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5" r:id="rId4"/>
    <p:sldId id="276" r:id="rId5"/>
    <p:sldId id="277" r:id="rId6"/>
    <p:sldId id="278" r:id="rId7"/>
    <p:sldId id="273" r:id="rId8"/>
    <p:sldId id="274" r:id="rId9"/>
    <p:sldId id="266" r:id="rId10"/>
    <p:sldId id="265" r:id="rId11"/>
    <p:sldId id="269" r:id="rId12"/>
    <p:sldId id="264" r:id="rId13"/>
    <p:sldId id="257" r:id="rId14"/>
    <p:sldId id="258" r:id="rId15"/>
    <p:sldId id="259" r:id="rId16"/>
    <p:sldId id="260" r:id="rId17"/>
    <p:sldId id="261" r:id="rId18"/>
    <p:sldId id="262" r:id="rId19"/>
    <p:sldId id="279" r:id="rId20"/>
    <p:sldId id="263" r:id="rId21"/>
    <p:sldId id="270" r:id="rId22"/>
    <p:sldId id="271" r:id="rId23"/>
    <p:sldId id="268" r:id="rId24"/>
    <p:sldId id="267"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8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GB"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GB"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GB"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GB"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GB"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GB"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GB"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GB"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GB"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17/09/16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17/09/16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17/09/16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17/09/16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GB"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17/09/16</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23_ENREF_21" TargetMode="External"/><Relationship Id="rId3" Type="http://schemas.openxmlformats.org/officeDocument/2006/relationships/hyperlink" Target="http://socialtheoryapplied.com/2013/04/04/using-foucault-in-school-research-thinking-beyond-the-panoptic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6144"/>
            <a:ext cx="8915400" cy="2509000"/>
          </a:xfrm>
        </p:spPr>
        <p:txBody>
          <a:bodyPr>
            <a:normAutofit/>
          </a:bodyPr>
          <a:lstStyle/>
          <a:p>
            <a:r>
              <a:rPr lang="en-GB" b="1" dirty="0"/>
              <a:t>Is Education Impossible? Foucault as Educator</a:t>
            </a:r>
            <a:r>
              <a:rPr lang="en-GB" dirty="0"/>
              <a:t/>
            </a:r>
            <a:br>
              <a:rPr lang="en-GB" dirty="0"/>
            </a:br>
            <a:r>
              <a:rPr lang="en-GB" b="1" dirty="0"/>
              <a:t> </a:t>
            </a:r>
            <a:r>
              <a:rPr lang="en-GB" dirty="0"/>
              <a:t/>
            </a:r>
            <a:br>
              <a:rPr lang="en-GB" dirty="0"/>
            </a:br>
            <a:endParaRPr lang="en-US" dirty="0"/>
          </a:p>
        </p:txBody>
      </p:sp>
      <p:sp>
        <p:nvSpPr>
          <p:cNvPr id="3" name="Subtitle 2"/>
          <p:cNvSpPr>
            <a:spLocks noGrp="1"/>
          </p:cNvSpPr>
          <p:nvPr>
            <p:ph type="subTitle" idx="1"/>
          </p:nvPr>
        </p:nvSpPr>
        <p:spPr/>
        <p:txBody>
          <a:bodyPr>
            <a:normAutofit/>
          </a:bodyPr>
          <a:lstStyle/>
          <a:p>
            <a:r>
              <a:rPr lang="en-GB" sz="3200" b="1" dirty="0"/>
              <a:t>Stephen J Ball</a:t>
            </a:r>
            <a:r>
              <a:rPr lang="en-GB" sz="3200" dirty="0"/>
              <a:t/>
            </a:r>
            <a:br>
              <a:rPr lang="en-GB" sz="3200" dirty="0"/>
            </a:br>
            <a:endParaRPr lang="en-GB" sz="3200" dirty="0"/>
          </a:p>
          <a:p>
            <a:r>
              <a:rPr lang="en-GB" sz="3200" dirty="0" smtClean="0"/>
              <a:t>Institute of Education</a:t>
            </a:r>
          </a:p>
          <a:p>
            <a:r>
              <a:rPr lang="en-GB" sz="3200" dirty="0" smtClean="0"/>
              <a:t>University College London</a:t>
            </a:r>
          </a:p>
          <a:p>
            <a:r>
              <a:rPr lang="en-US" sz="3200" dirty="0" smtClean="0"/>
              <a:t>Napoli 2016</a:t>
            </a:r>
            <a:endParaRPr lang="en-US" sz="3200" dirty="0"/>
          </a:p>
        </p:txBody>
      </p:sp>
    </p:spTree>
    <p:extLst>
      <p:ext uri="{BB962C8B-B14F-4D97-AF65-F5344CB8AC3E}">
        <p14:creationId xmlns:p14="http://schemas.microsoft.com/office/powerpoint/2010/main" val="2548877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in the present</a:t>
            </a:r>
            <a:endParaRPr lang="en-US" dirty="0"/>
          </a:p>
        </p:txBody>
      </p:sp>
      <p:sp>
        <p:nvSpPr>
          <p:cNvPr id="3" name="Content Placeholder 2"/>
          <p:cNvSpPr>
            <a:spLocks noGrp="1"/>
          </p:cNvSpPr>
          <p:nvPr>
            <p:ph idx="1"/>
          </p:nvPr>
        </p:nvSpPr>
        <p:spPr/>
        <p:txBody>
          <a:bodyPr/>
          <a:lstStyle/>
          <a:p>
            <a:r>
              <a:rPr lang="en-GB" dirty="0"/>
              <a:t>Genealogies are histories that focus on the interplay of knowledge and power, and seek to destabilize nature and the self, and undermine claims to authority, making them problematic, difficult and dangerous. They address ‘practical issues, necessities, and the limits of the present’ (Dean 1994 p. 20) starting from ‘questions posed in the present’ (Foucault 1998 p. 262). ‘ </a:t>
            </a:r>
            <a:endParaRPr lang="en-US" dirty="0"/>
          </a:p>
        </p:txBody>
      </p:sp>
    </p:spTree>
    <p:extLst>
      <p:ext uri="{BB962C8B-B14F-4D97-AF65-F5344CB8AC3E}">
        <p14:creationId xmlns:p14="http://schemas.microsoft.com/office/powerpoint/2010/main" val="126212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Histories of things</a:t>
            </a:r>
            <a:r>
              <a:rPr lang="is-IS" dirty="0" smtClean="0"/>
              <a:t>….</a:t>
            </a:r>
            <a:endParaRPr lang="en-US" dirty="0"/>
          </a:p>
        </p:txBody>
      </p:sp>
      <p:sp>
        <p:nvSpPr>
          <p:cNvPr id="3" name="Content Placeholder 2"/>
          <p:cNvSpPr>
            <a:spLocks noGrp="1"/>
          </p:cNvSpPr>
          <p:nvPr>
            <p:ph idx="1"/>
          </p:nvPr>
        </p:nvSpPr>
        <p:spPr>
          <a:xfrm>
            <a:off x="399143" y="2177143"/>
            <a:ext cx="8325757" cy="4481285"/>
          </a:xfrm>
        </p:spPr>
        <p:txBody>
          <a:bodyPr>
            <a:normAutofit/>
          </a:bodyPr>
          <a:lstStyle/>
          <a:p>
            <a:r>
              <a:rPr lang="en-GB" dirty="0"/>
              <a:t>All of this is highly unsettling and disconcerting, the coherence of the subject, or rather the ‘matrix of intelligibility’ (Butler 1990) which underwrites the subject, is threatened. For Butler, a genealogy is ‘an enquiry into the conditions of emergence of what is called history, a moment of emergence that is not finally distinguishable from fabrication’ (</a:t>
            </a:r>
            <a:r>
              <a:rPr lang="en-GB" dirty="0" smtClean="0"/>
              <a:t>1999 p. 15</a:t>
            </a:r>
            <a:r>
              <a:rPr lang="en-GB" dirty="0"/>
              <a:t>). It is about the processes and discourses through which someone is </a:t>
            </a:r>
            <a:r>
              <a:rPr lang="en-GB" dirty="0" err="1"/>
              <a:t>subjectivised</a:t>
            </a:r>
            <a:r>
              <a:rPr lang="en-GB" dirty="0"/>
              <a:t>. The history of things -  </a:t>
            </a:r>
            <a:r>
              <a:rPr lang="en-US" dirty="0"/>
              <a:t>like sentiments, conscience, instinct -</a:t>
            </a:r>
            <a:r>
              <a:rPr lang="en-GB" dirty="0"/>
              <a:t> that do not have histories – we are ourselves at risk in this enterprise, we make our being and experience </a:t>
            </a:r>
            <a:r>
              <a:rPr lang="en-GB" dirty="0" smtClean="0"/>
              <a:t>contingent. </a:t>
            </a:r>
            <a:endParaRPr lang="en-GB" dirty="0"/>
          </a:p>
          <a:p>
            <a:endParaRPr lang="en-US" dirty="0"/>
          </a:p>
        </p:txBody>
      </p:sp>
    </p:spTree>
    <p:extLst>
      <p:ext uri="{BB962C8B-B14F-4D97-AF65-F5344CB8AC3E}">
        <p14:creationId xmlns:p14="http://schemas.microsoft.com/office/powerpoint/2010/main" val="146552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cutting</a:t>
            </a:r>
            <a:endParaRPr lang="en-US" dirty="0"/>
          </a:p>
        </p:txBody>
      </p:sp>
      <p:sp>
        <p:nvSpPr>
          <p:cNvPr id="3" name="Content Placeholder 2"/>
          <p:cNvSpPr>
            <a:spLocks noGrp="1"/>
          </p:cNvSpPr>
          <p:nvPr>
            <p:ph idx="1"/>
          </p:nvPr>
        </p:nvSpPr>
        <p:spPr/>
        <p:txBody>
          <a:bodyPr/>
          <a:lstStyle/>
          <a:p>
            <a:r>
              <a:rPr lang="en-GB" dirty="0"/>
              <a:t>The point of critique and the work of genealogy is not to produce an account that is more truthful or closer to the truth but to sabotage and disrupt validity and meaning by exposing the conditions for the formation of truth. As Foucault asserts ‘knowledge is not made for understanding; it is made for cutting’ (NGH p. 154).</a:t>
            </a:r>
          </a:p>
          <a:p>
            <a:r>
              <a:rPr lang="en-US" i="1" dirty="0"/>
              <a:t>“Genealogy has to fight the power-effects characteristic of any discourse that is regarded as scientific” (SMBD p. 9). Genealogies are ‘anti-sciences’ (p.9). </a:t>
            </a:r>
            <a:endParaRPr lang="en-US" dirty="0"/>
          </a:p>
        </p:txBody>
      </p:sp>
    </p:spTree>
    <p:extLst>
      <p:ext uri="{BB962C8B-B14F-4D97-AF65-F5344CB8AC3E}">
        <p14:creationId xmlns:p14="http://schemas.microsoft.com/office/powerpoint/2010/main" val="193926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as power ‘houses’</a:t>
            </a:r>
            <a:endParaRPr lang="en-US" dirty="0"/>
          </a:p>
        </p:txBody>
      </p:sp>
      <p:sp>
        <p:nvSpPr>
          <p:cNvPr id="3" name="Content Placeholder 2"/>
          <p:cNvSpPr>
            <a:spLocks noGrp="1"/>
          </p:cNvSpPr>
          <p:nvPr>
            <p:ph idx="1"/>
          </p:nvPr>
        </p:nvSpPr>
        <p:spPr/>
        <p:txBody>
          <a:bodyPr>
            <a:normAutofit fontScale="92500" lnSpcReduction="20000"/>
          </a:bodyPr>
          <a:lstStyle/>
          <a:p>
            <a:r>
              <a:rPr lang="en-GB" dirty="0"/>
              <a:t>Indeed, the very idea of the school, its materiality, its imaginary, its articulation within policy and practice came to be </a:t>
            </a:r>
            <a:r>
              <a:rPr lang="en-GB" dirty="0" err="1"/>
              <a:t>centered</a:t>
            </a:r>
            <a:r>
              <a:rPr lang="en-GB" dirty="0"/>
              <a:t> on and enacted in terms of a machinery of differentiation and classification, and concomitantly of exclusion. </a:t>
            </a:r>
            <a:r>
              <a:rPr lang="en-US" dirty="0"/>
              <a:t>Power was literally made visible and visceral as architecture and space, and as practices of division and exclusion. </a:t>
            </a:r>
            <a:r>
              <a:rPr lang="en-GB" dirty="0"/>
              <a:t> The power of discipline is ‘one of analysis’ (Foucault 1979, p. 197) to locate and separate, that is ‘power organizes an analytic space’ (p. 143) a ‘cellular space’ and a ‘therapeutic space’ (p. 144), a space of ‘precision’ (p. 143) and distribution. Here power produces reality as a domain of objects articulated in specific rituals of truth. Foucault says the school became in the 19</a:t>
            </a:r>
            <a:r>
              <a:rPr lang="en-GB" baseline="30000" dirty="0"/>
              <a:t>th</a:t>
            </a:r>
            <a:r>
              <a:rPr lang="en-GB" dirty="0"/>
              <a:t> century an ‘apparatus of uninterrupted examination’ </a:t>
            </a:r>
            <a:endParaRPr lang="en-US" dirty="0"/>
          </a:p>
        </p:txBody>
      </p:sp>
    </p:spTree>
    <p:extLst>
      <p:ext uri="{BB962C8B-B14F-4D97-AF65-F5344CB8AC3E}">
        <p14:creationId xmlns:p14="http://schemas.microsoft.com/office/powerpoint/2010/main" val="288224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visibility</a:t>
            </a:r>
            <a:endParaRPr lang="en-US" dirty="0"/>
          </a:p>
        </p:txBody>
      </p:sp>
      <p:sp>
        <p:nvSpPr>
          <p:cNvPr id="3" name="Content Placeholder 2"/>
          <p:cNvSpPr>
            <a:spLocks noGrp="1"/>
          </p:cNvSpPr>
          <p:nvPr>
            <p:ph idx="1"/>
          </p:nvPr>
        </p:nvSpPr>
        <p:spPr/>
        <p:txBody>
          <a:bodyPr/>
          <a:lstStyle/>
          <a:p>
            <a:r>
              <a:rPr lang="en-GB" dirty="0"/>
              <a:t>While the learner is made visible, power is rendered invisible, and the learner sees only the tasks and the tests which they must undertake </a:t>
            </a:r>
            <a:r>
              <a:rPr lang="en-US" dirty="0"/>
              <a:t>as a subject in the ‘eye of power’ </a:t>
            </a:r>
            <a:r>
              <a:rPr lang="en-GB" dirty="0"/>
              <a:t>(</a:t>
            </a:r>
            <a:r>
              <a:rPr lang="en-GB" dirty="0">
                <a:hlinkClick r:id="rId2" action="ppaction://hlinkfile" tooltip="Foucault, 1980 #1565"/>
              </a:rPr>
              <a:t>Foucault 1980</a:t>
            </a:r>
            <a:r>
              <a:rPr lang="en-GB" dirty="0"/>
              <a:t>). This is very different</a:t>
            </a:r>
            <a:r>
              <a:rPr lang="en-US" dirty="0"/>
              <a:t> from the ‘sovereign’ and ‘episodic’ exercise of power. Here power is an everyday, </a:t>
            </a:r>
            <a:r>
              <a:rPr lang="en-US" dirty="0" err="1"/>
              <a:t>socialised</a:t>
            </a:r>
            <a:r>
              <a:rPr lang="en-US" dirty="0"/>
              <a:t> and embodied phenomenon and this provides the basis of what </a:t>
            </a:r>
            <a:r>
              <a:rPr lang="en-US" dirty="0">
                <a:hlinkClick r:id="rId3"/>
              </a:rPr>
              <a:t>Michael Gallagher</a:t>
            </a:r>
            <a:r>
              <a:rPr lang="en-US" dirty="0"/>
              <a:t> calls ‘Orwellian readings of Foucault’.</a:t>
            </a:r>
            <a:endParaRPr lang="en-GB" dirty="0"/>
          </a:p>
          <a:p>
            <a:endParaRPr lang="en-US" dirty="0"/>
          </a:p>
        </p:txBody>
      </p:sp>
    </p:spTree>
    <p:extLst>
      <p:ext uri="{BB962C8B-B14F-4D97-AF65-F5344CB8AC3E}">
        <p14:creationId xmlns:p14="http://schemas.microsoft.com/office/powerpoint/2010/main" val="1811858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a:t>
            </a:r>
            <a:endParaRPr lang="en-US" dirty="0"/>
          </a:p>
        </p:txBody>
      </p:sp>
      <p:sp>
        <p:nvSpPr>
          <p:cNvPr id="3" name="Content Placeholder 2"/>
          <p:cNvSpPr>
            <a:spLocks noGrp="1"/>
          </p:cNvSpPr>
          <p:nvPr>
            <p:ph idx="1"/>
          </p:nvPr>
        </p:nvSpPr>
        <p:spPr/>
        <p:txBody>
          <a:bodyPr>
            <a:normAutofit fontScale="92500" lnSpcReduction="20000"/>
          </a:bodyPr>
          <a:lstStyle/>
          <a:p>
            <a:r>
              <a:rPr lang="en-GB" dirty="0"/>
              <a:t>Indeed, education policy is a very good example of Foucault’s point that ‘Population comes to appear above all else to be the ultimate end of government’ [Gordon, </a:t>
            </a:r>
            <a:r>
              <a:rPr lang="en-GB" dirty="0" smtClean="0"/>
              <a:t>1991 </a:t>
            </a:r>
            <a:r>
              <a:rPr lang="en-GB" dirty="0"/>
              <a:t>p. 100] as a resource (see Chapter 2)</a:t>
            </a:r>
            <a:r>
              <a:rPr lang="en-GB" i="1" dirty="0"/>
              <a:t>. </a:t>
            </a:r>
            <a:r>
              <a:rPr lang="en-GB" dirty="0"/>
              <a:t>The population as a resource had to be garnered and nurtured within ‘the mundane objectives of the administrative state – social order, economic prosperity, social welfare’ (Hunter 1996 p. 153). This was a new type of political rationality and practice which ‘no longer sought to achieve the good life nor merely to aid the prince, but to increase the scope of power for its own sake by bringing the bodies of the state’s subjects under tighter discipline’ (Dreyfus and </a:t>
            </a:r>
            <a:r>
              <a:rPr lang="en-GB" dirty="0" err="1"/>
              <a:t>Rabinow</a:t>
            </a:r>
            <a:r>
              <a:rPr lang="en-GB" dirty="0"/>
              <a:t> 1983 p. 137) - making them ‘sober, healthy and competitive’ (Jones 1993 p. 68). </a:t>
            </a:r>
            <a:endParaRPr lang="en-US" dirty="0"/>
          </a:p>
        </p:txBody>
      </p:sp>
    </p:spTree>
    <p:extLst>
      <p:ext uri="{BB962C8B-B14F-4D97-AF65-F5344CB8AC3E}">
        <p14:creationId xmlns:p14="http://schemas.microsoft.com/office/powerpoint/2010/main" val="130375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Truths</a:t>
            </a:r>
            <a:endParaRPr lang="en-US" dirty="0"/>
          </a:p>
        </p:txBody>
      </p:sp>
      <p:sp>
        <p:nvSpPr>
          <p:cNvPr id="3" name="Content Placeholder 2"/>
          <p:cNvSpPr>
            <a:spLocks noGrp="1"/>
          </p:cNvSpPr>
          <p:nvPr>
            <p:ph idx="1"/>
          </p:nvPr>
        </p:nvSpPr>
        <p:spPr/>
        <p:txBody>
          <a:bodyPr>
            <a:normAutofit fontScale="85000" lnSpcReduction="10000"/>
          </a:bodyPr>
          <a:lstStyle/>
          <a:p>
            <a:r>
              <a:rPr lang="en-GB" dirty="0"/>
              <a:t> As Foucault suggests, the human sciences enabled modern power to circulate through finer channels. They colonised and operated within the institutions of modern power in particular ways. Through their </a:t>
            </a:r>
            <a:r>
              <a:rPr lang="en-GB" dirty="0" err="1"/>
              <a:t>knowledges</a:t>
            </a:r>
            <a:r>
              <a:rPr lang="en-GB" dirty="0"/>
              <a:t> and technologies, and those institutions, in this case the school and the teacher, made certain forms of knowledge possible, indeed necessary. They structured ways of knowing and exercising power that brought into existence esoteric regimes of power/knowledge. We can recognize these technologies and </a:t>
            </a:r>
            <a:r>
              <a:rPr lang="en-GB" dirty="0" err="1"/>
              <a:t>knowledges</a:t>
            </a:r>
            <a:r>
              <a:rPr lang="en-GB" dirty="0"/>
              <a:t> at work in the contemporary school, as evidence of their effectiveness and continuing anonymous necessity, embedded in a broader complex of discourses and practices through which childhood and the pupil are ‘made up’, and normalized, what [</a:t>
            </a:r>
            <a:r>
              <a:rPr lang="en-GB" dirty="0" err="1"/>
              <a:t>MacNaughton</a:t>
            </a:r>
            <a:r>
              <a:rPr lang="en-GB" dirty="0"/>
              <a:t>, </a:t>
            </a:r>
            <a:r>
              <a:rPr lang="en-GB" dirty="0" smtClean="0"/>
              <a:t>2005 </a:t>
            </a:r>
            <a:r>
              <a:rPr lang="en-GB" dirty="0"/>
              <a:t>p. 30] calls ‘officially sanctioned developmental truths of the child’. </a:t>
            </a:r>
          </a:p>
          <a:p>
            <a:endParaRPr lang="en-US" dirty="0"/>
          </a:p>
        </p:txBody>
      </p:sp>
    </p:spTree>
    <p:extLst>
      <p:ext uri="{BB962C8B-B14F-4D97-AF65-F5344CB8AC3E}">
        <p14:creationId xmlns:p14="http://schemas.microsoft.com/office/powerpoint/2010/main" val="2552897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is impossible?</a:t>
            </a:r>
            <a:endParaRPr lang="en-US" dirty="0"/>
          </a:p>
        </p:txBody>
      </p:sp>
      <p:sp>
        <p:nvSpPr>
          <p:cNvPr id="3" name="Content Placeholder 2"/>
          <p:cNvSpPr>
            <a:spLocks noGrp="1"/>
          </p:cNvSpPr>
          <p:nvPr>
            <p:ph idx="1"/>
          </p:nvPr>
        </p:nvSpPr>
        <p:spPr/>
        <p:txBody>
          <a:bodyPr>
            <a:normAutofit fontScale="92500" lnSpcReduction="20000"/>
          </a:bodyPr>
          <a:lstStyle/>
          <a:p>
            <a:r>
              <a:rPr lang="en-GB" dirty="0"/>
              <a:t>In the most obvious sense the recurring issue for Foucault is ‘whether an increase in our capabilities must necessarily be purchased at the price of our intensified subjection’ (</a:t>
            </a:r>
            <a:r>
              <a:rPr lang="en-GB" dirty="0" err="1"/>
              <a:t>Burchell</a:t>
            </a:r>
            <a:r>
              <a:rPr lang="en-GB" dirty="0"/>
              <a:t> 1996 p. 34) and thus the impossibility of education. </a:t>
            </a:r>
            <a:r>
              <a:rPr lang="en-US" dirty="0"/>
              <a:t>Where the more we learn, the more we are made subject. Where education is a grid of power. As Green (1998 pp. 197-98) puts it view from Foucault’s perspective education is:</a:t>
            </a:r>
            <a:endParaRPr lang="en-GB" dirty="0"/>
          </a:p>
          <a:p>
            <a:endParaRPr lang="en-GB" dirty="0"/>
          </a:p>
          <a:p>
            <a:r>
              <a:rPr lang="en-US" dirty="0"/>
              <a:t>An imaginary field linking nostalgia and desire, including social anxieties around questions of change and generation, language and authority, structure and freedom, discipline and order.</a:t>
            </a:r>
            <a:endParaRPr lang="en-GB" dirty="0"/>
          </a:p>
          <a:p>
            <a:endParaRPr lang="en-US" dirty="0"/>
          </a:p>
        </p:txBody>
      </p:sp>
    </p:spTree>
    <p:extLst>
      <p:ext uri="{BB962C8B-B14F-4D97-AF65-F5344CB8AC3E}">
        <p14:creationId xmlns:p14="http://schemas.microsoft.com/office/powerpoint/2010/main" val="893135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Anti-humanism</a:t>
            </a:r>
            <a:endParaRPr lang="en-US" dirty="0"/>
          </a:p>
        </p:txBody>
      </p:sp>
      <p:sp>
        <p:nvSpPr>
          <p:cNvPr id="3" name="Content Placeholder 2"/>
          <p:cNvSpPr>
            <a:spLocks noGrp="1"/>
          </p:cNvSpPr>
          <p:nvPr>
            <p:ph idx="1"/>
          </p:nvPr>
        </p:nvSpPr>
        <p:spPr/>
        <p:txBody>
          <a:bodyPr/>
          <a:lstStyle/>
          <a:p>
            <a:r>
              <a:rPr lang="en-GB" dirty="0"/>
              <a:t>Here is one version of Foucault’s anti-humanism, a denunciation both of foundationalism and of an Enlightenment-inspired, </a:t>
            </a:r>
            <a:r>
              <a:rPr lang="en-GB" dirty="0" err="1"/>
              <a:t>progressivist</a:t>
            </a:r>
            <a:r>
              <a:rPr lang="en-GB" dirty="0"/>
              <a:t> view of history as the result of the actions of autonomous agents. One of the persistent and fundamental themes of his thought is his critique of the ‘</a:t>
            </a:r>
            <a:r>
              <a:rPr lang="en-GB" dirty="0" err="1"/>
              <a:t>anthropologism</a:t>
            </a:r>
            <a:r>
              <a:rPr lang="en-GB" dirty="0"/>
              <a:t>’ of modern thought, the tendency that is to equate knowledge as such with human knowledge, truth with human truth – the extraction of transcendental truth from an empirical being </a:t>
            </a:r>
            <a:endParaRPr lang="en-US" dirty="0"/>
          </a:p>
        </p:txBody>
      </p:sp>
    </p:spTree>
    <p:extLst>
      <p:ext uri="{BB962C8B-B14F-4D97-AF65-F5344CB8AC3E}">
        <p14:creationId xmlns:p14="http://schemas.microsoft.com/office/powerpoint/2010/main" val="755662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3572"/>
            <a:ext cx="7583713" cy="1566496"/>
          </a:xfrm>
        </p:spPr>
        <p:txBody>
          <a:bodyPr>
            <a:normAutofit/>
          </a:bodyPr>
          <a:lstStyle/>
          <a:p>
            <a:r>
              <a:rPr lang="en-US" dirty="0"/>
              <a:t>‘the ethic of discomfort’ </a:t>
            </a:r>
          </a:p>
        </p:txBody>
      </p:sp>
      <p:sp>
        <p:nvSpPr>
          <p:cNvPr id="3" name="Content Placeholder 2"/>
          <p:cNvSpPr>
            <a:spLocks noGrp="1"/>
          </p:cNvSpPr>
          <p:nvPr>
            <p:ph idx="1"/>
          </p:nvPr>
        </p:nvSpPr>
        <p:spPr>
          <a:xfrm>
            <a:off x="417286" y="2286000"/>
            <a:ext cx="7242159" cy="4009571"/>
          </a:xfrm>
        </p:spPr>
        <p:txBody>
          <a:bodyPr>
            <a:normAutofit/>
          </a:bodyPr>
          <a:lstStyle/>
          <a:p>
            <a:pPr marL="0" indent="0">
              <a:buNone/>
            </a:pPr>
            <a:endParaRPr lang="en-GB" dirty="0"/>
          </a:p>
          <a:p>
            <a:r>
              <a:rPr lang="en-US" dirty="0"/>
              <a:t>never to consent to being completely comfortable with one’s own presuppositions. Never to let them fall peacefully asleep, but also never to believe that a new fact will suffice to overturn them; never to imagine that one can change them like arbitrary axioms, remembering that in order to give them the necessary mobility one must have a distant view, but also look at what is nearby and all around oneself. </a:t>
            </a:r>
            <a:r>
              <a:rPr lang="en-US" dirty="0" smtClean="0"/>
              <a:t>(Foucault 1994 </a:t>
            </a:r>
            <a:r>
              <a:rPr lang="en-US" dirty="0"/>
              <a:t>p. 448)</a:t>
            </a:r>
            <a:endParaRPr lang="en-GB" dirty="0"/>
          </a:p>
          <a:p>
            <a:endParaRPr lang="en-US" dirty="0"/>
          </a:p>
        </p:txBody>
      </p:sp>
    </p:spTree>
    <p:extLst>
      <p:ext uri="{BB962C8B-B14F-4D97-AF65-F5344CB8AC3E}">
        <p14:creationId xmlns:p14="http://schemas.microsoft.com/office/powerpoint/2010/main" val="2686161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Foucault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1.25m Google hits</a:t>
            </a:r>
          </a:p>
          <a:p>
            <a:r>
              <a:rPr lang="en-US" dirty="0" smtClean="0"/>
              <a:t>617,730 citations</a:t>
            </a:r>
          </a:p>
          <a:p>
            <a:r>
              <a:rPr lang="en-US" dirty="0" smtClean="0"/>
              <a:t>Many </a:t>
            </a:r>
            <a:r>
              <a:rPr lang="en-US" dirty="0" err="1" smtClean="0"/>
              <a:t>Foucaults</a:t>
            </a:r>
            <a:endParaRPr lang="en-US" dirty="0" smtClean="0"/>
          </a:p>
          <a:p>
            <a:r>
              <a:rPr lang="en-US" dirty="0" smtClean="0"/>
              <a:t>Depends where you start and where you stop</a:t>
            </a:r>
          </a:p>
          <a:p>
            <a:r>
              <a:rPr lang="en-US" dirty="0" smtClean="0"/>
              <a:t>Shifts, </a:t>
            </a:r>
            <a:r>
              <a:rPr lang="en-US" dirty="0" err="1" smtClean="0"/>
              <a:t>discontinuties</a:t>
            </a:r>
            <a:r>
              <a:rPr lang="en-US" dirty="0" smtClean="0"/>
              <a:t>, instabilities, irony</a:t>
            </a:r>
          </a:p>
          <a:p>
            <a:r>
              <a:rPr lang="en-GB" dirty="0"/>
              <a:t>“I don’t feel that it is necessary to know exactly what I am. The main interest in life and work is to become someone else that you were not in the beginning” (Martin </a:t>
            </a:r>
            <a:r>
              <a:rPr lang="en-GB" dirty="0" smtClean="0"/>
              <a:t>et al. 1988 </a:t>
            </a:r>
            <a:r>
              <a:rPr lang="en-GB" dirty="0"/>
              <a:t>p. 9). </a:t>
            </a:r>
            <a:endParaRPr lang="en-US" dirty="0" smtClean="0"/>
          </a:p>
        </p:txBody>
      </p:sp>
    </p:spTree>
    <p:extLst>
      <p:ext uri="{BB962C8B-B14F-4D97-AF65-F5344CB8AC3E}">
        <p14:creationId xmlns:p14="http://schemas.microsoft.com/office/powerpoint/2010/main" val="1805872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Rethinking power</a:t>
            </a:r>
            <a:endParaRPr lang="en-US" dirty="0"/>
          </a:p>
        </p:txBody>
      </p:sp>
      <p:sp>
        <p:nvSpPr>
          <p:cNvPr id="3" name="Content Placeholder 2"/>
          <p:cNvSpPr>
            <a:spLocks noGrp="1"/>
          </p:cNvSpPr>
          <p:nvPr>
            <p:ph idx="1"/>
          </p:nvPr>
        </p:nvSpPr>
        <p:spPr>
          <a:xfrm>
            <a:off x="1114424" y="2213430"/>
            <a:ext cx="7610476" cy="4463142"/>
          </a:xfrm>
        </p:spPr>
        <p:txBody>
          <a:bodyPr>
            <a:normAutofit fontScale="92500" lnSpcReduction="10000"/>
          </a:bodyPr>
          <a:lstStyle/>
          <a:p>
            <a:r>
              <a:rPr lang="en-US" dirty="0" smtClean="0"/>
              <a:t>Foucault’s re-conceptualization </a:t>
            </a:r>
            <a:r>
              <a:rPr lang="en-US" dirty="0"/>
              <a:t>of power, founded on his attempt to outline a genealogy of power </a:t>
            </a:r>
            <a:r>
              <a:rPr lang="en-US" dirty="0" smtClean="0"/>
              <a:t> </a:t>
            </a:r>
            <a:r>
              <a:rPr lang="en-US" dirty="0"/>
              <a:t>and articulated within the shifts in this thinking in relation to </a:t>
            </a:r>
            <a:r>
              <a:rPr lang="en-US" dirty="0" smtClean="0"/>
              <a:t>power, subjectivity and  politics. </a:t>
            </a:r>
          </a:p>
          <a:p>
            <a:r>
              <a:rPr lang="en-US" dirty="0"/>
              <a:t>What he begins to outline is a shift from an emphasis on power as domination to power as constitution. After </a:t>
            </a:r>
            <a:r>
              <a:rPr lang="en-US" i="1" dirty="0"/>
              <a:t>Discipline and Punish</a:t>
            </a:r>
            <a:r>
              <a:rPr lang="en-US" dirty="0"/>
              <a:t> </a:t>
            </a:r>
            <a:r>
              <a:rPr lang="en-US" dirty="0" smtClean="0"/>
              <a:t>and from </a:t>
            </a:r>
            <a:r>
              <a:rPr lang="en-US" i="1" dirty="0" smtClean="0"/>
              <a:t>The Care of the Self </a:t>
            </a:r>
            <a:r>
              <a:rPr lang="en-US" dirty="0" smtClean="0"/>
              <a:t>there </a:t>
            </a:r>
            <a:r>
              <a:rPr lang="en-US" dirty="0"/>
              <a:t>appears to be a dual focus to his work with one aspect concerned with the genealogy of the state and political rationalities and the other with the genealogy of the subject and concomitantly the problem of ethics. These are connected up in a very practical way within the arts of government and those ‘points of contact’ between technologies of domination and technologies of the self, forms of power and processes of </a:t>
            </a:r>
            <a:r>
              <a:rPr lang="en-US" i="1" dirty="0" err="1"/>
              <a:t>subjectification</a:t>
            </a:r>
            <a:r>
              <a:rPr lang="en-US" dirty="0"/>
              <a:t>. </a:t>
            </a:r>
          </a:p>
        </p:txBody>
      </p:sp>
    </p:spTree>
    <p:extLst>
      <p:ext uri="{BB962C8B-B14F-4D97-AF65-F5344CB8AC3E}">
        <p14:creationId xmlns:p14="http://schemas.microsoft.com/office/powerpoint/2010/main" val="864991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in the wrong place</a:t>
            </a:r>
            <a:endParaRPr lang="en-US" dirty="0"/>
          </a:p>
        </p:txBody>
      </p:sp>
      <p:sp>
        <p:nvSpPr>
          <p:cNvPr id="3" name="Content Placeholder 2"/>
          <p:cNvSpPr>
            <a:spLocks noGrp="1"/>
          </p:cNvSpPr>
          <p:nvPr>
            <p:ph idx="1"/>
          </p:nvPr>
        </p:nvSpPr>
        <p:spPr/>
        <p:txBody>
          <a:bodyPr/>
          <a:lstStyle/>
          <a:p>
            <a:r>
              <a:rPr lang="en-US" dirty="0"/>
              <a:t>What he argues in effect is that the politics of power has been misguidedly focused in the wrong place, on the wrong target, that is on the abstract state, rather than on the flows of power invested in our everyday lives and immediate and intimate relations. That is rather than focus on power as having ‘</a:t>
            </a:r>
            <a:r>
              <a:rPr lang="en-US" i="1" dirty="0"/>
              <a:t>a single center’ </a:t>
            </a:r>
            <a:r>
              <a:rPr lang="en-US" dirty="0"/>
              <a:t>and</a:t>
            </a:r>
            <a:r>
              <a:rPr lang="en-US" i="1" dirty="0"/>
              <a:t> ‘general mechanisms’ or ‘overall effects’</a:t>
            </a:r>
            <a:r>
              <a:rPr lang="en-US" dirty="0"/>
              <a:t>, if we want to understand power we should be</a:t>
            </a:r>
            <a:r>
              <a:rPr lang="en-US" i="1" dirty="0"/>
              <a:t> ‘looking at its extremities, at its outer limits at the point where is becomes capillary’ </a:t>
            </a:r>
            <a:r>
              <a:rPr lang="en-US" i="1" dirty="0" smtClean="0"/>
              <a:t>(Foucault, 2003 p</a:t>
            </a:r>
            <a:r>
              <a:rPr lang="en-US" i="1" dirty="0"/>
              <a:t>. 27). </a:t>
            </a:r>
            <a:endParaRPr lang="en-US" dirty="0"/>
          </a:p>
        </p:txBody>
      </p:sp>
    </p:spTree>
    <p:extLst>
      <p:ext uri="{BB962C8B-B14F-4D97-AF65-F5344CB8AC3E}">
        <p14:creationId xmlns:p14="http://schemas.microsoft.com/office/powerpoint/2010/main" val="586539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Intimacy and war</a:t>
            </a:r>
            <a:endParaRPr lang="en-US" dirty="0"/>
          </a:p>
        </p:txBody>
      </p:sp>
      <p:sp>
        <p:nvSpPr>
          <p:cNvPr id="3" name="Content Placeholder 2"/>
          <p:cNvSpPr>
            <a:spLocks noGrp="1"/>
          </p:cNvSpPr>
          <p:nvPr>
            <p:ph idx="1"/>
          </p:nvPr>
        </p:nvSpPr>
        <p:spPr/>
        <p:txBody>
          <a:bodyPr/>
          <a:lstStyle/>
          <a:p>
            <a:r>
              <a:rPr lang="en-GB" dirty="0"/>
              <a:t>Foucault believed that we are more able to recognise power and its oppressions in these immediate relations than in the abstract politics of labour and capital. Critique is thus aimed at specific points of power, immediate institutional settings, and resistance is a set of provocations, mundane rebellions, without reference to pre-established moral positions or commitments, or even clear goals and purposes – rather ‘an engagement with the numberless potential transgressions of those forces which war against our self-creation and solidarity’ (</a:t>
            </a:r>
            <a:r>
              <a:rPr lang="en-GB" dirty="0" err="1"/>
              <a:t>Brenauer</a:t>
            </a:r>
            <a:r>
              <a:rPr lang="en-GB" dirty="0"/>
              <a:t> 1987). </a:t>
            </a:r>
            <a:endParaRPr lang="en-US" dirty="0"/>
          </a:p>
        </p:txBody>
      </p:sp>
    </p:spTree>
    <p:extLst>
      <p:ext uri="{BB962C8B-B14F-4D97-AF65-F5344CB8AC3E}">
        <p14:creationId xmlns:p14="http://schemas.microsoft.com/office/powerpoint/2010/main" val="3501436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2143" y="2358570"/>
            <a:ext cx="8641669" cy="3955143"/>
          </a:xfrm>
        </p:spPr>
        <p:txBody>
          <a:bodyPr>
            <a:normAutofit lnSpcReduction="10000"/>
          </a:bodyPr>
          <a:lstStyle/>
          <a:p>
            <a:r>
              <a:rPr lang="en-GB" sz="3200" dirty="0"/>
              <a:t>Nowadays, the struggle against the forms of subjection – against the submission of subjectivity – is becoming more and more important, even though the struggles against forms of domination and exploitation have not disappeared. Quite the contrary. (Foucault, 1982, p. 213)</a:t>
            </a:r>
          </a:p>
          <a:p>
            <a:endParaRPr lang="en-US" dirty="0"/>
          </a:p>
        </p:txBody>
      </p:sp>
    </p:spTree>
    <p:extLst>
      <p:ext uri="{BB962C8B-B14F-4D97-AF65-F5344CB8AC3E}">
        <p14:creationId xmlns:p14="http://schemas.microsoft.com/office/powerpoint/2010/main" val="1520647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Concrete freedom</a:t>
            </a:r>
            <a:endParaRPr lang="en-US"/>
          </a:p>
        </p:txBody>
      </p:sp>
      <p:sp>
        <p:nvSpPr>
          <p:cNvPr id="3" name="Content Placeholder 2"/>
          <p:cNvSpPr>
            <a:spLocks noGrp="1"/>
          </p:cNvSpPr>
          <p:nvPr>
            <p:ph idx="1"/>
          </p:nvPr>
        </p:nvSpPr>
        <p:spPr>
          <a:xfrm>
            <a:off x="526144" y="2975428"/>
            <a:ext cx="7946570" cy="3501571"/>
          </a:xfrm>
        </p:spPr>
        <p:txBody>
          <a:bodyPr>
            <a:normAutofit/>
          </a:bodyPr>
          <a:lstStyle/>
          <a:p>
            <a:r>
              <a:rPr lang="en-US" dirty="0"/>
              <a:t>The object is to create a space within which it is possible to begin to re-imagine the historically </a:t>
            </a:r>
            <a:r>
              <a:rPr lang="en-US" dirty="0" err="1"/>
              <a:t>sedimented</a:t>
            </a:r>
            <a:r>
              <a:rPr lang="en-US" dirty="0"/>
              <a:t> problem(</a:t>
            </a:r>
            <a:r>
              <a:rPr lang="en-US" dirty="0" err="1"/>
              <a:t>atizations</a:t>
            </a:r>
            <a:r>
              <a:rPr lang="en-US" dirty="0"/>
              <a:t>) and questions through which we address the world and which constitute our present – opening up ‘a room, understood as a room of concrete freedom, that is possible transformation’. </a:t>
            </a:r>
          </a:p>
        </p:txBody>
      </p:sp>
    </p:spTree>
    <p:extLst>
      <p:ext uri="{BB962C8B-B14F-4D97-AF65-F5344CB8AC3E}">
        <p14:creationId xmlns:p14="http://schemas.microsoft.com/office/powerpoint/2010/main" val="3509255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and ethical subject</a:t>
            </a:r>
            <a:endParaRPr lang="en-US" dirty="0"/>
          </a:p>
        </p:txBody>
      </p:sp>
      <p:sp>
        <p:nvSpPr>
          <p:cNvPr id="3" name="Content Placeholder 2"/>
          <p:cNvSpPr>
            <a:spLocks noGrp="1"/>
          </p:cNvSpPr>
          <p:nvPr>
            <p:ph idx="1"/>
          </p:nvPr>
        </p:nvSpPr>
        <p:spPr/>
        <p:txBody>
          <a:bodyPr>
            <a:normAutofit/>
          </a:bodyPr>
          <a:lstStyle/>
          <a:p>
            <a:r>
              <a:rPr lang="en-GB" dirty="0" smtClean="0"/>
              <a:t>This </a:t>
            </a:r>
            <a:r>
              <a:rPr lang="en-GB" dirty="0"/>
              <a:t>involves establishing, for oneself, a set of correct ways of behaving, against which one judges oneself. ‘It is the experience of how one experiences oneself’ (</a:t>
            </a:r>
            <a:r>
              <a:rPr lang="en-GB" dirty="0" err="1"/>
              <a:t>Townley</a:t>
            </a:r>
            <a:r>
              <a:rPr lang="en-GB" dirty="0"/>
              <a:t> 1995 p. </a:t>
            </a:r>
            <a:r>
              <a:rPr lang="en-GB" dirty="0" smtClean="0"/>
              <a:t>284)</a:t>
            </a:r>
            <a:r>
              <a:rPr lang="en-GB" dirty="0"/>
              <a:t>. This is not self discovery: </a:t>
            </a:r>
            <a:r>
              <a:rPr lang="en-US" dirty="0"/>
              <a:t>‘The self has, on the contrary, not to be discovered but to be constituted, to be constituted through the force of truth’ (Dartmouth p. 37). </a:t>
            </a:r>
          </a:p>
        </p:txBody>
      </p:sp>
    </p:spTree>
    <p:extLst>
      <p:ext uri="{BB962C8B-B14F-4D97-AF65-F5344CB8AC3E}">
        <p14:creationId xmlns:p14="http://schemas.microsoft.com/office/powerpoint/2010/main" val="3727458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Self-formation</a:t>
            </a:r>
            <a:endParaRPr lang="en-US" dirty="0"/>
          </a:p>
        </p:txBody>
      </p:sp>
      <p:sp>
        <p:nvSpPr>
          <p:cNvPr id="3" name="Content Placeholder 2"/>
          <p:cNvSpPr>
            <a:spLocks noGrp="1"/>
          </p:cNvSpPr>
          <p:nvPr>
            <p:ph idx="1"/>
          </p:nvPr>
        </p:nvSpPr>
        <p:spPr/>
        <p:txBody>
          <a:bodyPr/>
          <a:lstStyle/>
          <a:p>
            <a:r>
              <a:rPr lang="en-GB" dirty="0" smtClean="0"/>
              <a:t>this </a:t>
            </a:r>
            <a:r>
              <a:rPr lang="en-GB" dirty="0"/>
              <a:t>is very different from and indeed opposed to some kind of grand design for a new world of experience, it is rooted in local situations and specific incidents – like those described above. It is about the relation between knowing and acting, rather than some kind of inner state or planned alternative. Self-formation is an active and engaged process, based on learning from the immediate and </a:t>
            </a:r>
            <a:r>
              <a:rPr lang="en-GB" dirty="0" err="1"/>
              <a:t>quoditian</a:t>
            </a:r>
            <a:r>
              <a:rPr lang="en-GB" dirty="0"/>
              <a:t>, forming and testing at the same time; an ‘exercise of oneself in the activity of thought’ (use of Pleasure p.9) over and against the techniques of </a:t>
            </a:r>
            <a:r>
              <a:rPr lang="en-GB" dirty="0" err="1"/>
              <a:t>governmentality</a:t>
            </a:r>
            <a:r>
              <a:rPr lang="en-GB" dirty="0"/>
              <a:t>. </a:t>
            </a:r>
            <a:endParaRPr lang="en-US" dirty="0"/>
          </a:p>
          <a:p>
            <a:endParaRPr lang="en-US" dirty="0"/>
          </a:p>
        </p:txBody>
      </p:sp>
    </p:spTree>
    <p:extLst>
      <p:ext uri="{BB962C8B-B14F-4D97-AF65-F5344CB8AC3E}">
        <p14:creationId xmlns:p14="http://schemas.microsoft.com/office/powerpoint/2010/main" val="3074561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of the self</a:t>
            </a:r>
            <a:endParaRPr lang="en-US" dirty="0"/>
          </a:p>
        </p:txBody>
      </p:sp>
      <p:sp>
        <p:nvSpPr>
          <p:cNvPr id="3" name="Content Placeholder 2"/>
          <p:cNvSpPr>
            <a:spLocks noGrp="1"/>
          </p:cNvSpPr>
          <p:nvPr>
            <p:ph idx="1"/>
          </p:nvPr>
        </p:nvSpPr>
        <p:spPr/>
        <p:txBody>
          <a:bodyPr>
            <a:normAutofit lnSpcReduction="10000"/>
          </a:bodyPr>
          <a:lstStyle/>
          <a:p>
            <a:r>
              <a:rPr lang="en-GB" dirty="0"/>
              <a:t>This is not a matter of ‘knowing the self’ but rather the ‘care of the self’, that is the formation of an art of living. </a:t>
            </a:r>
            <a:r>
              <a:rPr lang="en-US" dirty="0"/>
              <a:t>The crafting of something like what Nietzsche called an </a:t>
            </a:r>
            <a:r>
              <a:rPr lang="en-US" i="1" dirty="0"/>
              <a:t>admirable self, </a:t>
            </a:r>
            <a:r>
              <a:rPr lang="en-US" dirty="0"/>
              <a:t>that will ‘give style to one’s character’ (The Gay </a:t>
            </a:r>
            <a:r>
              <a:rPr lang="en-US" dirty="0" smtClean="0"/>
              <a:t>Science)</a:t>
            </a:r>
            <a:r>
              <a:rPr lang="en-US" dirty="0"/>
              <a:t>. </a:t>
            </a:r>
            <a:endParaRPr lang="en-US" dirty="0" smtClean="0"/>
          </a:p>
          <a:p>
            <a:r>
              <a:rPr lang="en-GB" dirty="0" smtClean="0"/>
              <a:t>Critique </a:t>
            </a:r>
            <a:r>
              <a:rPr lang="en-GB" dirty="0"/>
              <a:t>and </a:t>
            </a:r>
            <a:r>
              <a:rPr lang="en-GB" dirty="0" err="1"/>
              <a:t>problematisation</a:t>
            </a:r>
            <a:r>
              <a:rPr lang="en-GB" dirty="0"/>
              <a:t> within the sites of government , what Charles Taylor (1989 calls ‘radical reflexivity’, open up the possibility of a different kind of relation to </a:t>
            </a:r>
            <a:r>
              <a:rPr lang="en-GB" dirty="0" err="1"/>
              <a:t>ourself</a:t>
            </a:r>
            <a:r>
              <a:rPr lang="en-GB" dirty="0"/>
              <a:t>. To know and to exceed. Audacity is required in initiating a project of self-formation, to achieve a ‘delight in oneself’ (Hos3 p. 66), in achieving self-mastery - an </a:t>
            </a:r>
            <a:r>
              <a:rPr lang="en-GB" i="1" dirty="0" err="1"/>
              <a:t>askesis</a:t>
            </a:r>
            <a:r>
              <a:rPr lang="en-GB" dirty="0"/>
              <a:t> – a practical art of </a:t>
            </a:r>
            <a:r>
              <a:rPr lang="en-GB" dirty="0" smtClean="0"/>
              <a:t>living</a:t>
            </a:r>
            <a:endParaRPr lang="en-US" dirty="0"/>
          </a:p>
        </p:txBody>
      </p:sp>
    </p:spTree>
    <p:extLst>
      <p:ext uri="{BB962C8B-B14F-4D97-AF65-F5344CB8AC3E}">
        <p14:creationId xmlns:p14="http://schemas.microsoft.com/office/powerpoint/2010/main" val="3278404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possible education</a:t>
            </a:r>
            <a:endParaRPr lang="en-US" dirty="0"/>
          </a:p>
        </p:txBody>
      </p:sp>
      <p:sp>
        <p:nvSpPr>
          <p:cNvPr id="3" name="Content Placeholder 2"/>
          <p:cNvSpPr>
            <a:spLocks noGrp="1"/>
          </p:cNvSpPr>
          <p:nvPr>
            <p:ph idx="1"/>
          </p:nvPr>
        </p:nvSpPr>
        <p:spPr/>
        <p:txBody>
          <a:bodyPr/>
          <a:lstStyle/>
          <a:p>
            <a:r>
              <a:rPr lang="en-US" dirty="0"/>
              <a:t>for F. ‘the ethical is always political and vise versa; both the ethical and the </a:t>
            </a:r>
            <a:r>
              <a:rPr lang="en-US" dirty="0" smtClean="0"/>
              <a:t>political </a:t>
            </a:r>
            <a:r>
              <a:rPr lang="en-US" dirty="0"/>
              <a:t>are achieved through the aesthetic’ (</a:t>
            </a:r>
            <a:r>
              <a:rPr lang="en-US" dirty="0" err="1"/>
              <a:t>Infinito</a:t>
            </a:r>
            <a:r>
              <a:rPr lang="en-US" dirty="0"/>
              <a:t> 2003 p. 155</a:t>
            </a:r>
            <a:r>
              <a:rPr lang="en-US" dirty="0" smtClean="0"/>
              <a:t>).</a:t>
            </a:r>
          </a:p>
          <a:p>
            <a:r>
              <a:rPr lang="en-US" dirty="0" smtClean="0"/>
              <a:t> </a:t>
            </a:r>
            <a:r>
              <a:rPr lang="en-US" dirty="0"/>
              <a:t>Barry, Osborne and Rose </a:t>
            </a:r>
            <a:r>
              <a:rPr lang="en-US" dirty="0" smtClean="0"/>
              <a:t>argue that </a:t>
            </a:r>
            <a:r>
              <a:rPr lang="en-US" dirty="0"/>
              <a:t>this is not simply an ‘intellectual exercise’: ‘Rather what is at stake is the production of a certain kind of experience, a reconfiguring of experience itself’ (1996 p. 6) – that we might name as education, ‘a commitment to </a:t>
            </a:r>
            <a:r>
              <a:rPr lang="en-US" dirty="0" smtClean="0"/>
              <a:t>uncertainty</a:t>
            </a:r>
            <a:r>
              <a:rPr lang="en-US" dirty="0"/>
              <a:t>’ (Gordon ‘Question, Ethos, Event’ 1986 p. 74).</a:t>
            </a:r>
            <a:endParaRPr lang="en-GB" dirty="0"/>
          </a:p>
          <a:p>
            <a:endParaRPr lang="en-GB" dirty="0"/>
          </a:p>
          <a:p>
            <a:endParaRPr lang="en-US" dirty="0"/>
          </a:p>
        </p:txBody>
      </p:sp>
    </p:spTree>
    <p:extLst>
      <p:ext uri="{BB962C8B-B14F-4D97-AF65-F5344CB8AC3E}">
        <p14:creationId xmlns:p14="http://schemas.microsoft.com/office/powerpoint/2010/main" val="35578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up</a:t>
            </a:r>
            <a:endParaRPr lang="en-US" dirty="0"/>
          </a:p>
        </p:txBody>
      </p:sp>
      <p:sp>
        <p:nvSpPr>
          <p:cNvPr id="3" name="Content Placeholder 2"/>
          <p:cNvSpPr>
            <a:spLocks noGrp="1"/>
          </p:cNvSpPr>
          <p:nvPr>
            <p:ph idx="1"/>
          </p:nvPr>
        </p:nvSpPr>
        <p:spPr/>
        <p:txBody>
          <a:bodyPr/>
          <a:lstStyle/>
          <a:p>
            <a:r>
              <a:rPr lang="en-US" dirty="0"/>
              <a:t>As Johanna </a:t>
            </a:r>
            <a:r>
              <a:rPr lang="en-US" dirty="0" err="1" smtClean="0"/>
              <a:t>Oksala</a:t>
            </a:r>
            <a:r>
              <a:rPr lang="en-US" dirty="0" smtClean="0"/>
              <a:t>, </a:t>
            </a:r>
            <a:r>
              <a:rPr lang="en-US" dirty="0"/>
              <a:t>(</a:t>
            </a:r>
            <a:r>
              <a:rPr lang="en-US" dirty="0" smtClean="0"/>
              <a:t>2005 </a:t>
            </a:r>
            <a:r>
              <a:rPr lang="en-US" dirty="0"/>
              <a:t>p. 1) suggests: ‘To get closer to Foucault’s intent, it helps if one is willing to question the ingrained social order, give up all truths firmly fixed in stone, whilst holding on to a fragile commitment to freedom’. Foucault, although he is often read in a rather different way, is all about being free but also the dangers of freedom. ‘My role’ he said ‘is to show people that they are much freer than they feel…’ [</a:t>
            </a:r>
            <a:r>
              <a:rPr lang="en-US" dirty="0" smtClean="0"/>
              <a:t>Martin et al. </a:t>
            </a:r>
            <a:r>
              <a:rPr lang="en-US" dirty="0"/>
              <a:t>1988 </a:t>
            </a:r>
            <a:r>
              <a:rPr lang="en-US" dirty="0" smtClean="0"/>
              <a:t>p</a:t>
            </a:r>
            <a:r>
              <a:rPr lang="en-US" dirty="0"/>
              <a:t>. 10] but ‘whether our freedom is liberating or not is something that is not guaranteed to us</a:t>
            </a:r>
            <a:r>
              <a:rPr lang="en-US" dirty="0" smtClean="0"/>
              <a:t>’.</a:t>
            </a:r>
            <a:endParaRPr lang="en-US" dirty="0"/>
          </a:p>
        </p:txBody>
      </p:sp>
    </p:spTree>
    <p:extLst>
      <p:ext uri="{BB962C8B-B14F-4D97-AF65-F5344CB8AC3E}">
        <p14:creationId xmlns:p14="http://schemas.microsoft.com/office/powerpoint/2010/main" val="341203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useful</a:t>
            </a:r>
            <a:endParaRPr lang="en-US" dirty="0"/>
          </a:p>
        </p:txBody>
      </p:sp>
      <p:sp>
        <p:nvSpPr>
          <p:cNvPr id="3" name="Content Placeholder 2"/>
          <p:cNvSpPr>
            <a:spLocks noGrp="1"/>
          </p:cNvSpPr>
          <p:nvPr>
            <p:ph idx="1"/>
          </p:nvPr>
        </p:nvSpPr>
        <p:spPr/>
        <p:txBody>
          <a:bodyPr/>
          <a:lstStyle/>
          <a:p>
            <a:r>
              <a:rPr lang="en-US" dirty="0"/>
              <a:t>Most of all, for me, Foucault’s work continues to provide a set of effective tools for intervening within contemporary discourses of power. As he explained: ‘Everything I do, I do in order that it may be of use’ [</a:t>
            </a:r>
            <a:r>
              <a:rPr lang="en-US" dirty="0" err="1" smtClean="0"/>
              <a:t>Defert</a:t>
            </a:r>
            <a:r>
              <a:rPr lang="en-US" dirty="0" smtClean="0"/>
              <a:t> and </a:t>
            </a:r>
            <a:r>
              <a:rPr lang="en-US" dirty="0" err="1" smtClean="0"/>
              <a:t>Ewald</a:t>
            </a:r>
            <a:r>
              <a:rPr lang="en-US" dirty="0" smtClean="0"/>
              <a:t>, 2001 </a:t>
            </a:r>
            <a:r>
              <a:rPr lang="en-US" dirty="0"/>
              <a:t>p. 911-912].</a:t>
            </a:r>
            <a:r>
              <a:rPr lang="en-GB" dirty="0"/>
              <a:t> </a:t>
            </a:r>
            <a:endParaRPr lang="en-US" dirty="0"/>
          </a:p>
        </p:txBody>
      </p:sp>
    </p:spTree>
    <p:extLst>
      <p:ext uri="{BB962C8B-B14F-4D97-AF65-F5344CB8AC3E}">
        <p14:creationId xmlns:p14="http://schemas.microsoft.com/office/powerpoint/2010/main" val="38423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Humans made subjects</a:t>
            </a:r>
            <a:endParaRPr lang="en-US" dirty="0"/>
          </a:p>
        </p:txBody>
      </p:sp>
      <p:sp>
        <p:nvSpPr>
          <p:cNvPr id="3" name="Content Placeholder 2"/>
          <p:cNvSpPr>
            <a:spLocks noGrp="1"/>
          </p:cNvSpPr>
          <p:nvPr>
            <p:ph idx="1"/>
          </p:nvPr>
        </p:nvSpPr>
        <p:spPr/>
        <p:txBody>
          <a:bodyPr/>
          <a:lstStyle/>
          <a:p>
            <a:r>
              <a:rPr lang="en-US" dirty="0"/>
              <a:t>He was profoundly and consistently interested in how ‘human beings are made subjects’ [Foucault, 1982 </a:t>
            </a:r>
            <a:r>
              <a:rPr lang="en-US" dirty="0" smtClean="0"/>
              <a:t>p</a:t>
            </a:r>
            <a:r>
              <a:rPr lang="en-US" dirty="0"/>
              <a:t>. 208] but is not interested in ‘speaking subjects’ per se. Indeed he saw the modern preoccupation with self, what he called ‘anthropological prejudice’, as an inhibition to the possibilities of thought: ‘It is no longer possible to think in our days other than in the void left by man’s disappearance’ [Foucault, </a:t>
            </a:r>
            <a:r>
              <a:rPr lang="en-US" dirty="0" smtClean="0"/>
              <a:t>1970 </a:t>
            </a:r>
            <a:r>
              <a:rPr lang="en-US" dirty="0"/>
              <a:t>p. 34]. This void is, he goes on to say, ‘nothing more, nothing less, than the unfolding space in which it is once more possible to think”. </a:t>
            </a:r>
          </a:p>
        </p:txBody>
      </p:sp>
    </p:spTree>
    <p:extLst>
      <p:ext uri="{BB962C8B-B14F-4D97-AF65-F5344CB8AC3E}">
        <p14:creationId xmlns:p14="http://schemas.microsoft.com/office/powerpoint/2010/main" val="1937998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a:t>
            </a:r>
            <a:endParaRPr lang="en-US" dirty="0"/>
          </a:p>
        </p:txBody>
      </p:sp>
      <p:sp>
        <p:nvSpPr>
          <p:cNvPr id="3" name="Content Placeholder 2"/>
          <p:cNvSpPr>
            <a:spLocks noGrp="1"/>
          </p:cNvSpPr>
          <p:nvPr>
            <p:ph idx="1"/>
          </p:nvPr>
        </p:nvSpPr>
        <p:spPr/>
        <p:txBody>
          <a:bodyPr/>
          <a:lstStyle/>
          <a:p>
            <a:r>
              <a:rPr lang="en-US" dirty="0"/>
              <a:t>Foucault was preoccupied with writing, and described it as ‘like a game that invariably goes beyond its own rules and transgresses it limits’ [Foucault, 1998 #2447 p. 206]. He attributed great importance to the act of writing as a practice of freedom and in a very late paper explored the possibilities of what he called ‘self writing’ [Foucault, </a:t>
            </a:r>
            <a:r>
              <a:rPr lang="en-US" dirty="0" smtClean="0"/>
              <a:t>1983</a:t>
            </a:r>
            <a:r>
              <a:rPr lang="en-US" dirty="0" smtClean="0"/>
              <a:t>] </a:t>
            </a:r>
            <a:r>
              <a:rPr lang="en-US" dirty="0"/>
              <a:t>a process of self-shaping through the production of texts. ‘When I write I do it above all to change myself and not to think the same thing as before’ [Foucault, </a:t>
            </a:r>
            <a:r>
              <a:rPr lang="en-US" dirty="0" smtClean="0"/>
              <a:t>1991 </a:t>
            </a:r>
            <a:r>
              <a:rPr lang="en-US" dirty="0"/>
              <a:t>p. 27]. </a:t>
            </a:r>
          </a:p>
        </p:txBody>
      </p:sp>
    </p:spTree>
    <p:extLst>
      <p:ext uri="{BB962C8B-B14F-4D97-AF65-F5344CB8AC3E}">
        <p14:creationId xmlns:p14="http://schemas.microsoft.com/office/powerpoint/2010/main" val="3475725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a:t>
            </a:r>
            <a:endParaRPr lang="en-US" dirty="0"/>
          </a:p>
        </p:txBody>
      </p:sp>
      <p:sp>
        <p:nvSpPr>
          <p:cNvPr id="3" name="Content Placeholder 2"/>
          <p:cNvSpPr>
            <a:spLocks noGrp="1"/>
          </p:cNvSpPr>
          <p:nvPr>
            <p:ph idx="1"/>
          </p:nvPr>
        </p:nvSpPr>
        <p:spPr/>
        <p:txBody>
          <a:bodyPr/>
          <a:lstStyle/>
          <a:p>
            <a:r>
              <a:rPr lang="en-US" dirty="0" smtClean="0"/>
              <a:t>Critique is a form of ‘philosophical ethos’ an attitude, a practical ethics, a permanent orientation of </a:t>
            </a:r>
            <a:r>
              <a:rPr lang="en-US" dirty="0" err="1" smtClean="0"/>
              <a:t>scepticism</a:t>
            </a:r>
            <a:r>
              <a:rPr lang="en-US" dirty="0" smtClean="0"/>
              <a:t>, ‘a mode of relating to contemporary reality’.</a:t>
            </a:r>
          </a:p>
          <a:p>
            <a:r>
              <a:rPr lang="en-US" dirty="0" smtClean="0"/>
              <a:t>‘</a:t>
            </a:r>
            <a:r>
              <a:rPr lang="en-US" dirty="0" err="1" smtClean="0"/>
              <a:t>analysing</a:t>
            </a:r>
            <a:r>
              <a:rPr lang="en-US" dirty="0" smtClean="0"/>
              <a:t> and reflecting on limits’ – a ‘limit-attitude’, a critique of what we are, we are ‘nothing but our history’ </a:t>
            </a:r>
            <a:endParaRPr lang="en-US" dirty="0"/>
          </a:p>
        </p:txBody>
      </p:sp>
    </p:spTree>
    <p:extLst>
      <p:ext uri="{BB962C8B-B14F-4D97-AF65-F5344CB8AC3E}">
        <p14:creationId xmlns:p14="http://schemas.microsoft.com/office/powerpoint/2010/main" val="4253973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genealogy</a:t>
            </a:r>
            <a:endParaRPr lang="en-US" dirty="0"/>
          </a:p>
        </p:txBody>
      </p:sp>
      <p:sp>
        <p:nvSpPr>
          <p:cNvPr id="3" name="Content Placeholder 2"/>
          <p:cNvSpPr>
            <a:spLocks noGrp="1"/>
          </p:cNvSpPr>
          <p:nvPr>
            <p:ph idx="1"/>
          </p:nvPr>
        </p:nvSpPr>
        <p:spPr/>
        <p:txBody>
          <a:bodyPr/>
          <a:lstStyle/>
          <a:p>
            <a:r>
              <a:rPr lang="en-US" dirty="0"/>
              <a:t>I told him that I had just finished writing a dissertation on his critique of humanism. Not surprisingly, he responded with some embarrassment and much seriousness. He suggested that I not spend energy talking about him and, instead, do what he was doing, namely, write genealogies. [</a:t>
            </a:r>
            <a:r>
              <a:rPr lang="en-US" dirty="0" err="1"/>
              <a:t>Sawicki</a:t>
            </a:r>
            <a:r>
              <a:rPr lang="en-US" dirty="0"/>
              <a:t>, </a:t>
            </a:r>
            <a:r>
              <a:rPr lang="en-US" dirty="0" smtClean="0"/>
              <a:t>1991 </a:t>
            </a:r>
            <a:r>
              <a:rPr lang="en-US" dirty="0"/>
              <a:t>p. 15]</a:t>
            </a:r>
            <a:endParaRPr lang="en-GB" dirty="0"/>
          </a:p>
        </p:txBody>
      </p:sp>
    </p:spTree>
    <p:extLst>
      <p:ext uri="{BB962C8B-B14F-4D97-AF65-F5344CB8AC3E}">
        <p14:creationId xmlns:p14="http://schemas.microsoft.com/office/powerpoint/2010/main" val="386902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3571"/>
            <a:ext cx="8913813" cy="1584685"/>
          </a:xfrm>
        </p:spPr>
        <p:txBody>
          <a:bodyPr>
            <a:normAutofit fontScale="90000"/>
          </a:bodyPr>
          <a:lstStyle/>
          <a:p>
            <a:r>
              <a:rPr lang="en-US" i="1" dirty="0"/>
              <a:t>(1988 History of the Present 4 – interview with Michael Bess).</a:t>
            </a:r>
            <a:r>
              <a:rPr lang="en-GB" dirty="0"/>
              <a:t/>
            </a:r>
            <a:br>
              <a:rPr lang="en-GB" dirty="0"/>
            </a:br>
            <a:endParaRPr lang="en-US" dirty="0"/>
          </a:p>
        </p:txBody>
      </p:sp>
      <p:sp>
        <p:nvSpPr>
          <p:cNvPr id="3" name="Content Placeholder 2"/>
          <p:cNvSpPr>
            <a:spLocks noGrp="1"/>
          </p:cNvSpPr>
          <p:nvPr>
            <p:ph idx="1"/>
          </p:nvPr>
        </p:nvSpPr>
        <p:spPr/>
        <p:txBody>
          <a:bodyPr>
            <a:normAutofit/>
          </a:bodyPr>
          <a:lstStyle/>
          <a:p>
            <a:r>
              <a:rPr lang="en-GB" i="1" dirty="0"/>
              <a:t>My role - and that is too emphatic a word - is to show people that</a:t>
            </a:r>
            <a:br>
              <a:rPr lang="en-GB" i="1" dirty="0"/>
            </a:br>
            <a:r>
              <a:rPr lang="en-GB" i="1" dirty="0"/>
              <a:t>they are much freer than they feel, that people accept as truth, as evidence, some themes which have been built up at a certain moment during history, and that this so-called evidence can be criticized and destroyed. To change something in the minds of people - that's the role of an intellectual. </a:t>
            </a:r>
            <a:endParaRPr lang="en-GB" dirty="0"/>
          </a:p>
          <a:p>
            <a:endParaRPr lang="en-US" dirty="0"/>
          </a:p>
        </p:txBody>
      </p:sp>
    </p:spTree>
    <p:extLst>
      <p:ext uri="{BB962C8B-B14F-4D97-AF65-F5344CB8AC3E}">
        <p14:creationId xmlns:p14="http://schemas.microsoft.com/office/powerpoint/2010/main" val="931356212"/>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356</TotalTime>
  <Words>2765</Words>
  <Application>Microsoft Macintosh PowerPoint</Application>
  <PresentationFormat>Presentazione su schermo (4:3)</PresentationFormat>
  <Paragraphs>71</Paragraphs>
  <Slides>28</Slides>
  <Notes>0</Notes>
  <HiddenSlides>0</HiddenSlides>
  <MMClips>0</MMClips>
  <ScaleCrop>false</ScaleCrop>
  <HeadingPairs>
    <vt:vector size="4" baseType="variant">
      <vt:variant>
        <vt:lpstr>Tema</vt:lpstr>
      </vt:variant>
      <vt:variant>
        <vt:i4>1</vt:i4>
      </vt:variant>
      <vt:variant>
        <vt:lpstr>Titoli diapositive</vt:lpstr>
      </vt:variant>
      <vt:variant>
        <vt:i4>28</vt:i4>
      </vt:variant>
    </vt:vector>
  </HeadingPairs>
  <TitlesOfParts>
    <vt:vector size="29" baseType="lpstr">
      <vt:lpstr>Perception</vt:lpstr>
      <vt:lpstr>Is Education Impossible? Foucault as Educator   </vt:lpstr>
      <vt:lpstr>Reading Foucault</vt:lpstr>
      <vt:lpstr>Giving up</vt:lpstr>
      <vt:lpstr>Being useful</vt:lpstr>
      <vt:lpstr>Humans made subjects</vt:lpstr>
      <vt:lpstr>writing</vt:lpstr>
      <vt:lpstr>critique</vt:lpstr>
      <vt:lpstr>genealogy</vt:lpstr>
      <vt:lpstr>(1988 History of the Present 4 – interview with Michael Bess). </vt:lpstr>
      <vt:lpstr>Questions in the present</vt:lpstr>
      <vt:lpstr>Histories of things….</vt:lpstr>
      <vt:lpstr>cutting</vt:lpstr>
      <vt:lpstr>Schools as power ‘houses’</vt:lpstr>
      <vt:lpstr>visibility</vt:lpstr>
      <vt:lpstr>population</vt:lpstr>
      <vt:lpstr>Truths</vt:lpstr>
      <vt:lpstr>Education is impossible?</vt:lpstr>
      <vt:lpstr>Anti-humanism</vt:lpstr>
      <vt:lpstr>‘the ethic of discomfort’ </vt:lpstr>
      <vt:lpstr>Rethinking power</vt:lpstr>
      <vt:lpstr>Looking in the wrong place</vt:lpstr>
      <vt:lpstr>Intimacy and war</vt:lpstr>
      <vt:lpstr>Presentazione di PowerPoint</vt:lpstr>
      <vt:lpstr>Concrete freedom</vt:lpstr>
      <vt:lpstr>Becoming and ethical subject</vt:lpstr>
      <vt:lpstr>Self-formation</vt:lpstr>
      <vt:lpstr>Care of the self</vt:lpstr>
      <vt:lpstr>A possible education</vt:lpstr>
    </vt:vector>
  </TitlesOfParts>
  <Company>IOE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Localuser Ball</dc:creator>
  <cp:lastModifiedBy>Emiliano Grimaldi</cp:lastModifiedBy>
  <cp:revision>21</cp:revision>
  <dcterms:created xsi:type="dcterms:W3CDTF">2016-06-30T07:56:21Z</dcterms:created>
  <dcterms:modified xsi:type="dcterms:W3CDTF">2016-09-17T19:28:47Z</dcterms:modified>
</cp:coreProperties>
</file>