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67" d="100"/>
          <a:sy n="67" d="100"/>
        </p:scale>
        <p:origin x="-1280" y="-120"/>
      </p:cViewPr>
      <p:guideLst>
        <p:guide orient="horz" pos="3072"/>
        <p:guide pos="409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626677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e sottotitolo">
    <p:spTree>
      <p:nvGrpSpPr>
        <p:cNvPr id="1" name=""/>
        <p:cNvGrpSpPr/>
        <p:nvPr/>
      </p:nvGrpSpPr>
      <p:grpSpPr>
        <a:xfrm>
          <a:off x="0" y="0"/>
          <a:ext cx="0" cy="0"/>
          <a:chOff x="0" y="0"/>
          <a:chExt cx="0" cy="0"/>
        </a:xfrm>
      </p:grpSpPr>
      <p:sp>
        <p:nvSpPr>
          <p:cNvPr id="11" name="Shape 11"/>
          <p:cNvSpPr>
            <a:spLocks noGrp="1"/>
          </p:cNvSpPr>
          <p:nvPr>
            <p:ph type="title"/>
          </p:nvPr>
        </p:nvSpPr>
        <p:spPr>
          <a:xfrm>
            <a:off x="355600" y="2044700"/>
            <a:ext cx="12293600" cy="3238500"/>
          </a:xfrm>
          <a:prstGeom prst="rect">
            <a:avLst/>
          </a:prstGeom>
        </p:spPr>
        <p:txBody>
          <a:bodyPr anchor="b"/>
          <a:lstStyle/>
          <a:p>
            <a:r>
              <a:t>Titolo Testo</a:t>
            </a:r>
          </a:p>
        </p:txBody>
      </p:sp>
      <p:sp>
        <p:nvSpPr>
          <p:cNvPr id="12" name="Shape 12"/>
          <p:cNvSpPr>
            <a:spLocks noGrp="1"/>
          </p:cNvSpPr>
          <p:nvPr>
            <p:ph type="body" sz="quarter" idx="1"/>
          </p:nvPr>
        </p:nvSpPr>
        <p:spPr>
          <a:xfrm>
            <a:off x="355600" y="5270500"/>
            <a:ext cx="12293600" cy="12954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Corpo livello uno</a:t>
            </a:r>
          </a:p>
          <a:p>
            <a:pPr lvl="1"/>
            <a:r>
              <a:t>Corpo livello due</a:t>
            </a:r>
          </a:p>
          <a:p>
            <a:pPr lvl="2"/>
            <a:r>
              <a:t>Corpo livello tre</a:t>
            </a:r>
          </a:p>
          <a:p>
            <a:pPr lvl="3"/>
            <a:r>
              <a:t>Corpo livello quattro</a:t>
            </a:r>
          </a:p>
          <a:p>
            <a:pPr lvl="4"/>
            <a:r>
              <a:t>Corpo livello cinque</a:t>
            </a:r>
          </a:p>
        </p:txBody>
      </p:sp>
      <p:sp>
        <p:nvSpPr>
          <p:cNvPr id="13" name="Shape 1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5689600"/>
            <a:ext cx="10464800" cy="508000"/>
          </a:xfrm>
          <a:prstGeom prst="rect">
            <a:avLst/>
          </a:prstGeom>
        </p:spPr>
        <p:txBody>
          <a:bodyPr anchor="t">
            <a:spAutoFit/>
          </a:bodyPr>
          <a:lstStyle>
            <a:lvl1pPr marL="0" indent="0" algn="ctr">
              <a:spcBef>
                <a:spcPts val="0"/>
              </a:spcBef>
              <a:buSzTx/>
              <a:buNone/>
              <a:defRPr sz="2800"/>
            </a:lvl1pPr>
          </a:lstStyle>
          <a:p>
            <a:r>
              <a:t>–Giovanni Mela</a:t>
            </a:r>
          </a:p>
        </p:txBody>
      </p:sp>
      <p:sp>
        <p:nvSpPr>
          <p:cNvPr id="94" name="Shape 94"/>
          <p:cNvSpPr>
            <a:spLocks noGrp="1"/>
          </p:cNvSpPr>
          <p:nvPr>
            <p:ph type="body" sz="quarter" idx="14"/>
          </p:nvPr>
        </p:nvSpPr>
        <p:spPr>
          <a:xfrm>
            <a:off x="1270000" y="4152900"/>
            <a:ext cx="10464800" cy="647700"/>
          </a:xfrm>
          <a:prstGeom prst="rect">
            <a:avLst/>
          </a:prstGeom>
        </p:spPr>
        <p:txBody>
          <a:bodyPr>
            <a:spAutoFit/>
          </a:bodyPr>
          <a:lstStyle>
            <a:lvl1pPr marL="0" indent="0" algn="ctr">
              <a:spcBef>
                <a:spcPts val="0"/>
              </a:spcBef>
              <a:buSzTx/>
              <a:buNone/>
            </a:lvl1pPr>
          </a:lstStyle>
          <a:p>
            <a:r>
              <a:t>“Inserisci qui una citazione”.</a:t>
            </a:r>
          </a:p>
        </p:txBody>
      </p:sp>
      <p:sp>
        <p:nvSpPr>
          <p:cNvPr id="95" name="Shape 9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20" name="Shape 20"/>
          <p:cNvSpPr>
            <a:spLocks noGrp="1"/>
          </p:cNvSpPr>
          <p:nvPr>
            <p:ph type="pic" idx="13"/>
          </p:nvPr>
        </p:nvSpPr>
        <p:spPr>
          <a:xfrm>
            <a:off x="1346200" y="520700"/>
            <a:ext cx="10388600" cy="5860236"/>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908800"/>
            <a:ext cx="10464800" cy="1282700"/>
          </a:xfrm>
          <a:prstGeom prst="rect">
            <a:avLst/>
          </a:prstGeom>
        </p:spPr>
        <p:txBody>
          <a:bodyPr/>
          <a:lstStyle/>
          <a:p>
            <a:r>
              <a:t>Titolo Testo</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Corpo livello uno</a:t>
            </a:r>
          </a:p>
          <a:p>
            <a:pPr lvl="1"/>
            <a:r>
              <a:t>Corpo livello due</a:t>
            </a:r>
          </a:p>
          <a:p>
            <a:pPr lvl="2"/>
            <a:r>
              <a:t>Corpo livello tre</a:t>
            </a:r>
          </a:p>
          <a:p>
            <a:pPr lvl="3"/>
            <a:r>
              <a:t>Corpo livello quattro</a:t>
            </a:r>
          </a:p>
          <a:p>
            <a:pPr lvl="4"/>
            <a:r>
              <a:t>Corpo livello cinque</a:t>
            </a:r>
          </a:p>
        </p:txBody>
      </p:sp>
      <p:sp>
        <p:nvSpPr>
          <p:cNvPr id="23" name="Shape 2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30" name="Shape 30"/>
          <p:cNvSpPr>
            <a:spLocks noGrp="1"/>
          </p:cNvSpPr>
          <p:nvPr>
            <p:ph type="title"/>
          </p:nvPr>
        </p:nvSpPr>
        <p:spPr>
          <a:xfrm>
            <a:off x="355600" y="3251200"/>
            <a:ext cx="12293600" cy="3238500"/>
          </a:xfrm>
          <a:prstGeom prst="rect">
            <a:avLst/>
          </a:prstGeom>
        </p:spPr>
        <p:txBody>
          <a:bodyPr/>
          <a:lstStyle/>
          <a:p>
            <a:r>
              <a:t>Titolo Testo</a:t>
            </a:r>
          </a:p>
        </p:txBody>
      </p:sp>
      <p:sp>
        <p:nvSpPr>
          <p:cNvPr id="31" name="Shape 3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05600" y="609600"/>
            <a:ext cx="5359400" cy="77597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355600" y="1016000"/>
            <a:ext cx="5892800" cy="3886200"/>
          </a:xfrm>
          <a:prstGeom prst="rect">
            <a:avLst/>
          </a:prstGeom>
        </p:spPr>
        <p:txBody>
          <a:bodyPr anchor="b"/>
          <a:lstStyle/>
          <a:p>
            <a:r>
              <a:t>Titolo Testo</a:t>
            </a:r>
          </a:p>
        </p:txBody>
      </p:sp>
      <p:sp>
        <p:nvSpPr>
          <p:cNvPr id="40" name="Shape 40"/>
          <p:cNvSpPr>
            <a:spLocks noGrp="1"/>
          </p:cNvSpPr>
          <p:nvPr>
            <p:ph type="body" sz="quarter" idx="1"/>
          </p:nvPr>
        </p:nvSpPr>
        <p:spPr>
          <a:xfrm>
            <a:off x="355600" y="4889500"/>
            <a:ext cx="5892800" cy="38862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Corpo livello uno</a:t>
            </a:r>
          </a:p>
          <a:p>
            <a:pPr lvl="1"/>
            <a:r>
              <a:t>Corpo livello due</a:t>
            </a:r>
          </a:p>
          <a:p>
            <a:pPr lvl="2"/>
            <a:r>
              <a:t>Corpo livello tre</a:t>
            </a:r>
          </a:p>
          <a:p>
            <a:pPr lvl="3"/>
            <a:r>
              <a:t>Corpo livello quattro</a:t>
            </a:r>
          </a:p>
          <a:p>
            <a:pPr lvl="4"/>
            <a:r>
              <a:t>Corpo livello cinque</a:t>
            </a:r>
          </a:p>
        </p:txBody>
      </p:sp>
      <p:sp>
        <p:nvSpPr>
          <p:cNvPr id="41" name="Shape 4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Titolo Testo</a:t>
            </a:r>
          </a:p>
        </p:txBody>
      </p:sp>
      <p:sp>
        <p:nvSpPr>
          <p:cNvPr id="49" name="Shape 49"/>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Titolo Testo</a:t>
            </a:r>
          </a:p>
        </p:txBody>
      </p:sp>
      <p:sp>
        <p:nvSpPr>
          <p:cNvPr id="57" name="Shape 57"/>
          <p:cNvSpPr>
            <a:spLocks noGrp="1"/>
          </p:cNvSpPr>
          <p:nvPr>
            <p:ph type="body" idx="1"/>
          </p:nvPr>
        </p:nvSpPr>
        <p:spPr>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r>
              <a:t>Corpo livello uno</a:t>
            </a:r>
          </a:p>
          <a:p>
            <a:pPr lvl="1"/>
            <a:r>
              <a:t>Corpo livello due</a:t>
            </a:r>
          </a:p>
          <a:p>
            <a:pPr lvl="2"/>
            <a:r>
              <a:t>Corpo livello tre</a:t>
            </a:r>
          </a:p>
          <a:p>
            <a:pPr lvl="3"/>
            <a:r>
              <a:t>Corpo livello quattro</a:t>
            </a:r>
          </a:p>
          <a:p>
            <a:pPr lvl="4"/>
            <a:r>
              <a:t>Corpo livello cinque</a:t>
            </a:r>
          </a:p>
        </p:txBody>
      </p:sp>
      <p:sp>
        <p:nvSpPr>
          <p:cNvPr id="58" name="Shape 58"/>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870700" y="2781300"/>
            <a:ext cx="5283200" cy="61849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Titolo Testo</a:t>
            </a:r>
          </a:p>
        </p:txBody>
      </p:sp>
      <p:sp>
        <p:nvSpPr>
          <p:cNvPr id="67" name="Shape 67"/>
          <p:cNvSpPr>
            <a:spLocks noGrp="1"/>
          </p:cNvSpPr>
          <p:nvPr>
            <p:ph type="body" sz="half" idx="1"/>
          </p:nvPr>
        </p:nvSpPr>
        <p:spPr>
          <a:xfrm>
            <a:off x="355600" y="2730500"/>
            <a:ext cx="5892800" cy="629920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68" name="Shape 68"/>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75" name="Shape 75"/>
          <p:cNvSpPr>
            <a:spLocks noGrp="1"/>
          </p:cNvSpPr>
          <p:nvPr>
            <p:ph type="body" idx="1"/>
          </p:nvPr>
        </p:nvSpPr>
        <p:spPr>
          <a:xfrm>
            <a:off x="762000" y="762000"/>
            <a:ext cx="11468100" cy="8216900"/>
          </a:xfrm>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r>
              <a:t>Corpo livello uno</a:t>
            </a:r>
          </a:p>
          <a:p>
            <a:pPr lvl="1"/>
            <a:r>
              <a:t>Corpo livello due</a:t>
            </a:r>
          </a:p>
          <a:p>
            <a:pPr lvl="2"/>
            <a:r>
              <a:t>Corpo livello tre</a:t>
            </a:r>
          </a:p>
          <a:p>
            <a:pPr lvl="3"/>
            <a:r>
              <a:t>Corpo livello quattro</a:t>
            </a:r>
          </a:p>
          <a:p>
            <a:pPr lvl="4"/>
            <a:r>
              <a:t>Corpo livello cinque</a:t>
            </a:r>
          </a:p>
        </p:txBody>
      </p:sp>
      <p:sp>
        <p:nvSpPr>
          <p:cNvPr id="76" name="Shape 76"/>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654800" y="5029200"/>
            <a:ext cx="5803900" cy="42164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664613" y="508000"/>
            <a:ext cx="5803901" cy="4216400"/>
          </a:xfrm>
          <a:prstGeom prst="rect">
            <a:avLst/>
          </a:prstGeom>
        </p:spPr>
        <p:txBody>
          <a:bodyPr lIns="91439" tIns="45719" rIns="91439" bIns="45719" anchor="t">
            <a:noAutofit/>
          </a:bodyPr>
          <a:lstStyle/>
          <a:p>
            <a:endParaRPr/>
          </a:p>
        </p:txBody>
      </p:sp>
      <p:sp>
        <p:nvSpPr>
          <p:cNvPr id="85" name="Shape 85"/>
          <p:cNvSpPr>
            <a:spLocks noGrp="1"/>
          </p:cNvSpPr>
          <p:nvPr>
            <p:ph type="pic" idx="15"/>
          </p:nvPr>
        </p:nvSpPr>
        <p:spPr>
          <a:xfrm>
            <a:off x="533400" y="508000"/>
            <a:ext cx="5808231" cy="8737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Titolo Testo</a:t>
            </a:r>
          </a:p>
        </p:txBody>
      </p:sp>
      <p:sp>
        <p:nvSpPr>
          <p:cNvPr id="3" name="Shape 3"/>
          <p:cNvSpPr>
            <a:spLocks noGrp="1"/>
          </p:cNvSpPr>
          <p:nvPr>
            <p:ph type="body" idx="1"/>
          </p:nvPr>
        </p:nvSpPr>
        <p:spPr>
          <a:xfrm>
            <a:off x="355600" y="2730500"/>
            <a:ext cx="12293600" cy="629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Shape 4"/>
          <p:cNvSpPr>
            <a:spLocks noGrp="1"/>
          </p:cNvSpPr>
          <p:nvPr>
            <p:ph type="sldNum" sz="quarter" idx="2"/>
          </p:nvPr>
        </p:nvSpPr>
        <p:spPr>
          <a:xfrm>
            <a:off x="6324599" y="9271000"/>
            <a:ext cx="342901" cy="355600"/>
          </a:xfrm>
          <a:prstGeom prst="rect">
            <a:avLst/>
          </a:prstGeom>
          <a:ln w="12700">
            <a:miter lim="400000"/>
          </a:ln>
        </p:spPr>
        <p:txBody>
          <a:bodyPr wrap="none" lIns="50800" tIns="50800" rIns="50800" bIns="50800">
            <a:spAutoFit/>
          </a:bodyPr>
          <a:lstStyle>
            <a:lvl1pPr>
              <a:defRPr sz="1800"/>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9pPr>
    </p:titleStyle>
    <p:bodyStyle>
      <a:lvl1pPr marL="4318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1pPr>
      <a:lvl2pPr marL="8636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2pPr>
      <a:lvl3pPr marL="12954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3pPr>
      <a:lvl4pPr marL="17272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4pPr>
      <a:lvl5pPr marL="21590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5pPr>
      <a:lvl6pPr marL="25908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6pPr>
      <a:lvl7pPr marL="30226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7pPr>
      <a:lvl8pPr marL="34544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8pPr>
      <a:lvl9pPr marL="38862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p.landri@irpps.cnr.i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a:prstGeom prst="rect">
            <a:avLst/>
          </a:prstGeom>
        </p:spPr>
        <p:txBody>
          <a:bodyPr/>
          <a:lstStyle/>
          <a:p>
            <a:r>
              <a:t>Sociomateriality of Education Policy</a:t>
            </a:r>
          </a:p>
        </p:txBody>
      </p:sp>
      <p:sp>
        <p:nvSpPr>
          <p:cNvPr id="120" name="Shape 120"/>
          <p:cNvSpPr>
            <a:spLocks noGrp="1"/>
          </p:cNvSpPr>
          <p:nvPr>
            <p:ph type="subTitle" sz="half" idx="1"/>
          </p:nvPr>
        </p:nvSpPr>
        <p:spPr>
          <a:xfrm>
            <a:off x="355600" y="5270500"/>
            <a:ext cx="12293600" cy="2176711"/>
          </a:xfrm>
          <a:prstGeom prst="rect">
            <a:avLst/>
          </a:prstGeom>
        </p:spPr>
        <p:txBody>
          <a:bodyPr/>
          <a:lstStyle/>
          <a:p>
            <a:pPr defTabSz="182270">
              <a:defRPr sz="2560"/>
            </a:pPr>
            <a:r>
              <a:t>Paolo Landri</a:t>
            </a:r>
            <a:endParaRPr>
              <a:solidFill>
                <a:srgbClr val="000000"/>
              </a:solidFill>
            </a:endParaRPr>
          </a:p>
          <a:p>
            <a:pPr defTabSz="182270">
              <a:defRPr sz="2560"/>
            </a:pPr>
            <a:r>
              <a:t>IRPPS-CNR</a:t>
            </a:r>
            <a:endParaRPr>
              <a:solidFill>
                <a:srgbClr val="000000"/>
              </a:solidFill>
            </a:endParaRPr>
          </a:p>
          <a:p>
            <a:pPr defTabSz="182270">
              <a:defRPr sz="2560"/>
            </a:pPr>
            <a:r>
              <a:rPr>
                <a:solidFill>
                  <a:srgbClr val="000000"/>
                </a:solidFill>
              </a:rPr>
              <a:t>SUSEES - Summer School in Sociologies of Education</a:t>
            </a:r>
          </a:p>
          <a:p>
            <a:pPr defTabSz="182270">
              <a:defRPr sz="2560"/>
            </a:pPr>
            <a:r>
              <a:rPr>
                <a:solidFill>
                  <a:srgbClr val="000000"/>
                </a:solidFill>
              </a:rPr>
              <a:t>University of Napoli ‘Federico II’</a:t>
            </a:r>
          </a:p>
          <a:p>
            <a:pPr defTabSz="182270">
              <a:defRPr sz="2560"/>
            </a:pPr>
            <a:r>
              <a:rPr>
                <a:solidFill>
                  <a:srgbClr val="000000"/>
                </a:solidFill>
              </a:rPr>
              <a:t>Second Edition</a:t>
            </a:r>
          </a:p>
          <a:p>
            <a:pPr defTabSz="182270">
              <a:defRPr sz="2560"/>
            </a:pPr>
            <a:r>
              <a:rPr u="sng">
                <a:hlinkClick r:id="rId2"/>
              </a:rPr>
              <a:t>p.landri@irpps.cnr.it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title"/>
          </p:nvPr>
        </p:nvSpPr>
        <p:spPr>
          <a:prstGeom prst="rect">
            <a:avLst/>
          </a:prstGeom>
        </p:spPr>
        <p:txBody>
          <a:bodyPr/>
          <a:lstStyle/>
          <a:p>
            <a:r>
              <a:t>Response 1</a:t>
            </a:r>
          </a:p>
        </p:txBody>
      </p:sp>
      <p:sp>
        <p:nvSpPr>
          <p:cNvPr id="153" name="Shape 153"/>
          <p:cNvSpPr>
            <a:spLocks noGrp="1"/>
          </p:cNvSpPr>
          <p:nvPr>
            <p:ph type="body" sz="half" idx="1"/>
          </p:nvPr>
        </p:nvSpPr>
        <p:spPr>
          <a:prstGeom prst="rect">
            <a:avLst/>
          </a:prstGeom>
        </p:spPr>
        <p:txBody>
          <a:bodyPr/>
          <a:lstStyle/>
          <a:p>
            <a:pPr marL="401574" indent="-401574" defTabSz="543305">
              <a:spcBef>
                <a:spcPts val="3500"/>
              </a:spcBef>
              <a:defRPr sz="3534"/>
            </a:pPr>
            <a:r>
              <a:t>The fabrication of a new space of education policy requires a delicate </a:t>
            </a:r>
            <a:r>
              <a:rPr>
                <a:latin typeface="Gill Sans SemiBold"/>
                <a:ea typeface="Gill Sans SemiBold"/>
                <a:cs typeface="Gill Sans SemiBold"/>
                <a:sym typeface="Gill Sans SemiBold"/>
              </a:rPr>
              <a:t>socio-technical composition</a:t>
            </a:r>
            <a:r>
              <a:t>: initial intentionality, an association of texts (national and local), a mix of knowledges (scientific and professional), the production of data, the visualization of the space, the construction of sites of its materialization.</a:t>
            </a:r>
          </a:p>
        </p:txBody>
      </p:sp>
      <p:pic>
        <p:nvPicPr>
          <p:cNvPr id="154" name="image1.png" descr="Caleidoscopio1-300x195.png"/>
          <p:cNvPicPr>
            <a:picLocks noChangeAspect="1"/>
          </p:cNvPicPr>
          <p:nvPr/>
        </p:nvPicPr>
        <p:blipFill>
          <a:blip r:embed="rId2">
            <a:extLst/>
          </a:blip>
          <a:stretch>
            <a:fillRect/>
          </a:stretch>
        </p:blipFill>
        <p:spPr>
          <a:xfrm rot="5400000">
            <a:off x="7154114" y="4218313"/>
            <a:ext cx="3924586" cy="2550982"/>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prstGeom prst="rect">
            <a:avLst/>
          </a:prstGeom>
        </p:spPr>
        <p:txBody>
          <a:bodyPr/>
          <a:lstStyle/>
          <a:p>
            <a:r>
              <a:t>A group of civil servants in Provincia di Napoli</a:t>
            </a:r>
          </a:p>
        </p:txBody>
      </p:sp>
      <p:sp>
        <p:nvSpPr>
          <p:cNvPr id="157" name="Shape 157"/>
          <p:cNvSpPr>
            <a:spLocks noGrp="1"/>
          </p:cNvSpPr>
          <p:nvPr>
            <p:ph type="body" idx="1"/>
          </p:nvPr>
        </p:nvSpPr>
        <p:spPr>
          <a:prstGeom prst="rect">
            <a:avLst/>
          </a:prstGeom>
        </p:spPr>
        <p:txBody>
          <a:bodyPr/>
          <a:lstStyle/>
          <a:p>
            <a:pPr marL="275970" indent="-275970" defTabSz="309625">
              <a:spcBef>
                <a:spcPts val="2400"/>
              </a:spcBef>
              <a:defRPr sz="2438"/>
            </a:pPr>
            <a:r>
              <a:t>Until the end of the first decade of 2000 the ‘Provincia of Napoli’ made wide investments in school buildings, partly to recover from a critic situation where the increasing rate of enrollment in upper secondary school had created a gap between the provision of and the need for education space.</a:t>
            </a:r>
          </a:p>
          <a:p>
            <a:pPr marL="275970" indent="-275970" defTabSz="309625">
              <a:spcBef>
                <a:spcPts val="2400"/>
              </a:spcBef>
              <a:defRPr sz="2438"/>
            </a:pPr>
            <a:r>
              <a:t>The new responsibilities of local authorities in the new governance of education system meant a further extension of its area of interest, i.e. from being a bureaucratic and technical provider of school space to assuming more responsibilities in educational policy-making. How should this passage be realized? How should the complexity of a notable number and distance of school units (almost 200 schools and 100 municipalities spread along the territory of the Provincia) be handled? </a:t>
            </a:r>
          </a:p>
          <a:p>
            <a:pPr marL="275970" indent="-275970" defTabSz="309625">
              <a:spcBef>
                <a:spcPts val="2400"/>
              </a:spcBef>
              <a:defRPr sz="2438"/>
            </a:pPr>
            <a:r>
              <a:t>To face these issues, the Provincia of Napoli started to transform a complex situation by trying to shift from the chaotic, and erratic agencies of many </a:t>
            </a:r>
            <a:r>
              <a:rPr>
                <a:latin typeface="Gill Sans SemiBold"/>
                <a:ea typeface="Gill Sans SemiBold"/>
                <a:cs typeface="Gill Sans SemiBold"/>
                <a:sym typeface="Gill Sans SemiBold"/>
              </a:rPr>
              <a:t>mediators</a:t>
            </a:r>
            <a:r>
              <a:t> (teachers, headteachers, students, etc.), to the apparently more manageable complication of </a:t>
            </a:r>
            <a:r>
              <a:rPr>
                <a:latin typeface="Gill Sans SemiBold"/>
                <a:ea typeface="Gill Sans SemiBold"/>
                <a:cs typeface="Gill Sans SemiBold"/>
                <a:sym typeface="Gill Sans SemiBold"/>
              </a:rPr>
              <a:t>intermediaries</a:t>
            </a:r>
            <a:r>
              <a:t> of these agencies.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hueOff val="198700"/>
            <a:satOff val="21248"/>
            <a:lumOff val="19305"/>
          </a:schemeClr>
        </a:solidFill>
        <a:effectLst/>
      </p:bgPr>
    </p:bg>
    <p:spTree>
      <p:nvGrpSpPr>
        <p:cNvPr id="1" name=""/>
        <p:cNvGrpSpPr/>
        <p:nvPr/>
      </p:nvGrpSpPr>
      <p:grpSpPr>
        <a:xfrm>
          <a:off x="0" y="0"/>
          <a:ext cx="0" cy="0"/>
          <a:chOff x="0" y="0"/>
          <a:chExt cx="0" cy="0"/>
        </a:xfrm>
      </p:grpSpPr>
      <p:sp>
        <p:nvSpPr>
          <p:cNvPr id="159" name="Shape 159"/>
          <p:cNvSpPr>
            <a:spLocks noGrp="1"/>
          </p:cNvSpPr>
          <p:nvPr>
            <p:ph type="title"/>
          </p:nvPr>
        </p:nvSpPr>
        <p:spPr>
          <a:prstGeom prst="rect">
            <a:avLst/>
          </a:prstGeom>
        </p:spPr>
        <p:txBody>
          <a:bodyPr/>
          <a:lstStyle>
            <a:lvl1pPr>
              <a:defRPr i="1"/>
            </a:lvl1pPr>
          </a:lstStyle>
          <a:p>
            <a:r>
              <a:t>Excursus 2</a:t>
            </a:r>
          </a:p>
        </p:txBody>
      </p:sp>
      <p:sp>
        <p:nvSpPr>
          <p:cNvPr id="160" name="Shape 160"/>
          <p:cNvSpPr>
            <a:spLocks noGrp="1"/>
          </p:cNvSpPr>
          <p:nvPr>
            <p:ph type="body" idx="1"/>
          </p:nvPr>
        </p:nvSpPr>
        <p:spPr>
          <a:prstGeom prst="rect">
            <a:avLst/>
          </a:prstGeom>
        </p:spPr>
        <p:txBody>
          <a:bodyPr/>
          <a:lstStyle/>
          <a:p>
            <a:pPr marL="312420" indent="-312420" defTabSz="350520">
              <a:spcBef>
                <a:spcPts val="2700"/>
              </a:spcBef>
              <a:defRPr sz="2760"/>
            </a:pPr>
            <a:r>
              <a:t>Societies are heterogeneous, and to some extent temporary associations of people, technologies and things. </a:t>
            </a:r>
          </a:p>
          <a:p>
            <a:pPr marL="312420" indent="-312420" defTabSz="350520">
              <a:spcBef>
                <a:spcPts val="2700"/>
              </a:spcBef>
              <a:defRPr sz="2760"/>
            </a:pPr>
            <a:r>
              <a:t>Sociomaterial approaches invite us, in other words, to consider ‘the material presences that exert forces and are entwined with what appears to be human intention, engagement, resistance and change’ (Fenwick, 2011, p. 116). In particular, they focus on how agency is empirically distributed across people, technology and things. </a:t>
            </a:r>
          </a:p>
          <a:p>
            <a:pPr marL="312420" indent="-312420" defTabSz="350520">
              <a:spcBef>
                <a:spcPts val="2700"/>
              </a:spcBef>
              <a:defRPr sz="2760"/>
            </a:pPr>
            <a:r>
              <a:t>It is useful to distinguish between mediators and intermediaries (Latour, 2005). An intermediary ‘transports meaning or force without transformation… even if it internally made of many parts (Latour, 2005, p. 39). On the other hand, ‘Mediators transform, translate, distort, and modify the meaning or the elements they are supposed to carry’ (Latour, 2005, p.39).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p:nvPr>
        </p:nvSpPr>
        <p:spPr>
          <a:prstGeom prst="rect">
            <a:avLst/>
          </a:prstGeom>
        </p:spPr>
        <p:txBody>
          <a:bodyPr/>
          <a:lstStyle/>
          <a:p>
            <a:r>
              <a:t>A ‘fragile bridge’ of texts is built up</a:t>
            </a:r>
          </a:p>
        </p:txBody>
      </p:sp>
      <p:sp>
        <p:nvSpPr>
          <p:cNvPr id="163" name="Shape 163"/>
          <p:cNvSpPr>
            <a:spLocks noGrp="1"/>
          </p:cNvSpPr>
          <p:nvPr>
            <p:ph type="body" idx="1"/>
          </p:nvPr>
        </p:nvSpPr>
        <p:spPr>
          <a:prstGeom prst="rect">
            <a:avLst/>
          </a:prstGeom>
        </p:spPr>
        <p:txBody>
          <a:bodyPr/>
          <a:lstStyle/>
          <a:p>
            <a:pPr marL="395131" indent="-395131" defTabSz="362204">
              <a:lnSpc>
                <a:spcPct val="90000"/>
              </a:lnSpc>
              <a:spcBef>
                <a:spcPts val="2800"/>
              </a:spcBef>
              <a:defRPr sz="2852"/>
            </a:pPr>
            <a:r>
              <a:t>the deliberation n. 415 (23 May 2002) where an association was elaborated between the Provincia of Napoli and the Regional Educational Office (the peripheral office of the Ministry);</a:t>
            </a:r>
          </a:p>
          <a:p>
            <a:pPr marL="395131" indent="-395131" defTabSz="362204">
              <a:lnSpc>
                <a:spcPct val="90000"/>
              </a:lnSpc>
              <a:spcBef>
                <a:spcPts val="2800"/>
              </a:spcBef>
              <a:defRPr sz="2852"/>
            </a:pPr>
            <a:r>
              <a:t>the deliberation of the local government of Provincia n.146 (28 May 2003) where aligned the upcoming zones for the improvement of educational provision with the territorial zones included in the economic planning of the Provincia of Napoli, and which were elaborated in the PCTP (an acronym for economic plan of the Provincia); </a:t>
            </a:r>
          </a:p>
          <a:p>
            <a:pPr marL="395131" indent="-395131" defTabSz="362204">
              <a:lnSpc>
                <a:spcPct val="90000"/>
              </a:lnSpc>
              <a:spcBef>
                <a:spcPts val="2800"/>
              </a:spcBef>
              <a:defRPr sz="2852"/>
            </a:pPr>
            <a:r>
              <a:t>the deliberation n. 386 (13 May 2003) containing the agreement for developing  educational governance in the Provincia</a:t>
            </a:r>
          </a:p>
          <a:p>
            <a:pPr marL="395131" indent="-395131" defTabSz="362204">
              <a:lnSpc>
                <a:spcPct val="90000"/>
              </a:lnSpc>
              <a:spcBef>
                <a:spcPts val="2800"/>
              </a:spcBef>
              <a:defRPr sz="2852"/>
            </a:pPr>
            <a:r>
              <a:t>a deliberation that built on these associations and set up the conferences of the zone, that is the spokespersons of the zones and the loci for provincial educational policy making (deliberation of the provincial council n. 154, 31st October 2003).</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title"/>
          </p:nvPr>
        </p:nvSpPr>
        <p:spPr>
          <a:prstGeom prst="rect">
            <a:avLst/>
          </a:prstGeom>
        </p:spPr>
        <p:txBody>
          <a:bodyPr/>
          <a:lstStyle/>
          <a:p>
            <a:r>
              <a:t>A Map of the Zones is drawn</a:t>
            </a:r>
          </a:p>
        </p:txBody>
      </p:sp>
      <p:pic>
        <p:nvPicPr>
          <p:cNvPr id="166" name="image2.png"/>
          <p:cNvPicPr>
            <a:picLocks noChangeAspect="1"/>
          </p:cNvPicPr>
          <p:nvPr/>
        </p:nvPicPr>
        <p:blipFill>
          <a:blip r:embed="rId2">
            <a:extLst/>
          </a:blip>
          <a:srcRect l="13753" t="13753" r="13753" b="13753"/>
          <a:stretch>
            <a:fillRect/>
          </a:stretch>
        </p:blipFill>
        <p:spPr>
          <a:xfrm>
            <a:off x="1992206" y="3289301"/>
            <a:ext cx="7680962" cy="4858174"/>
          </a:xfrm>
          <a:prstGeom prst="rect">
            <a:avLst/>
          </a:prstGeom>
          <a:ln w="12700">
            <a:miter lim="400000"/>
          </a:ln>
        </p:spPr>
      </p:pic>
    </p:spTree>
  </p:cSld>
  <p:clrMapOvr>
    <a:masterClrMapping/>
  </p:clrMapOvr>
  <p:transition xmlns:p14="http://schemas.microsoft.com/office/powerpoint/2010/mai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title"/>
          </p:nvPr>
        </p:nvSpPr>
        <p:spPr>
          <a:prstGeom prst="rect">
            <a:avLst/>
          </a:prstGeom>
        </p:spPr>
        <p:txBody>
          <a:bodyPr/>
          <a:lstStyle/>
          <a:p>
            <a:r>
              <a:t>Informative Systems</a:t>
            </a:r>
          </a:p>
        </p:txBody>
      </p:sp>
      <p:sp>
        <p:nvSpPr>
          <p:cNvPr id="169" name="Shape 169"/>
          <p:cNvSpPr>
            <a:spLocks noGrp="1"/>
          </p:cNvSpPr>
          <p:nvPr>
            <p:ph type="body" idx="1"/>
          </p:nvPr>
        </p:nvSpPr>
        <p:spPr>
          <a:prstGeom prst="rect">
            <a:avLst/>
          </a:prstGeom>
        </p:spPr>
        <p:txBody>
          <a:bodyPr/>
          <a:lstStyle/>
          <a:p>
            <a:pPr marL="275970" indent="-275970" defTabSz="309625">
              <a:spcBef>
                <a:spcPts val="2400"/>
              </a:spcBef>
              <a:defRPr sz="2438"/>
            </a:pPr>
            <a:r>
              <a:t>The informative systems were databases collecting data on schooling and on VET in the Provincia of Napoli emerging from a collaboration with an in-house public company (ASUB). </a:t>
            </a:r>
          </a:p>
          <a:p>
            <a:pPr marL="275970" indent="-275970" defTabSz="309625">
              <a:spcBef>
                <a:spcPts val="2400"/>
              </a:spcBef>
              <a:defRPr sz="2438"/>
            </a:pPr>
            <a:r>
              <a:t>The data included information on school provision, statistics on the resident population, on the potential student population, the number of classes, of students enrolled, on the estimated population and student population over time (the archive was named ‘Anagrafica istituti superiori’ , and was made with the help of a common application for database making) as well as data on school buildings (the spreadsheet was called ‘Agenda degli interventi in edilizia scolastica’). </a:t>
            </a:r>
          </a:p>
          <a:p>
            <a:pPr marL="275970" indent="-275970" defTabSz="309625">
              <a:spcBef>
                <a:spcPts val="2400"/>
              </a:spcBef>
              <a:defRPr sz="2438"/>
            </a:pPr>
            <a:r>
              <a:t>The informative systems supported the planning and educational policy-making by drawing on the circulation of reliable data, and on the relevant information of the socio-economic characteristics of the zones, as well as on the economic local policies and initiatives (Serpieri &amp; Romano, 2008). The effort, here, was to support and consolidate an association between educational provision (its contents, and practices) and the socioeconomic dimension of the territories as reflected, and translated in the data, and the indicators of the informative systems. </a:t>
            </a:r>
          </a:p>
        </p:txBody>
      </p:sp>
    </p:spTree>
  </p:cSld>
  <p:clrMapOvr>
    <a:masterClrMapping/>
  </p:clrMapOvr>
  <p:transition xmlns:p14="http://schemas.microsoft.com/office/powerpoint/2010/mai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p:cNvSpPr>
          <p:nvPr>
            <p:ph type="title"/>
          </p:nvPr>
        </p:nvSpPr>
        <p:spPr>
          <a:prstGeom prst="rect">
            <a:avLst/>
          </a:prstGeom>
        </p:spPr>
        <p:txBody>
          <a:bodyPr/>
          <a:lstStyle/>
          <a:p>
            <a:r>
              <a:t>A Network of Research</a:t>
            </a:r>
          </a:p>
        </p:txBody>
      </p:sp>
      <p:sp>
        <p:nvSpPr>
          <p:cNvPr id="172" name="Shape 172"/>
          <p:cNvSpPr>
            <a:spLocks noGrp="1"/>
          </p:cNvSpPr>
          <p:nvPr>
            <p:ph type="body" idx="1"/>
          </p:nvPr>
        </p:nvSpPr>
        <p:spPr>
          <a:prstGeom prst="rect">
            <a:avLst/>
          </a:prstGeom>
        </p:spPr>
        <p:txBody>
          <a:bodyPr/>
          <a:lstStyle/>
          <a:p>
            <a:pPr marL="350520" indent="-350520" defTabSz="321310">
              <a:spcBef>
                <a:spcPts val="2500"/>
              </a:spcBef>
              <a:defRPr sz="2530"/>
            </a:pPr>
            <a:r>
              <a:t>Three projects of collaboration with the Faculty of Sociology, Faculty of Economy, and the Faculty of Architecture of the University of Napoli “Federico II” were launched. The intention was to develop a space of research for groups of sociologists, economists and architects to support the development of a devolved and participatory educational policy-making, by furnishing solutions, imagining alternative scenarios, and legitimating the work of the Provincia of Napoli. </a:t>
            </a:r>
          </a:p>
          <a:p>
            <a:pPr marL="350520" indent="-350520" defTabSz="321310">
              <a:spcBef>
                <a:spcPts val="2500"/>
              </a:spcBef>
              <a:defRPr sz="2530"/>
            </a:pPr>
            <a:r>
              <a:t>During the decade, additional knowledge producers were included, i.e. other universities and public research organisations, which were contacted once specific knowledge expectations emerged from the realisation of the devolved local educational environments. </a:t>
            </a:r>
          </a:p>
          <a:p>
            <a:pPr marL="350520" indent="-350520" defTabSz="321310">
              <a:spcBef>
                <a:spcPts val="2500"/>
              </a:spcBef>
              <a:defRPr sz="2530"/>
            </a:pPr>
            <a:r>
              <a:t>These research groups set up ‘laboratories’ in order to collect data,  experiment, and to develop  knowledge on very relevant topics in the changing field of educational governance. </a:t>
            </a:r>
          </a:p>
        </p:txBody>
      </p:sp>
    </p:spTree>
  </p:cSld>
  <p:clrMapOvr>
    <a:masterClrMapping/>
  </p:clrMapOvr>
  <p:transition xmlns:p14="http://schemas.microsoft.com/office/powerpoint/2010/mai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prstGeom prst="rect">
            <a:avLst/>
          </a:prstGeom>
        </p:spPr>
        <p:txBody>
          <a:bodyPr/>
          <a:lstStyle/>
          <a:p>
            <a:r>
              <a:t>Conferences of Zones as ‘Little Parliaments’</a:t>
            </a:r>
          </a:p>
        </p:txBody>
      </p:sp>
      <p:sp>
        <p:nvSpPr>
          <p:cNvPr id="175" name="Shape 175"/>
          <p:cNvSpPr>
            <a:spLocks noGrp="1"/>
          </p:cNvSpPr>
          <p:nvPr>
            <p:ph type="body" idx="1"/>
          </p:nvPr>
        </p:nvSpPr>
        <p:spPr>
          <a:prstGeom prst="rect">
            <a:avLst/>
          </a:prstGeom>
        </p:spPr>
        <p:txBody>
          <a:bodyPr/>
          <a:lstStyle/>
          <a:p>
            <a:pPr marL="317627" indent="-317627" defTabSz="356362">
              <a:spcBef>
                <a:spcPts val="2800"/>
              </a:spcBef>
              <a:defRPr sz="2806"/>
            </a:pPr>
            <a:r>
              <a:t>Each zone has a Conference of Zone which is comprised of representatives of all of the schools (educational leaders) and the municipalities (mayors)  in the zone, Representatives of the Regional Educational Office of the Ministry, the Entrepreneurs’ Union and the Centre for Employment are also members of the conference. In order to coordinate the decisions made within the local conferences, an additional ‘Conference of Conferences’ was created. It includes representatives elected from each ‘local conference’. </a:t>
            </a:r>
          </a:p>
          <a:p>
            <a:pPr marL="317627" indent="-317627" defTabSz="356362">
              <a:spcBef>
                <a:spcPts val="2800"/>
              </a:spcBef>
              <a:defRPr sz="2806"/>
            </a:pPr>
            <a:r>
              <a:t>This complicated apparatus was intended to give weight to the locally-devolved environments of school governance. The map activates a regional space, i.e. containers with boundaries that include well defined entities (schools, social services, etc.). Even the Conference of Conferences of the Zone is thought of in terms of a container of other containers. </a:t>
            </a:r>
          </a:p>
        </p:txBody>
      </p:sp>
    </p:spTree>
  </p:cSld>
  <p:clrMapOvr>
    <a:masterClrMapping/>
  </p:clrMapOvr>
  <p:transition xmlns:p14="http://schemas.microsoft.com/office/powerpoint/2010/mai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title"/>
          </p:nvPr>
        </p:nvSpPr>
        <p:spPr>
          <a:prstGeom prst="rect">
            <a:avLst/>
          </a:prstGeom>
        </p:spPr>
        <p:txBody>
          <a:bodyPr/>
          <a:lstStyle/>
          <a:p>
            <a:r>
              <a:t>To summarise</a:t>
            </a:r>
          </a:p>
        </p:txBody>
      </p:sp>
      <p:sp>
        <p:nvSpPr>
          <p:cNvPr id="178" name="Shape 178"/>
          <p:cNvSpPr>
            <a:spLocks noGrp="1"/>
          </p:cNvSpPr>
          <p:nvPr>
            <p:ph type="body" idx="1"/>
          </p:nvPr>
        </p:nvSpPr>
        <p:spPr>
          <a:prstGeom prst="rect">
            <a:avLst/>
          </a:prstGeom>
        </p:spPr>
        <p:txBody>
          <a:bodyPr/>
          <a:lstStyle/>
          <a:p>
            <a:pPr marL="433370" indent="-433370" defTabSz="397256">
              <a:spcBef>
                <a:spcPts val="3100"/>
              </a:spcBef>
              <a:defRPr sz="3128"/>
            </a:pPr>
            <a:r>
              <a:t>Education zone emerges when a collective of agencies was put together, and in particular, an association of intermediaries and mediators was interconnected </a:t>
            </a:r>
          </a:p>
          <a:p>
            <a:pPr marL="433370" indent="-433370" defTabSz="397256">
              <a:spcBef>
                <a:spcPts val="3100"/>
              </a:spcBef>
              <a:defRPr sz="3128"/>
            </a:pPr>
            <a:r>
              <a:t>The enactment of the education zone thus implied a complex assemblage of humans and nonhumans, particularly made by: a) the group of the Provincia of Napoli; b) a fragile bridge of texts resulting in deliberations; c) a map, d) an informative system; e) the enrolment of research groups, and f) the setting-up and activation of the conferences of the education zones. </a:t>
            </a:r>
          </a:p>
          <a:p>
            <a:pPr marL="433370" indent="-433370" defTabSz="397256">
              <a:spcBef>
                <a:spcPts val="3100"/>
              </a:spcBef>
              <a:defRPr sz="3128"/>
            </a:pPr>
            <a:r>
              <a:t>Step-by-step, a machine for the deliberation of educational planning emerged and new spaces of education policy materialised.</a:t>
            </a:r>
          </a:p>
        </p:txBody>
      </p:sp>
    </p:spTree>
  </p:cSld>
  <p:clrMapOvr>
    <a:masterClrMapping/>
  </p:clrMapOvr>
  <p:transition xmlns:p14="http://schemas.microsoft.com/office/powerpoint/2010/mai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prstGeom prst="rect">
            <a:avLst/>
          </a:prstGeom>
        </p:spPr>
        <p:txBody>
          <a:bodyPr/>
          <a:lstStyle>
            <a:lvl1pPr defTabSz="549148">
              <a:defRPr sz="6768"/>
            </a:lvl1pPr>
          </a:lstStyle>
          <a:p>
            <a:r>
              <a:t>Act Three: Multiple Enactments of the Space of Educational Policy-Making</a:t>
            </a:r>
          </a:p>
        </p:txBody>
      </p:sp>
    </p:spTree>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prstGeom prst="rect">
            <a:avLst/>
          </a:prstGeom>
        </p:spPr>
        <p:txBody>
          <a:bodyPr/>
          <a:lstStyle/>
          <a:p>
            <a:pPr defTabSz="461518">
              <a:defRPr sz="5688"/>
            </a:pPr>
            <a:r>
              <a:t>Act 1</a:t>
            </a:r>
          </a:p>
          <a:p>
            <a:pPr defTabSz="461518">
              <a:defRPr sz="5688"/>
            </a:pPr>
            <a:endParaRPr/>
          </a:p>
          <a:p>
            <a:pPr defTabSz="461518">
              <a:defRPr sz="5688"/>
            </a:pPr>
            <a:r>
              <a:t>Starting in the ‘middle of things’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nvPr>
        </p:nvSpPr>
        <p:spPr>
          <a:prstGeom prst="rect">
            <a:avLst/>
          </a:prstGeom>
        </p:spPr>
        <p:txBody>
          <a:bodyPr/>
          <a:lstStyle/>
          <a:p>
            <a:r>
              <a:t>Response 2</a:t>
            </a:r>
          </a:p>
        </p:txBody>
      </p:sp>
      <p:sp>
        <p:nvSpPr>
          <p:cNvPr id="183" name="Shape 183"/>
          <p:cNvSpPr>
            <a:spLocks noGrp="1"/>
          </p:cNvSpPr>
          <p:nvPr>
            <p:ph type="body" sz="half" idx="1"/>
          </p:nvPr>
        </p:nvSpPr>
        <p:spPr>
          <a:prstGeom prst="rect">
            <a:avLst/>
          </a:prstGeom>
        </p:spPr>
        <p:txBody>
          <a:bodyPr/>
          <a:lstStyle/>
          <a:p>
            <a:pPr marL="330200" indent="-330200">
              <a:lnSpc>
                <a:spcPct val="80000"/>
              </a:lnSpc>
              <a:buSzTx/>
              <a:buNone/>
              <a:defRPr sz="1800">
                <a:latin typeface="Gill Sans"/>
                <a:ea typeface="Gill Sans"/>
                <a:cs typeface="Gill Sans"/>
                <a:sym typeface="Gill Sans"/>
              </a:defRPr>
            </a:pPr>
            <a:endParaRPr/>
          </a:p>
          <a:p>
            <a:pPr marL="0" indent="0">
              <a:buSzTx/>
              <a:buNone/>
              <a:defRPr sz="2200">
                <a:latin typeface="Gill Sans"/>
                <a:ea typeface="Gill Sans"/>
                <a:cs typeface="Gill Sans"/>
                <a:sym typeface="Gill Sans"/>
              </a:defRPr>
            </a:pPr>
            <a:r>
              <a:t>The enactment of a space of policy-making does not follow completely the intentionality of the policy-makers. Collectives of agencies perform differently than expected and concur to the fabrication of patterns of relationship not envisaged before. Spaces can assume then multiple configurations: regions, networks, or fluids</a:t>
            </a:r>
          </a:p>
          <a:p>
            <a:pPr marL="0" indent="0">
              <a:buSzTx/>
              <a:buNone/>
              <a:defRPr sz="2200">
                <a:latin typeface="Gill Sans"/>
                <a:ea typeface="Gill Sans"/>
                <a:cs typeface="Gill Sans"/>
                <a:sym typeface="Gill Sans"/>
              </a:defRPr>
            </a:pPr>
            <a:endParaRPr/>
          </a:p>
          <a:p>
            <a:pPr marL="0" indent="0">
              <a:buSzTx/>
              <a:buNone/>
              <a:defRPr sz="2200">
                <a:latin typeface="Gill Sans"/>
                <a:ea typeface="Gill Sans"/>
                <a:cs typeface="Gill Sans"/>
                <a:sym typeface="Gill Sans"/>
              </a:defRPr>
            </a:pPr>
            <a:endParaRPr/>
          </a:p>
        </p:txBody>
      </p:sp>
      <p:pic>
        <p:nvPicPr>
          <p:cNvPr id="184" name="image3.png"/>
          <p:cNvPicPr>
            <a:picLocks noChangeAspect="1"/>
          </p:cNvPicPr>
          <p:nvPr/>
        </p:nvPicPr>
        <p:blipFill>
          <a:blip r:embed="rId2">
            <a:extLst/>
          </a:blip>
          <a:stretch>
            <a:fillRect/>
          </a:stretch>
        </p:blipFill>
        <p:spPr>
          <a:xfrm>
            <a:off x="7859417" y="2926080"/>
            <a:ext cx="3943262" cy="5908040"/>
          </a:xfrm>
          <a:prstGeom prst="rect">
            <a:avLst/>
          </a:prstGeom>
          <a:ln w="12700">
            <a:miter lim="400000"/>
          </a:ln>
        </p:spPr>
      </p:pic>
    </p:spTree>
  </p:cSld>
  <p:clrMapOvr>
    <a:masterClrMapping/>
  </p:clrMapOvr>
  <p:transition xmlns:p14="http://schemas.microsoft.com/office/powerpoint/2010/main" spd="slow"/>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hueOff val="198700"/>
            <a:satOff val="21248"/>
            <a:lumOff val="19305"/>
          </a:schemeClr>
        </a:solidFill>
        <a:effectLst/>
      </p:bgPr>
    </p:bg>
    <p:spTree>
      <p:nvGrpSpPr>
        <p:cNvPr id="1" name=""/>
        <p:cNvGrpSpPr/>
        <p:nvPr/>
      </p:nvGrpSpPr>
      <p:grpSpPr>
        <a:xfrm>
          <a:off x="0" y="0"/>
          <a:ext cx="0" cy="0"/>
          <a:chOff x="0" y="0"/>
          <a:chExt cx="0" cy="0"/>
        </a:xfrm>
      </p:grpSpPr>
      <p:sp>
        <p:nvSpPr>
          <p:cNvPr id="186" name="Shape 186"/>
          <p:cNvSpPr>
            <a:spLocks noGrp="1"/>
          </p:cNvSpPr>
          <p:nvPr>
            <p:ph type="title"/>
          </p:nvPr>
        </p:nvSpPr>
        <p:spPr>
          <a:prstGeom prst="rect">
            <a:avLst/>
          </a:prstGeom>
        </p:spPr>
        <p:txBody>
          <a:bodyPr/>
          <a:lstStyle>
            <a:lvl1pPr>
              <a:defRPr i="1"/>
            </a:lvl1pPr>
          </a:lstStyle>
          <a:p>
            <a:r>
              <a:t>Excursus 3</a:t>
            </a:r>
          </a:p>
        </p:txBody>
      </p:sp>
      <p:sp>
        <p:nvSpPr>
          <p:cNvPr id="187" name="Shape 187"/>
          <p:cNvSpPr>
            <a:spLocks noGrp="1"/>
          </p:cNvSpPr>
          <p:nvPr>
            <p:ph type="body" idx="1"/>
          </p:nvPr>
        </p:nvSpPr>
        <p:spPr>
          <a:prstGeom prst="rect">
            <a:avLst/>
          </a:prstGeom>
        </p:spPr>
        <p:txBody>
          <a:bodyPr/>
          <a:lstStyle/>
          <a:p>
            <a:pPr marL="281178" indent="-281178" defTabSz="315468">
              <a:spcBef>
                <a:spcPts val="2400"/>
              </a:spcBef>
              <a:defRPr sz="2484"/>
            </a:pPr>
            <a:r>
              <a:t>Space is not given, and is not necessarily forced into three dimension patterns. It helps to consider educational spaces (what is next, far, beyond, etc.) as relational formations which are not exclusively defined in terms of metric distance, but with regard to a multiplicity of attributes (identity, familiarity, etc.). </a:t>
            </a:r>
          </a:p>
          <a:p>
            <a:pPr marL="281178" indent="-281178" defTabSz="315468">
              <a:spcBef>
                <a:spcPts val="2400"/>
              </a:spcBef>
              <a:defRPr sz="2484"/>
            </a:pPr>
            <a:r>
              <a:t>An interesting typology, drawing on Mol and Law’s work (Mol &amp; Law, 1994), and then reconsidered by Sorensen (Sørensen, 2009) includes: regions (containing well-delimited entities); networks (connected elements); and fluids (relationships that change, but maintain a recognised identity). </a:t>
            </a:r>
          </a:p>
          <a:p>
            <a:pPr marL="281178" indent="-281178" defTabSz="315468">
              <a:spcBef>
                <a:spcPts val="2400"/>
              </a:spcBef>
              <a:defRPr sz="2484"/>
            </a:pPr>
            <a:r>
              <a:t>The typology invites us to develop topological accounts of sociological practices, and to acknowledge how the materialisation of the space may have different instantiations. It recognises the multiplicity of spatialities in social fabric, and that some dominant instantiations are accompanied, and to some extent also challenged, by different performances of the social space.  </a:t>
            </a:r>
          </a:p>
        </p:txBody>
      </p:sp>
    </p:spTree>
  </p:cSld>
  <p:clrMapOvr>
    <a:masterClrMapping/>
  </p:clrMapOvr>
  <p:transition xmlns:p14="http://schemas.microsoft.com/office/powerpoint/2010/mai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p:cNvSpPr>
          <p:nvPr>
            <p:ph type="title"/>
          </p:nvPr>
        </p:nvSpPr>
        <p:spPr>
          <a:prstGeom prst="rect">
            <a:avLst/>
          </a:prstGeom>
        </p:spPr>
        <p:txBody>
          <a:bodyPr/>
          <a:lstStyle/>
          <a:p>
            <a:pPr defTabSz="438150">
              <a:defRPr sz="5400"/>
            </a:pPr>
            <a:r>
              <a:t>The failure of education zones as machines for deliberation</a:t>
            </a:r>
          </a:p>
          <a:p>
            <a:pPr defTabSz="438150">
              <a:defRPr sz="5400"/>
            </a:pPr>
            <a:r>
              <a:t> (end of 2003 – half 2004)</a:t>
            </a:r>
          </a:p>
        </p:txBody>
      </p:sp>
      <p:sp>
        <p:nvSpPr>
          <p:cNvPr id="190" name="Shape 190"/>
          <p:cNvSpPr>
            <a:spLocks noGrp="1"/>
          </p:cNvSpPr>
          <p:nvPr>
            <p:ph type="body" idx="1"/>
          </p:nvPr>
        </p:nvSpPr>
        <p:spPr>
          <a:prstGeom prst="rect">
            <a:avLst/>
          </a:prstGeom>
        </p:spPr>
        <p:txBody>
          <a:bodyPr/>
          <a:lstStyle/>
          <a:p>
            <a:pPr marL="426720" indent="-426720">
              <a:lnSpc>
                <a:spcPct val="80000"/>
              </a:lnSpc>
              <a:defRPr sz="2800"/>
            </a:pPr>
            <a:r>
              <a:t>Quite paradoxically from a linear perspective of policy analysis, the conferences of zones reveal to be a failure as machines for deliberation. Only a very small number of decisions are taken there, and most choices regarding educational planning are made elsewhere.  </a:t>
            </a:r>
          </a:p>
          <a:p>
            <a:pPr marL="426720" indent="-426720">
              <a:lnSpc>
                <a:spcPct val="80000"/>
              </a:lnSpc>
              <a:defRPr sz="2800"/>
            </a:pPr>
            <a:r>
              <a:t>Instead of being machines for deliberation, they appeared to be hearings which were to be listened to, and where proposals could be made. They are no substitute for the usual avenues of choice (one-to-one relationships with a school, municipality, provincial offices and the Councillor) that are to some extent hidden from public accountability, and a collective discussion and deliberation. </a:t>
            </a:r>
          </a:p>
          <a:p>
            <a:pPr marL="426720" indent="-426720">
              <a:lnSpc>
                <a:spcPct val="80000"/>
              </a:lnSpc>
              <a:defRPr sz="2800"/>
            </a:pPr>
            <a:r>
              <a:t>Moreover, the association between schools and the economic characteristics of the territory tends to include schools, municipalities, and other participants in a too narrow, and fixed topological space. Schools frequently have weak relationships with other schools within the same zone, and with the secondary schools in the zone, which are seen as 'competitors'. Schools compete, generally, for the ‘better students’ to maintain, or increase their position in the ranking of the public prestige.</a:t>
            </a:r>
          </a:p>
        </p:txBody>
      </p:sp>
    </p:spTree>
  </p:cSld>
  <p:clrMapOvr>
    <a:masterClrMapping/>
  </p:clrMapOvr>
  <p:transition xmlns:p14="http://schemas.microsoft.com/office/powerpoint/2010/mai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p:nvPr>
        </p:nvSpPr>
        <p:spPr>
          <a:prstGeom prst="rect">
            <a:avLst/>
          </a:prstGeom>
        </p:spPr>
        <p:txBody>
          <a:bodyPr/>
          <a:lstStyle>
            <a:lvl1pPr defTabSz="438150">
              <a:defRPr sz="5400"/>
            </a:lvl1pPr>
          </a:lstStyle>
          <a:p>
            <a:r>
              <a:t>Zones as Fluid Spaces, or Networked Spaces (from 2005 to 2008)</a:t>
            </a:r>
          </a:p>
        </p:txBody>
      </p:sp>
      <p:sp>
        <p:nvSpPr>
          <p:cNvPr id="193" name="Shape 193"/>
          <p:cNvSpPr>
            <a:spLocks noGrp="1"/>
          </p:cNvSpPr>
          <p:nvPr>
            <p:ph type="body" idx="1"/>
          </p:nvPr>
        </p:nvSpPr>
        <p:spPr>
          <a:prstGeom prst="rect">
            <a:avLst/>
          </a:prstGeom>
        </p:spPr>
        <p:txBody>
          <a:bodyPr/>
          <a:lstStyle/>
          <a:p>
            <a:pPr marL="291592" indent="-291592" defTabSz="327152">
              <a:spcBef>
                <a:spcPts val="2500"/>
              </a:spcBef>
              <a:defRPr sz="2576"/>
            </a:pPr>
            <a:r>
              <a:t>The zone and the conferences of zones may also be seen as occasions for raising awareness of the reproduction of local circuits of schools responsible for tracking schools, and a higher percentage of school drop-outs, for developing collaborative forms of professional knowing aimed at creating local spaces of affinity among head teachers and groups of teachers, for producing projects, etc. and for intervening in and possibly reducing the persisting reasons for inequality. </a:t>
            </a:r>
          </a:p>
          <a:p>
            <a:pPr marL="291592" indent="-291592" defTabSz="327152">
              <a:spcBef>
                <a:spcPts val="2500"/>
              </a:spcBef>
              <a:defRPr sz="2576"/>
            </a:pPr>
            <a:r>
              <a:t>In these cases, the zone is enacted less as a hierarchical site, and more as a fluid space in which school boundaries are open to reflection. The definition of the ‘zone’ becomes problematic, and the articulation of the conference of zone is again under construction. Here, the possibility emerges of developing a space for challenging school practices and rebuilding patterns of relationships with regard to knowledge-making. In the latter case, the zone becomes a place for exchanging knowledge and generating new perspectives on school governance. </a:t>
            </a:r>
          </a:p>
        </p:txBody>
      </p:sp>
    </p:spTree>
  </p:cSld>
  <p:clrMapOvr>
    <a:masterClrMapping/>
  </p:clrMapOvr>
  <p:transition xmlns:p14="http://schemas.microsoft.com/office/powerpoint/2010/mai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p:cNvSpPr>
          <p:nvPr>
            <p:ph type="title"/>
          </p:nvPr>
        </p:nvSpPr>
        <p:spPr>
          <a:prstGeom prst="rect">
            <a:avLst/>
          </a:prstGeom>
        </p:spPr>
        <p:txBody>
          <a:bodyPr/>
          <a:lstStyle>
            <a:lvl1pPr defTabSz="438150">
              <a:defRPr sz="5400"/>
            </a:lvl1pPr>
          </a:lstStyle>
          <a:p>
            <a:r>
              <a:t>Zones as Fluid Spaces, or Networked Spaces (from 2005 to 2008)</a:t>
            </a:r>
          </a:p>
        </p:txBody>
      </p:sp>
      <p:sp>
        <p:nvSpPr>
          <p:cNvPr id="196" name="Shape 196"/>
          <p:cNvSpPr>
            <a:spLocks noGrp="1"/>
          </p:cNvSpPr>
          <p:nvPr>
            <p:ph type="body" idx="1"/>
          </p:nvPr>
        </p:nvSpPr>
        <p:spPr>
          <a:prstGeom prst="rect">
            <a:avLst/>
          </a:prstGeom>
        </p:spPr>
        <p:txBody>
          <a:bodyPr/>
          <a:lstStyle/>
          <a:p>
            <a:pPr marL="229107" indent="-229107" defTabSz="257047">
              <a:spcBef>
                <a:spcPts val="2000"/>
              </a:spcBef>
              <a:defRPr sz="2024"/>
            </a:pPr>
            <a:r>
              <a:t>Example</a:t>
            </a:r>
          </a:p>
          <a:p>
            <a:pPr marL="229107" indent="-229107" defTabSz="257047">
              <a:spcBef>
                <a:spcPts val="2000"/>
              </a:spcBef>
              <a:defRPr sz="2024"/>
            </a:pPr>
            <a:r>
              <a:t>In Zone 1, for example, a group of headteachers met regularly in 2005 and 2006  to elaborate on common strategies in educational guidance, and deal with the issue of student registration with the aim of potentially developing joint policy. </a:t>
            </a:r>
          </a:p>
          <a:p>
            <a:pPr marL="229107" indent="-229107" defTabSz="257047">
              <a:spcBef>
                <a:spcPts val="2000"/>
              </a:spcBef>
              <a:defRPr sz="2024"/>
            </a:pPr>
            <a:r>
              <a:t>The group drew on a successful pilot project in one of the municipalities of the zone, where it had been possible to establish coordination of the secondary schools and those at the primary level, and to confront data about the potential students and the educational provision of the secondary schools. The group decided to extend the project to the entire zone and to envisage possible alternative scenarios of registration. Scenarios may lead to imagined critical points (uneven distribution of students among schools, choices directed towards some schools and not to others etc.), and to enactment of a proper strategy of guidance at the local, or at the provincial level. In 2006, the conference of zone discussed the project, and agreed to extend this policy inside the zone. </a:t>
            </a:r>
          </a:p>
          <a:p>
            <a:pPr marL="229107" indent="-229107" defTabSz="257047">
              <a:spcBef>
                <a:spcPts val="2000"/>
              </a:spcBef>
              <a:defRPr sz="2024"/>
            </a:pPr>
            <a:r>
              <a:t>The agreement became a model, and was also announced in other zone conferences  as an instance of the possibility of the logic of networks of schools, that is to favour the development of collaborative networks among secondary schools to counter the risks associated with non-collaborative, or overtly competitive relationships between schools. </a:t>
            </a:r>
          </a:p>
        </p:txBody>
      </p:sp>
    </p:spTree>
  </p:cSld>
  <p:clrMapOvr>
    <a:masterClrMapping/>
  </p:clrMapOvr>
  <p:transition xmlns:p14="http://schemas.microsoft.com/office/powerpoint/2010/mai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title"/>
          </p:nvPr>
        </p:nvSpPr>
        <p:spPr>
          <a:prstGeom prst="rect">
            <a:avLst/>
          </a:prstGeom>
        </p:spPr>
        <p:txBody>
          <a:bodyPr/>
          <a:lstStyle/>
          <a:p>
            <a:r>
              <a:t>In conclusion</a:t>
            </a:r>
          </a:p>
        </p:txBody>
      </p:sp>
    </p:spTree>
  </p:cSld>
  <p:clrMapOvr>
    <a:masterClrMapping/>
  </p:clrMapOvr>
  <p:transition xmlns:p14="http://schemas.microsoft.com/office/powerpoint/2010/mai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title"/>
          </p:nvPr>
        </p:nvSpPr>
        <p:spPr>
          <a:prstGeom prst="rect">
            <a:avLst/>
          </a:prstGeom>
        </p:spPr>
        <p:txBody>
          <a:bodyPr/>
          <a:lstStyle/>
          <a:p>
            <a:r>
              <a:t>Theorising the Matter of Education Policy</a:t>
            </a:r>
          </a:p>
        </p:txBody>
      </p:sp>
      <p:pic>
        <p:nvPicPr>
          <p:cNvPr id="201" name="Understanding the Sociomateriality of Education Policy.pdf"/>
          <p:cNvPicPr>
            <a:picLocks noChangeAspect="1"/>
          </p:cNvPicPr>
          <p:nvPr/>
        </p:nvPicPr>
        <p:blipFill>
          <a:blip r:embed="rId2">
            <a:extLst/>
          </a:blip>
          <a:stretch>
            <a:fillRect/>
          </a:stretch>
        </p:blipFill>
        <p:spPr>
          <a:xfrm rot="5404534">
            <a:off x="4333642" y="399340"/>
            <a:ext cx="5531444" cy="1065496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4250">
        <p:pull dir="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prstGeom prst="rect">
            <a:avLst/>
          </a:prstGeom>
        </p:spPr>
        <p:txBody>
          <a:bodyPr/>
          <a:lstStyle>
            <a:lvl1pPr defTabSz="438150">
              <a:defRPr sz="5400"/>
            </a:lvl1pPr>
          </a:lstStyle>
          <a:p>
            <a:r>
              <a:t>Research: The Fabrication of the Conferences of Zone of the Provincia di Napoli</a:t>
            </a:r>
          </a:p>
        </p:txBody>
      </p:sp>
      <p:sp>
        <p:nvSpPr>
          <p:cNvPr id="125" name="Shape 125"/>
          <p:cNvSpPr>
            <a:spLocks noGrp="1"/>
          </p:cNvSpPr>
          <p:nvPr>
            <p:ph type="body" idx="1"/>
          </p:nvPr>
        </p:nvSpPr>
        <p:spPr>
          <a:prstGeom prst="rect">
            <a:avLst/>
          </a:prstGeom>
        </p:spPr>
        <p:txBody>
          <a:bodyPr/>
          <a:lstStyle/>
          <a:p>
            <a:pPr marL="312420" indent="-312420" defTabSz="350520">
              <a:spcBef>
                <a:spcPts val="2700"/>
              </a:spcBef>
              <a:defRPr sz="2760"/>
            </a:pPr>
            <a:r>
              <a:t>At the end of ‘90s, the reform of state in Italy redesigns the education policy space: a) by promoting policies of </a:t>
            </a:r>
            <a:r>
              <a:rPr i="1"/>
              <a:t>deconcentration</a:t>
            </a:r>
            <a:r>
              <a:t> (within the state) through the development of autonomous schools and the shift of responsibilities to some peripheral offices of the Ministry; and b) by trying the implementation of policies of </a:t>
            </a:r>
            <a:r>
              <a:rPr i="1"/>
              <a:t>decentralization</a:t>
            </a:r>
            <a:r>
              <a:t> (from the state to local authorities) where Regione, Provincia and Comune had increasing and complementary roles in the field of education policy-making</a:t>
            </a:r>
          </a:p>
          <a:p>
            <a:pPr marL="312420" indent="-312420" defTabSz="350520">
              <a:spcBef>
                <a:spcPts val="2700"/>
              </a:spcBef>
              <a:defRPr sz="2760"/>
            </a:pPr>
            <a:r>
              <a:t>In particular, ‘Provincia’ is asked to coordinate educational provision of Comune (the Municipalities - responsible for compulsory schooling), and to design the ‘right’ mix of upper secondary schools with respect to educational needs.  National regulations envisage that Provincia may devise education participatory policy spaces, called literally ‘functional zones for the improvement of the educational provision’ (Legislative Decree 112/98 and 267/2000), to carry out these responsibilities.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title"/>
          </p:nvPr>
        </p:nvSpPr>
        <p:spPr>
          <a:prstGeom prst="rect">
            <a:avLst/>
          </a:prstGeom>
        </p:spPr>
        <p:txBody>
          <a:bodyPr/>
          <a:lstStyle/>
          <a:p>
            <a:r>
              <a:t>Research:</a:t>
            </a:r>
          </a:p>
        </p:txBody>
      </p:sp>
      <p:sp>
        <p:nvSpPr>
          <p:cNvPr id="128" name="Shape 128"/>
          <p:cNvSpPr>
            <a:spLocks noGrp="1"/>
          </p:cNvSpPr>
          <p:nvPr>
            <p:ph type="body" idx="1"/>
          </p:nvPr>
        </p:nvSpPr>
        <p:spPr>
          <a:prstGeom prst="rect">
            <a:avLst/>
          </a:prstGeom>
        </p:spPr>
        <p:txBody>
          <a:bodyPr/>
          <a:lstStyle/>
          <a:p>
            <a:pPr marL="369696" indent="-369696" defTabSz="414781">
              <a:spcBef>
                <a:spcPts val="3200"/>
              </a:spcBef>
              <a:defRPr sz="3266" u="sng"/>
            </a:pPr>
            <a:r>
              <a:rPr i="1"/>
              <a:t>A long research </a:t>
            </a:r>
            <a:r>
              <a:rPr i="1" u="none"/>
              <a:t>programme</a:t>
            </a:r>
            <a:r>
              <a:rPr u="none"/>
              <a:t> (2004-2009) that included: a) a research project on school buildings and facilities in support of the elaboration of a new plan for the use of school buildings (with the Department of Sociology and the Second University of Napoli) b) a research project on the enactment of the functional zones for the improvement of the educational provision (with Department of Sociology), and c) a project on early school leaving (called SPES_GOAL) that envisaged the collaboration of Department of Sociology, IRPPS-CNR, ISFOL, University of Napoli ‘Suor Orsola Benincasa’, USR –Campania (The Peripheral Office of the Ministry of Education, University and Research).</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prstGeom prst="rect">
            <a:avLst/>
          </a:prstGeom>
        </p:spPr>
        <p:txBody>
          <a:bodyPr/>
          <a:lstStyle>
            <a:lvl1pPr algn="l">
              <a:defRPr sz="4000" cap="none">
                <a:solidFill>
                  <a:srgbClr val="000000"/>
                </a:solidFill>
                <a:latin typeface="Gill Sans"/>
                <a:ea typeface="Gill Sans"/>
                <a:cs typeface="Gill Sans"/>
                <a:sym typeface="Gill Sans"/>
              </a:defRPr>
            </a:lvl1pPr>
          </a:lstStyle>
          <a:p>
            <a:r>
              <a:t>LITERATURE</a:t>
            </a:r>
          </a:p>
        </p:txBody>
      </p:sp>
      <p:sp>
        <p:nvSpPr>
          <p:cNvPr id="131" name="Shape 131"/>
          <p:cNvSpPr>
            <a:spLocks noGrp="1"/>
          </p:cNvSpPr>
          <p:nvPr>
            <p:ph type="body" idx="1"/>
          </p:nvPr>
        </p:nvSpPr>
        <p:spPr>
          <a:prstGeom prst="rect">
            <a:avLst/>
          </a:prstGeom>
        </p:spPr>
        <p:txBody>
          <a:bodyPr/>
          <a:lstStyle/>
          <a:p>
            <a:pPr marL="384865" indent="-384865">
              <a:lnSpc>
                <a:spcPct val="100000"/>
              </a:lnSpc>
              <a:spcBef>
                <a:spcPts val="4200"/>
              </a:spcBef>
              <a:defRPr sz="3400">
                <a:solidFill>
                  <a:srgbClr val="747474"/>
                </a:solidFill>
                <a:latin typeface="Gill Sans MT"/>
                <a:ea typeface="Gill Sans MT"/>
                <a:cs typeface="Gill Sans MT"/>
                <a:sym typeface="Gill Sans MT"/>
              </a:defRPr>
            </a:pPr>
            <a:r>
              <a:t>Mol, A., &amp; Law, J. (1994). Regions, Networks and Fluids: Anaemia and Social Topology. Social Studies of Science, 24(4), 641–671.</a:t>
            </a:r>
          </a:p>
          <a:p>
            <a:pPr marL="384865" indent="-384865">
              <a:lnSpc>
                <a:spcPct val="100000"/>
              </a:lnSpc>
              <a:spcBef>
                <a:spcPts val="4200"/>
              </a:spcBef>
              <a:defRPr sz="3400">
                <a:solidFill>
                  <a:srgbClr val="747474"/>
                </a:solidFill>
                <a:latin typeface="Gill Sans MT"/>
                <a:ea typeface="Gill Sans MT"/>
                <a:cs typeface="Gill Sans MT"/>
                <a:sym typeface="Gill Sans MT"/>
              </a:defRPr>
            </a:pPr>
            <a:r>
              <a:t>Latour, B. (2005). Reassembling the Social. An introduction to Actor-Network Theory (p. 300). Oxford: Oxford University Press.</a:t>
            </a:r>
          </a:p>
          <a:p>
            <a:pPr marL="384865" indent="-384865">
              <a:lnSpc>
                <a:spcPct val="100000"/>
              </a:lnSpc>
              <a:spcBef>
                <a:spcPts val="4200"/>
              </a:spcBef>
              <a:defRPr sz="3400">
                <a:solidFill>
                  <a:srgbClr val="747474"/>
                </a:solidFill>
                <a:latin typeface="Gill Sans MT"/>
                <a:ea typeface="Gill Sans MT"/>
                <a:cs typeface="Gill Sans MT"/>
                <a:sym typeface="Gill Sans MT"/>
              </a:defRPr>
            </a:pPr>
            <a:r>
              <a:t>Sørensen, E. (2009). The Materiality of Learning. Technology And Knowledge Educational Practice. Cambridge MA.</a:t>
            </a:r>
          </a:p>
          <a:p>
            <a:pPr marL="384865" indent="-384865">
              <a:lnSpc>
                <a:spcPct val="100000"/>
              </a:lnSpc>
              <a:spcBef>
                <a:spcPts val="4200"/>
              </a:spcBef>
              <a:defRPr sz="3400">
                <a:solidFill>
                  <a:srgbClr val="747474"/>
                </a:solidFill>
                <a:latin typeface="Gill Sans MT"/>
                <a:ea typeface="Gill Sans MT"/>
                <a:cs typeface="Gill Sans MT"/>
                <a:sym typeface="Gill Sans MT"/>
              </a:defRPr>
            </a:pPr>
            <a:r>
              <a:t> Fenwick, T., &amp; Edwards, R. (2010). Actor-Network Theory and Education. London: Routledge.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hueOff val="198700"/>
            <a:satOff val="21248"/>
            <a:lumOff val="19305"/>
          </a:schemeClr>
        </a:solidFill>
        <a:effectLst/>
      </p:bgPr>
    </p:bg>
    <p:spTree>
      <p:nvGrpSpPr>
        <p:cNvPr id="1" name=""/>
        <p:cNvGrpSpPr/>
        <p:nvPr/>
      </p:nvGrpSpPr>
      <p:grpSpPr>
        <a:xfrm>
          <a:off x="0" y="0"/>
          <a:ext cx="0" cy="0"/>
          <a:chOff x="0" y="0"/>
          <a:chExt cx="0" cy="0"/>
        </a:xfrm>
      </p:grpSpPr>
      <p:sp>
        <p:nvSpPr>
          <p:cNvPr id="133" name="Shape 133"/>
          <p:cNvSpPr>
            <a:spLocks noGrp="1"/>
          </p:cNvSpPr>
          <p:nvPr>
            <p:ph type="title"/>
          </p:nvPr>
        </p:nvSpPr>
        <p:spPr>
          <a:prstGeom prst="rect">
            <a:avLst/>
          </a:prstGeom>
        </p:spPr>
        <p:txBody>
          <a:bodyPr/>
          <a:lstStyle/>
          <a:p>
            <a:pPr defTabSz="455675">
              <a:defRPr sz="5615"/>
            </a:pPr>
            <a:r>
              <a:rPr i="1"/>
              <a:t>Excursus 1</a:t>
            </a:r>
            <a:r>
              <a:t>: How I contributeD to the circulation of ANT IN ITALY</a:t>
            </a:r>
          </a:p>
        </p:txBody>
      </p:sp>
      <p:pic>
        <p:nvPicPr>
          <p:cNvPr id="134" name="Schermata 2015-09-16 alle 17.10.46.png"/>
          <p:cNvPicPr>
            <a:picLocks noChangeAspect="1"/>
          </p:cNvPicPr>
          <p:nvPr/>
        </p:nvPicPr>
        <p:blipFill>
          <a:blip r:embed="rId2">
            <a:extLst/>
          </a:blip>
          <a:stretch>
            <a:fillRect/>
          </a:stretch>
        </p:blipFill>
        <p:spPr>
          <a:xfrm>
            <a:off x="2123543" y="3342146"/>
            <a:ext cx="1803375" cy="2702847"/>
          </a:xfrm>
          <a:prstGeom prst="rect">
            <a:avLst/>
          </a:prstGeom>
          <a:ln w="12700">
            <a:miter lim="400000"/>
          </a:ln>
        </p:spPr>
      </p:pic>
      <p:sp>
        <p:nvSpPr>
          <p:cNvPr id="135" name="Shape 135"/>
          <p:cNvSpPr/>
          <p:nvPr/>
        </p:nvSpPr>
        <p:spPr>
          <a:xfrm>
            <a:off x="2455457" y="6060145"/>
            <a:ext cx="977901" cy="59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400">
                <a:solidFill>
                  <a:srgbClr val="606060"/>
                </a:solidFill>
                <a:latin typeface="Gill Sans"/>
                <a:ea typeface="Gill Sans"/>
                <a:cs typeface="Gill Sans"/>
                <a:sym typeface="Gill Sans"/>
              </a:defRPr>
            </a:lvl1pPr>
          </a:lstStyle>
          <a:p>
            <a:r>
              <a:t>1996</a:t>
            </a:r>
          </a:p>
        </p:txBody>
      </p:sp>
      <p:pic>
        <p:nvPicPr>
          <p:cNvPr id="136" name="Schermata 2015-09-16 alle 17.19.12.png"/>
          <p:cNvPicPr>
            <a:picLocks noChangeAspect="1"/>
          </p:cNvPicPr>
          <p:nvPr/>
        </p:nvPicPr>
        <p:blipFill>
          <a:blip r:embed="rId3">
            <a:extLst/>
          </a:blip>
          <a:stretch>
            <a:fillRect/>
          </a:stretch>
        </p:blipFill>
        <p:spPr>
          <a:xfrm>
            <a:off x="4333541" y="3591975"/>
            <a:ext cx="1752098" cy="2717539"/>
          </a:xfrm>
          <a:prstGeom prst="rect">
            <a:avLst/>
          </a:prstGeom>
          <a:ln w="12700">
            <a:miter lim="400000"/>
          </a:ln>
        </p:spPr>
      </p:pic>
      <p:sp>
        <p:nvSpPr>
          <p:cNvPr id="137" name="Shape 137"/>
          <p:cNvSpPr/>
          <p:nvPr/>
        </p:nvSpPr>
        <p:spPr>
          <a:xfrm>
            <a:off x="7012709" y="6957907"/>
            <a:ext cx="977901" cy="59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400">
                <a:solidFill>
                  <a:srgbClr val="606060"/>
                </a:solidFill>
                <a:latin typeface="Gill Sans"/>
                <a:ea typeface="Gill Sans"/>
                <a:cs typeface="Gill Sans"/>
                <a:sym typeface="Gill Sans"/>
              </a:defRPr>
            </a:lvl1pPr>
          </a:lstStyle>
          <a:p>
            <a:r>
              <a:t>2000</a:t>
            </a:r>
          </a:p>
        </p:txBody>
      </p:sp>
      <p:pic>
        <p:nvPicPr>
          <p:cNvPr id="138" name="2015-09-16 17.25.33.jpg"/>
          <p:cNvPicPr>
            <a:picLocks noChangeAspect="1"/>
          </p:cNvPicPr>
          <p:nvPr/>
        </p:nvPicPr>
        <p:blipFill>
          <a:blip r:embed="rId4">
            <a:extLst/>
          </a:blip>
          <a:stretch>
            <a:fillRect/>
          </a:stretch>
        </p:blipFill>
        <p:spPr>
          <a:xfrm>
            <a:off x="6492262" y="4075571"/>
            <a:ext cx="2018794" cy="2702847"/>
          </a:xfrm>
          <a:prstGeom prst="rect">
            <a:avLst/>
          </a:prstGeom>
          <a:ln w="12700">
            <a:miter lim="400000"/>
          </a:ln>
        </p:spPr>
      </p:pic>
      <p:sp>
        <p:nvSpPr>
          <p:cNvPr id="139" name="Shape 139"/>
          <p:cNvSpPr/>
          <p:nvPr/>
        </p:nvSpPr>
        <p:spPr>
          <a:xfrm>
            <a:off x="4898094" y="6338242"/>
            <a:ext cx="977901" cy="59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400">
                <a:solidFill>
                  <a:srgbClr val="606060"/>
                </a:solidFill>
                <a:latin typeface="Gill Sans"/>
                <a:ea typeface="Gill Sans"/>
                <a:cs typeface="Gill Sans"/>
                <a:sym typeface="Gill Sans"/>
              </a:defRPr>
            </a:lvl1pPr>
          </a:lstStyle>
          <a:p>
            <a:r>
              <a:t>2000</a:t>
            </a:r>
          </a:p>
        </p:txBody>
      </p:sp>
      <p:pic>
        <p:nvPicPr>
          <p:cNvPr id="140" name="2015-09-16 17.53.42.jpg"/>
          <p:cNvPicPr>
            <a:picLocks noChangeAspect="1"/>
          </p:cNvPicPr>
          <p:nvPr/>
        </p:nvPicPr>
        <p:blipFill>
          <a:blip r:embed="rId5">
            <a:extLst/>
          </a:blip>
          <a:stretch>
            <a:fillRect/>
          </a:stretch>
        </p:blipFill>
        <p:spPr>
          <a:xfrm>
            <a:off x="8707006" y="4150951"/>
            <a:ext cx="2379106" cy="3185248"/>
          </a:xfrm>
          <a:prstGeom prst="rect">
            <a:avLst/>
          </a:prstGeom>
          <a:ln w="12700">
            <a:miter lim="400000"/>
          </a:ln>
        </p:spPr>
      </p:pic>
      <p:sp>
        <p:nvSpPr>
          <p:cNvPr id="141" name="Shape 141"/>
          <p:cNvSpPr/>
          <p:nvPr/>
        </p:nvSpPr>
        <p:spPr>
          <a:xfrm>
            <a:off x="9280525" y="7302500"/>
            <a:ext cx="977901" cy="59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400">
                <a:solidFill>
                  <a:srgbClr val="606060"/>
                </a:solidFill>
                <a:latin typeface="Gill Sans"/>
                <a:ea typeface="Gill Sans"/>
                <a:cs typeface="Gill Sans"/>
                <a:sym typeface="Gill Sans"/>
              </a:defRPr>
            </a:lvl1pPr>
          </a:lstStyle>
          <a:p>
            <a:r>
              <a:t>2000</a:t>
            </a:r>
          </a:p>
        </p:txBody>
      </p:sp>
      <p:cxnSp>
        <p:nvCxnSpPr>
          <p:cNvPr id="142" name="Connector 142"/>
          <p:cNvCxnSpPr>
            <a:stCxn id="135" idx="0"/>
            <a:endCxn id="141" idx="0"/>
          </p:cNvCxnSpPr>
          <p:nvPr/>
        </p:nvCxnSpPr>
        <p:spPr>
          <a:xfrm>
            <a:off x="2944407" y="6358595"/>
            <a:ext cx="6825069" cy="1242356"/>
          </a:xfrm>
          <a:prstGeom prst="straightConnector1">
            <a:avLst/>
          </a:prstGeom>
          <a:ln w="25400">
            <a:solidFill>
              <a:srgbClr val="6F6A5A"/>
            </a:solidFill>
            <a:miter lim="400000"/>
          </a:ln>
        </p:spPr>
      </p:cxn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prstGeom prst="rect">
            <a:avLst/>
          </a:prstGeom>
        </p:spPr>
        <p:txBody>
          <a:bodyPr/>
          <a:lstStyle/>
          <a:p>
            <a:r>
              <a:t>Research: Methodology</a:t>
            </a:r>
          </a:p>
        </p:txBody>
      </p:sp>
      <p:sp>
        <p:nvSpPr>
          <p:cNvPr id="145" name="Shape 145"/>
          <p:cNvSpPr>
            <a:spLocks noGrp="1"/>
          </p:cNvSpPr>
          <p:nvPr>
            <p:ph type="body" idx="1"/>
          </p:nvPr>
        </p:nvSpPr>
        <p:spPr>
          <a:prstGeom prst="rect">
            <a:avLst/>
          </a:prstGeom>
        </p:spPr>
        <p:txBody>
          <a:bodyPr/>
          <a:lstStyle/>
          <a:p>
            <a:pPr marL="307212" indent="-307212" defTabSz="344677">
              <a:lnSpc>
                <a:spcPct val="90000"/>
              </a:lnSpc>
              <a:spcBef>
                <a:spcPts val="2700"/>
              </a:spcBef>
              <a:defRPr sz="2714" u="sng"/>
            </a:pPr>
            <a:r>
              <a:rPr i="1"/>
              <a:t>Research Questions</a:t>
            </a:r>
            <a:r>
              <a:rPr u="none"/>
              <a:t>: </a:t>
            </a:r>
          </a:p>
          <a:p>
            <a:pPr marL="307212" indent="-307212" defTabSz="344677">
              <a:lnSpc>
                <a:spcPct val="90000"/>
              </a:lnSpc>
              <a:spcBef>
                <a:spcPts val="2700"/>
              </a:spcBef>
              <a:buChar char="★"/>
              <a:defRPr sz="2714" u="sng"/>
            </a:pPr>
            <a:r>
              <a:rPr u="none"/>
              <a:t>1) How does an education policy making space materialises in practice ? </a:t>
            </a:r>
          </a:p>
          <a:p>
            <a:pPr marL="307212" indent="-307212" defTabSz="344677">
              <a:lnSpc>
                <a:spcPct val="90000"/>
              </a:lnSpc>
              <a:spcBef>
                <a:spcPts val="2700"/>
              </a:spcBef>
              <a:buChar char="★"/>
              <a:defRPr sz="2714" u="sng"/>
            </a:pPr>
            <a:r>
              <a:rPr u="none"/>
              <a:t>2) Is there a single, or are there multiple instantiations of education policy making space ? </a:t>
            </a:r>
          </a:p>
          <a:p>
            <a:pPr marL="307212" indent="-307212" defTabSz="344677">
              <a:lnSpc>
                <a:spcPct val="90000"/>
              </a:lnSpc>
              <a:spcBef>
                <a:spcPts val="2700"/>
              </a:spcBef>
              <a:defRPr sz="2714" u="sng"/>
            </a:pPr>
            <a:r>
              <a:rPr i="1"/>
              <a:t>Data</a:t>
            </a:r>
            <a:r>
              <a:rPr u="none"/>
              <a:t>: a) interviews to the staff management of the Department of Instructional Planning (10), and to the Councillor of Education of the Provincia di Napoli (2); b)  transcriptions of the Conferences of Zone from 2004 to 2007 (14);  c) ethnographical notes of their everyday working practices of Department of Instructional Planning (10 days); d) interviews to 8 headteachers of two selected educational zones (a zone with and a zone without a consolidate experience of networks of school), and the notes taken ethnographically while participating at the Conferences of the selected zones as reported in Grimaldi’s investigation (Grimaldi, 2010); e) deliberations and plans of the Provincia of Napoli concerning the activation and the decision of the Conferences of the Zones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prstGeom prst="rect">
            <a:avLst/>
          </a:prstGeom>
        </p:spPr>
        <p:txBody>
          <a:bodyPr/>
          <a:lstStyle/>
          <a:p>
            <a:r>
              <a:t>Research: Methodology</a:t>
            </a:r>
          </a:p>
        </p:txBody>
      </p:sp>
      <p:sp>
        <p:nvSpPr>
          <p:cNvPr id="148" name="Shape 148"/>
          <p:cNvSpPr>
            <a:spLocks noGrp="1"/>
          </p:cNvSpPr>
          <p:nvPr>
            <p:ph type="body" idx="1"/>
          </p:nvPr>
        </p:nvSpPr>
        <p:spPr>
          <a:prstGeom prst="rect">
            <a:avLst/>
          </a:prstGeom>
        </p:spPr>
        <p:txBody>
          <a:bodyPr/>
          <a:lstStyle/>
          <a:p>
            <a:pPr marL="369696" indent="-369696" defTabSz="414781">
              <a:spcBef>
                <a:spcPts val="3200"/>
              </a:spcBef>
              <a:defRPr sz="3266" u="sng">
                <a:latin typeface="Gill Sans MT"/>
                <a:ea typeface="Gill Sans MT"/>
                <a:cs typeface="Gill Sans MT"/>
                <a:sym typeface="Gill Sans MT"/>
              </a:defRPr>
            </a:pPr>
            <a:r>
              <a:t>Network Ethnography</a:t>
            </a:r>
            <a:r>
              <a:rPr u="none"/>
              <a:t>: researcher/s followed/s the actor/s (human and nonhuman), and their associations over time, and tried to develop a theoretically informed understanding of what they have described, or what the actor/s said about interactions in which they have been involved </a:t>
            </a:r>
          </a:p>
          <a:p>
            <a:pPr marL="369696" indent="-369696" defTabSz="414781">
              <a:spcBef>
                <a:spcPts val="3200"/>
              </a:spcBef>
              <a:defRPr sz="3266" u="sng">
                <a:latin typeface="Gill Sans MT"/>
                <a:ea typeface="Gill Sans MT"/>
                <a:cs typeface="Gill Sans MT"/>
                <a:sym typeface="Gill Sans MT"/>
              </a:defRPr>
            </a:pPr>
            <a:r>
              <a:t>Data Analysis</a:t>
            </a:r>
            <a:r>
              <a:rPr u="none"/>
              <a:t>: A socio-technical analysis leads to a topological reading that focuses on the ‘doings’ of the policy space, i.e. on what actors do, on the associations they make, on the assemblages of humans and the nonhuman with which they align, and on the work to hold these assemblages on line (Ceulemans, Simons, &amp; Struyf, 2014)</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prstGeom prst="rect">
            <a:avLst/>
          </a:prstGeom>
        </p:spPr>
        <p:txBody>
          <a:bodyPr/>
          <a:lstStyle/>
          <a:p>
            <a:pPr defTabSz="356362">
              <a:defRPr sz="4392"/>
            </a:pPr>
            <a:r>
              <a:t>Act 2</a:t>
            </a:r>
          </a:p>
          <a:p>
            <a:pPr defTabSz="356362">
              <a:defRPr sz="4392"/>
            </a:pPr>
            <a:endParaRPr/>
          </a:p>
          <a:p>
            <a:pPr defTabSz="356362">
              <a:defRPr sz="4392"/>
            </a:pPr>
            <a:r>
              <a:t>First Response: Education Policy Making Space as Assemblage of Humans and Nonhumans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3009</Words>
  <Application>Microsoft Macintosh PowerPoint</Application>
  <PresentationFormat>Personalizzato</PresentationFormat>
  <Paragraphs>90</Paragraphs>
  <Slides>26</Slides>
  <Notes>0</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Showroom</vt:lpstr>
      <vt:lpstr>Sociomateriality of Education Policy</vt:lpstr>
      <vt:lpstr>Act 1  Starting in the ‘middle of things’</vt:lpstr>
      <vt:lpstr>Research: The Fabrication of the Conferences of Zone of the Provincia di Napoli</vt:lpstr>
      <vt:lpstr>Research:</vt:lpstr>
      <vt:lpstr>LITERATURE</vt:lpstr>
      <vt:lpstr>Excursus 1: How I contributeD to the circulation of ANT IN ITALY</vt:lpstr>
      <vt:lpstr>Research: Methodology</vt:lpstr>
      <vt:lpstr>Research: Methodology</vt:lpstr>
      <vt:lpstr>Act 2  First Response: Education Policy Making Space as Assemblage of Humans and Nonhumans</vt:lpstr>
      <vt:lpstr>Response 1</vt:lpstr>
      <vt:lpstr>A group of civil servants in Provincia di Napoli</vt:lpstr>
      <vt:lpstr>Excursus 2</vt:lpstr>
      <vt:lpstr>A ‘fragile bridge’ of texts is built up</vt:lpstr>
      <vt:lpstr>A Map of the Zones is drawn</vt:lpstr>
      <vt:lpstr>Informative Systems</vt:lpstr>
      <vt:lpstr>A Network of Research</vt:lpstr>
      <vt:lpstr>Conferences of Zones as ‘Little Parliaments’</vt:lpstr>
      <vt:lpstr>To summarise</vt:lpstr>
      <vt:lpstr>Act Three: Multiple Enactments of the Space of Educational Policy-Making</vt:lpstr>
      <vt:lpstr>Response 2</vt:lpstr>
      <vt:lpstr>Excursus 3</vt:lpstr>
      <vt:lpstr>The failure of education zones as machines for deliberation  (end of 2003 – half 2004)</vt:lpstr>
      <vt:lpstr>Zones as Fluid Spaces, or Networked Spaces (from 2005 to 2008)</vt:lpstr>
      <vt:lpstr>Zones as Fluid Spaces, or Networked Spaces (from 2005 to 2008)</vt:lpstr>
      <vt:lpstr>In conclusion</vt:lpstr>
      <vt:lpstr>Theorising the Matter of Education Policy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Sociomateriality of Education Policy</dc:title>
  <cp:lastModifiedBy>. ..</cp:lastModifiedBy>
  <cp:revision>1</cp:revision>
  <dcterms:modified xsi:type="dcterms:W3CDTF">2016-06-30T11:27:16Z</dcterms:modified>
</cp:coreProperties>
</file>