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0" r:id="rId2"/>
    <p:sldId id="272" r:id="rId3"/>
    <p:sldId id="273" r:id="rId4"/>
    <p:sldId id="274" r:id="rId5"/>
    <p:sldId id="277" r:id="rId6"/>
    <p:sldId id="283" r:id="rId7"/>
    <p:sldId id="278" r:id="rId8"/>
    <p:sldId id="280" r:id="rId9"/>
    <p:sldId id="260" r:id="rId10"/>
    <p:sldId id="281" r:id="rId11"/>
    <p:sldId id="262" r:id="rId12"/>
    <p:sldId id="28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42" autoAdjust="0"/>
  </p:normalViewPr>
  <p:slideViewPr>
    <p:cSldViewPr snapToGrid="0" snapToObjects="1" showGuides="1">
      <p:cViewPr>
        <p:scale>
          <a:sx n="66" d="100"/>
          <a:sy n="66" d="100"/>
        </p:scale>
        <p:origin x="-2104" y="320"/>
      </p:cViewPr>
      <p:guideLst>
        <p:guide orient="horz" pos="1777"/>
        <p:guide pos="33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D030B-B693-E944-9F4F-C5750DAB507F}" type="doc">
      <dgm:prSet loTypeId="urn:microsoft.com/office/officeart/2005/8/layout/radial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F1D513-C7DF-384F-B02E-FB1F891A37F5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How to choose?</a:t>
          </a:r>
          <a:endParaRPr lang="en-US" dirty="0">
            <a:solidFill>
              <a:srgbClr val="0000FF"/>
            </a:solidFill>
          </a:endParaRPr>
        </a:p>
      </dgm:t>
    </dgm:pt>
    <dgm:pt modelId="{E1A5EB5F-B67B-1C49-A9C9-D5D9E3D74266}" type="parTrans" cxnId="{6CF5DABF-8B3C-B641-8C3A-200F5495CD98}">
      <dgm:prSet/>
      <dgm:spPr/>
      <dgm:t>
        <a:bodyPr/>
        <a:lstStyle/>
        <a:p>
          <a:endParaRPr lang="en-US"/>
        </a:p>
      </dgm:t>
    </dgm:pt>
    <dgm:pt modelId="{05DB78DC-8BAE-4C45-9E0D-E1FB76B73D5D}" type="sibTrans" cxnId="{6CF5DABF-8B3C-B641-8C3A-200F5495CD98}">
      <dgm:prSet/>
      <dgm:spPr/>
      <dgm:t>
        <a:bodyPr/>
        <a:lstStyle/>
        <a:p>
          <a:endParaRPr lang="en-US"/>
        </a:p>
      </dgm:t>
    </dgm:pt>
    <dgm:pt modelId="{B51D4CE0-180B-8F4E-AAE3-EC997B446607}">
      <dgm:prSet phldrT="[Text]"/>
      <dgm:spPr/>
      <dgm:t>
        <a:bodyPr/>
        <a:lstStyle/>
        <a:p>
          <a:r>
            <a:rPr lang="en-US" dirty="0" smtClean="0"/>
            <a:t>Theorist</a:t>
          </a:r>
          <a:endParaRPr lang="en-US" dirty="0"/>
        </a:p>
      </dgm:t>
    </dgm:pt>
    <dgm:pt modelId="{3738D903-6AA0-224E-9AFC-421A31D3FD21}" type="parTrans" cxnId="{C77AA13C-219C-D741-803B-CB0B437372DA}">
      <dgm:prSet/>
      <dgm:spPr/>
      <dgm:t>
        <a:bodyPr/>
        <a:lstStyle/>
        <a:p>
          <a:endParaRPr lang="en-US"/>
        </a:p>
      </dgm:t>
    </dgm:pt>
    <dgm:pt modelId="{F00CA1EC-B482-AC48-8319-15B5F271AFAC}" type="sibTrans" cxnId="{C77AA13C-219C-D741-803B-CB0B437372DA}">
      <dgm:prSet/>
      <dgm:spPr/>
      <dgm:t>
        <a:bodyPr/>
        <a:lstStyle/>
        <a:p>
          <a:endParaRPr lang="en-US"/>
        </a:p>
      </dgm:t>
    </dgm:pt>
    <dgm:pt modelId="{49257D68-D725-9249-81BE-28F153869CD7}">
      <dgm:prSet phldrT="[Text]"/>
      <dgm:spPr/>
      <dgm:t>
        <a:bodyPr/>
        <a:lstStyle/>
        <a:p>
          <a:r>
            <a:rPr lang="en-US" dirty="0" smtClean="0"/>
            <a:t>Issue</a:t>
          </a:r>
          <a:endParaRPr lang="en-US" dirty="0"/>
        </a:p>
      </dgm:t>
    </dgm:pt>
    <dgm:pt modelId="{FC97ACFD-0746-0747-93D6-985296378444}" type="parTrans" cxnId="{8A4C6982-75BB-2D4B-A0E9-368ADE835FDB}">
      <dgm:prSet/>
      <dgm:spPr/>
      <dgm:t>
        <a:bodyPr/>
        <a:lstStyle/>
        <a:p>
          <a:endParaRPr lang="en-US"/>
        </a:p>
      </dgm:t>
    </dgm:pt>
    <dgm:pt modelId="{AF1550ED-4EE4-024F-B5FB-55A93F9E5E94}" type="sibTrans" cxnId="{8A4C6982-75BB-2D4B-A0E9-368ADE835FDB}">
      <dgm:prSet/>
      <dgm:spPr/>
      <dgm:t>
        <a:bodyPr/>
        <a:lstStyle/>
        <a:p>
          <a:endParaRPr lang="en-US"/>
        </a:p>
      </dgm:t>
    </dgm:pt>
    <dgm:pt modelId="{560265E2-F08A-7946-98D4-471BA56400A5}">
      <dgm:prSet phldrT="[Text]"/>
      <dgm:spPr/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17C19B18-A812-8145-84E4-E5FFA2E9576F}" type="parTrans" cxnId="{985C01EB-5250-3841-94B6-1F5C57C2642F}">
      <dgm:prSet/>
      <dgm:spPr/>
      <dgm:t>
        <a:bodyPr/>
        <a:lstStyle/>
        <a:p>
          <a:endParaRPr lang="en-US"/>
        </a:p>
      </dgm:t>
    </dgm:pt>
    <dgm:pt modelId="{278E40A1-3EDF-0F43-8686-7C1D2FAE3D01}" type="sibTrans" cxnId="{985C01EB-5250-3841-94B6-1F5C57C2642F}">
      <dgm:prSet/>
      <dgm:spPr/>
      <dgm:t>
        <a:bodyPr/>
        <a:lstStyle/>
        <a:p>
          <a:endParaRPr lang="en-US"/>
        </a:p>
      </dgm:t>
    </dgm:pt>
    <dgm:pt modelId="{33F5EA5B-9ABA-5443-AA2A-C367C1B28195}" type="pres">
      <dgm:prSet presAssocID="{0FED030B-B693-E944-9F4F-C5750DAB50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11D9FD-7231-1E42-9E50-3387376C0726}" type="pres">
      <dgm:prSet presAssocID="{F6F1D513-C7DF-384F-B02E-FB1F891A37F5}" presName="centerShape" presStyleLbl="node0" presStyleIdx="0" presStyleCnt="1"/>
      <dgm:spPr/>
      <dgm:t>
        <a:bodyPr/>
        <a:lstStyle/>
        <a:p>
          <a:endParaRPr lang="en-US"/>
        </a:p>
      </dgm:t>
    </dgm:pt>
    <dgm:pt modelId="{9E4E02A4-B804-9B42-841A-C32265456C93}" type="pres">
      <dgm:prSet presAssocID="{3738D903-6AA0-224E-9AFC-421A31D3FD21}" presName="parTrans" presStyleLbl="bgSibTrans2D1" presStyleIdx="0" presStyleCnt="3" custLinFactNeighborX="7615"/>
      <dgm:spPr/>
      <dgm:t>
        <a:bodyPr/>
        <a:lstStyle/>
        <a:p>
          <a:endParaRPr lang="en-US"/>
        </a:p>
      </dgm:t>
    </dgm:pt>
    <dgm:pt modelId="{5C7E82DD-DBEF-DD4D-B64B-77FB379A50CF}" type="pres">
      <dgm:prSet presAssocID="{B51D4CE0-180B-8F4E-AAE3-EC997B446607}" presName="node" presStyleLbl="node1" presStyleIdx="0" presStyleCnt="3" custScaleX="122193" custScaleY="98739" custRadScaleRad="110477" custRadScaleInc="-6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A324B-8653-D641-9EED-D59C6EA46F0C}" type="pres">
      <dgm:prSet presAssocID="{FC97ACFD-0746-0747-93D6-985296378444}" presName="parTrans" presStyleLbl="bgSibTrans2D1" presStyleIdx="1" presStyleCnt="3" custLinFactNeighborY="23995"/>
      <dgm:spPr/>
      <dgm:t>
        <a:bodyPr/>
        <a:lstStyle/>
        <a:p>
          <a:endParaRPr lang="en-US"/>
        </a:p>
      </dgm:t>
    </dgm:pt>
    <dgm:pt modelId="{BA7145E9-0099-F24B-B703-51E2627F3ECD}" type="pres">
      <dgm:prSet presAssocID="{49257D68-D725-9249-81BE-28F153869C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1420C-E669-E142-9463-3DE72E4E9774}" type="pres">
      <dgm:prSet presAssocID="{17C19B18-A812-8145-84E4-E5FFA2E9576F}" presName="parTrans" presStyleLbl="bgSibTrans2D1" presStyleIdx="2" presStyleCnt="3" custLinFactNeighborX="-5372"/>
      <dgm:spPr/>
      <dgm:t>
        <a:bodyPr/>
        <a:lstStyle/>
        <a:p>
          <a:endParaRPr lang="en-US"/>
        </a:p>
      </dgm:t>
    </dgm:pt>
    <dgm:pt modelId="{177B207C-AC07-1C4D-87F7-0B9E8A1C1A52}" type="pres">
      <dgm:prSet presAssocID="{560265E2-F08A-7946-98D4-471BA56400A5}" presName="node" presStyleLbl="node1" presStyleIdx="2" presStyleCnt="3" custScaleX="133566" custScaleY="105942" custRadScaleRad="122256" custRadScaleInc="11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9B84B-9B9A-7E45-AAFC-0906093BC126}" type="presOf" srcId="{3738D903-6AA0-224E-9AFC-421A31D3FD21}" destId="{9E4E02A4-B804-9B42-841A-C32265456C93}" srcOrd="0" destOrd="0" presId="urn:microsoft.com/office/officeart/2005/8/layout/radial4"/>
    <dgm:cxn modelId="{8A4C6982-75BB-2D4B-A0E9-368ADE835FDB}" srcId="{F6F1D513-C7DF-384F-B02E-FB1F891A37F5}" destId="{49257D68-D725-9249-81BE-28F153869CD7}" srcOrd="1" destOrd="0" parTransId="{FC97ACFD-0746-0747-93D6-985296378444}" sibTransId="{AF1550ED-4EE4-024F-B5FB-55A93F9E5E94}"/>
    <dgm:cxn modelId="{985C01EB-5250-3841-94B6-1F5C57C2642F}" srcId="{F6F1D513-C7DF-384F-B02E-FB1F891A37F5}" destId="{560265E2-F08A-7946-98D4-471BA56400A5}" srcOrd="2" destOrd="0" parTransId="{17C19B18-A812-8145-84E4-E5FFA2E9576F}" sibTransId="{278E40A1-3EDF-0F43-8686-7C1D2FAE3D01}"/>
    <dgm:cxn modelId="{1431C592-D5B8-154B-8BF1-9B09A37603F4}" type="presOf" srcId="{560265E2-F08A-7946-98D4-471BA56400A5}" destId="{177B207C-AC07-1C4D-87F7-0B9E8A1C1A52}" srcOrd="0" destOrd="0" presId="urn:microsoft.com/office/officeart/2005/8/layout/radial4"/>
    <dgm:cxn modelId="{E8642031-8AD3-0347-92E0-10B53295AD81}" type="presOf" srcId="{B51D4CE0-180B-8F4E-AAE3-EC997B446607}" destId="{5C7E82DD-DBEF-DD4D-B64B-77FB379A50CF}" srcOrd="0" destOrd="0" presId="urn:microsoft.com/office/officeart/2005/8/layout/radial4"/>
    <dgm:cxn modelId="{CCF2A030-4B64-6D45-B79D-CD04A6DEC8E3}" type="presOf" srcId="{F6F1D513-C7DF-384F-B02E-FB1F891A37F5}" destId="{C311D9FD-7231-1E42-9E50-3387376C0726}" srcOrd="0" destOrd="0" presId="urn:microsoft.com/office/officeart/2005/8/layout/radial4"/>
    <dgm:cxn modelId="{8B25081D-1694-F14A-9FCB-B1E17DA3CA4A}" type="presOf" srcId="{0FED030B-B693-E944-9F4F-C5750DAB507F}" destId="{33F5EA5B-9ABA-5443-AA2A-C367C1B28195}" srcOrd="0" destOrd="0" presId="urn:microsoft.com/office/officeart/2005/8/layout/radial4"/>
    <dgm:cxn modelId="{31403E23-D016-DB4B-ABF9-2E7445328949}" type="presOf" srcId="{FC97ACFD-0746-0747-93D6-985296378444}" destId="{373A324B-8653-D641-9EED-D59C6EA46F0C}" srcOrd="0" destOrd="0" presId="urn:microsoft.com/office/officeart/2005/8/layout/radial4"/>
    <dgm:cxn modelId="{F69FDE04-CC5F-AB43-A2BC-F048F8F695AA}" type="presOf" srcId="{49257D68-D725-9249-81BE-28F153869CD7}" destId="{BA7145E9-0099-F24B-B703-51E2627F3ECD}" srcOrd="0" destOrd="0" presId="urn:microsoft.com/office/officeart/2005/8/layout/radial4"/>
    <dgm:cxn modelId="{6CF5DABF-8B3C-B641-8C3A-200F5495CD98}" srcId="{0FED030B-B693-E944-9F4F-C5750DAB507F}" destId="{F6F1D513-C7DF-384F-B02E-FB1F891A37F5}" srcOrd="0" destOrd="0" parTransId="{E1A5EB5F-B67B-1C49-A9C9-D5D9E3D74266}" sibTransId="{05DB78DC-8BAE-4C45-9E0D-E1FB76B73D5D}"/>
    <dgm:cxn modelId="{C77AA13C-219C-D741-803B-CB0B437372DA}" srcId="{F6F1D513-C7DF-384F-B02E-FB1F891A37F5}" destId="{B51D4CE0-180B-8F4E-AAE3-EC997B446607}" srcOrd="0" destOrd="0" parTransId="{3738D903-6AA0-224E-9AFC-421A31D3FD21}" sibTransId="{F00CA1EC-B482-AC48-8319-15B5F271AFAC}"/>
    <dgm:cxn modelId="{84542DF0-FA00-D14F-A0EE-4C5567CD20AA}" type="presOf" srcId="{17C19B18-A812-8145-84E4-E5FFA2E9576F}" destId="{2481420C-E669-E142-9463-3DE72E4E9774}" srcOrd="0" destOrd="0" presId="urn:microsoft.com/office/officeart/2005/8/layout/radial4"/>
    <dgm:cxn modelId="{EFA2B461-5149-164F-AD8C-15EBF4D694F4}" type="presParOf" srcId="{33F5EA5B-9ABA-5443-AA2A-C367C1B28195}" destId="{C311D9FD-7231-1E42-9E50-3387376C0726}" srcOrd="0" destOrd="0" presId="urn:microsoft.com/office/officeart/2005/8/layout/radial4"/>
    <dgm:cxn modelId="{BC152EAF-BCEA-0C47-99DC-DB71AB8F472B}" type="presParOf" srcId="{33F5EA5B-9ABA-5443-AA2A-C367C1B28195}" destId="{9E4E02A4-B804-9B42-841A-C32265456C93}" srcOrd="1" destOrd="0" presId="urn:microsoft.com/office/officeart/2005/8/layout/radial4"/>
    <dgm:cxn modelId="{89513D3A-FD36-1340-993C-7C0915497B91}" type="presParOf" srcId="{33F5EA5B-9ABA-5443-AA2A-C367C1B28195}" destId="{5C7E82DD-DBEF-DD4D-B64B-77FB379A50CF}" srcOrd="2" destOrd="0" presId="urn:microsoft.com/office/officeart/2005/8/layout/radial4"/>
    <dgm:cxn modelId="{1ED3EF02-3F74-114F-8CA4-B5F22C137F48}" type="presParOf" srcId="{33F5EA5B-9ABA-5443-AA2A-C367C1B28195}" destId="{373A324B-8653-D641-9EED-D59C6EA46F0C}" srcOrd="3" destOrd="0" presId="urn:microsoft.com/office/officeart/2005/8/layout/radial4"/>
    <dgm:cxn modelId="{6CB8B7BF-4795-584D-B019-9D41BC6AF9F9}" type="presParOf" srcId="{33F5EA5B-9ABA-5443-AA2A-C367C1B28195}" destId="{BA7145E9-0099-F24B-B703-51E2627F3ECD}" srcOrd="4" destOrd="0" presId="urn:microsoft.com/office/officeart/2005/8/layout/radial4"/>
    <dgm:cxn modelId="{5E9CBBC1-B520-8E4B-85CA-8E780A29677F}" type="presParOf" srcId="{33F5EA5B-9ABA-5443-AA2A-C367C1B28195}" destId="{2481420C-E669-E142-9463-3DE72E4E9774}" srcOrd="5" destOrd="0" presId="urn:microsoft.com/office/officeart/2005/8/layout/radial4"/>
    <dgm:cxn modelId="{5E847BC8-2E83-D24D-B09C-DF74BE33DC81}" type="presParOf" srcId="{33F5EA5B-9ABA-5443-AA2A-C367C1B28195}" destId="{177B207C-AC07-1C4D-87F7-0B9E8A1C1A5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9DEDC-10A7-1341-8364-B6C0446A618F}" type="doc">
      <dgm:prSet loTypeId="urn:microsoft.com/office/officeart/2008/layout/RadialCluster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FDEB67B-E894-274A-9EBB-F840D9A034D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Space</a:t>
          </a:r>
        </a:p>
        <a:p>
          <a:r>
            <a:rPr lang="en-US" dirty="0" smtClean="0">
              <a:solidFill>
                <a:schemeClr val="tx1"/>
              </a:solidFill>
            </a:rPr>
            <a:t>Time</a:t>
          </a:r>
          <a:endParaRPr lang="en-US" dirty="0">
            <a:solidFill>
              <a:schemeClr val="tx1"/>
            </a:solidFill>
          </a:endParaRPr>
        </a:p>
      </dgm:t>
    </dgm:pt>
    <dgm:pt modelId="{114964A5-66E3-DE4C-B585-8721EBB51B45}" type="parTrans" cxnId="{02C9B6BE-C67A-8647-AA84-5D2FD27EF27B}">
      <dgm:prSet/>
      <dgm:spPr/>
      <dgm:t>
        <a:bodyPr/>
        <a:lstStyle/>
        <a:p>
          <a:endParaRPr lang="en-US"/>
        </a:p>
      </dgm:t>
    </dgm:pt>
    <dgm:pt modelId="{A2965803-44DE-784A-BE9F-EB6BA40DC62F}" type="sibTrans" cxnId="{02C9B6BE-C67A-8647-AA84-5D2FD27EF27B}">
      <dgm:prSet/>
      <dgm:spPr/>
      <dgm:t>
        <a:bodyPr/>
        <a:lstStyle/>
        <a:p>
          <a:endParaRPr lang="en-US"/>
        </a:p>
      </dgm:t>
    </dgm:pt>
    <dgm:pt modelId="{F0CE0E18-84B3-E14C-BCE3-EA589F33959F}">
      <dgm:prSet phldrT="[Text]"/>
      <dgm:spPr/>
      <dgm:t>
        <a:bodyPr/>
        <a:lstStyle/>
        <a:p>
          <a:r>
            <a:rPr lang="en-US" dirty="0" smtClean="0"/>
            <a:t>Marx-Feminism</a:t>
          </a:r>
          <a:endParaRPr lang="en-US" dirty="0"/>
        </a:p>
      </dgm:t>
    </dgm:pt>
    <dgm:pt modelId="{2EBB8647-84D0-144F-A87C-01A3E98C775D}" type="parTrans" cxnId="{1EA79C99-62C8-C34B-ABA0-06ABC928F7D7}">
      <dgm:prSet/>
      <dgm:spPr/>
      <dgm:t>
        <a:bodyPr/>
        <a:lstStyle/>
        <a:p>
          <a:endParaRPr lang="en-US"/>
        </a:p>
      </dgm:t>
    </dgm:pt>
    <dgm:pt modelId="{C0A340C2-DF23-C64C-BFB5-F4A27F65C10B}" type="sibTrans" cxnId="{1EA79C99-62C8-C34B-ABA0-06ABC928F7D7}">
      <dgm:prSet/>
      <dgm:spPr/>
      <dgm:t>
        <a:bodyPr/>
        <a:lstStyle/>
        <a:p>
          <a:endParaRPr lang="en-US"/>
        </a:p>
      </dgm:t>
    </dgm:pt>
    <dgm:pt modelId="{AC8BB889-C206-CB4D-A905-4ED4CDED9B59}">
      <dgm:prSet phldrT="[Text]"/>
      <dgm:spPr/>
      <dgm:t>
        <a:bodyPr/>
        <a:lstStyle/>
        <a:p>
          <a:r>
            <a:rPr lang="en-US" dirty="0" err="1" smtClean="0"/>
            <a:t>Globalisation</a:t>
          </a:r>
          <a:r>
            <a:rPr lang="en-US" dirty="0" smtClean="0"/>
            <a:t> Studies</a:t>
          </a:r>
          <a:endParaRPr lang="en-US" dirty="0"/>
        </a:p>
      </dgm:t>
    </dgm:pt>
    <dgm:pt modelId="{A44EDC90-52C6-F34E-A3BC-31264E6E5629}" type="parTrans" cxnId="{F412F52E-1D9E-C045-B6A8-111AFBBC368E}">
      <dgm:prSet/>
      <dgm:spPr/>
      <dgm:t>
        <a:bodyPr/>
        <a:lstStyle/>
        <a:p>
          <a:endParaRPr lang="en-US"/>
        </a:p>
      </dgm:t>
    </dgm:pt>
    <dgm:pt modelId="{FC780276-1FD2-6248-BBED-8C634E31B9E8}" type="sibTrans" cxnId="{F412F52E-1D9E-C045-B6A8-111AFBBC368E}">
      <dgm:prSet/>
      <dgm:spPr/>
      <dgm:t>
        <a:bodyPr/>
        <a:lstStyle/>
        <a:p>
          <a:endParaRPr lang="en-US"/>
        </a:p>
      </dgm:t>
    </dgm:pt>
    <dgm:pt modelId="{80BC0CA9-F847-D740-998B-7A548A2AE4A5}">
      <dgm:prSet phldrT="[Text]"/>
      <dgm:spPr/>
      <dgm:t>
        <a:bodyPr/>
        <a:lstStyle/>
        <a:p>
          <a:r>
            <a:rPr lang="en-US" dirty="0" smtClean="0"/>
            <a:t>Cultural sociology &amp; Foucault</a:t>
          </a:r>
          <a:endParaRPr lang="en-US" dirty="0"/>
        </a:p>
      </dgm:t>
    </dgm:pt>
    <dgm:pt modelId="{3126EA63-9B02-0743-B349-DC3FD879CBF6}" type="parTrans" cxnId="{01FC37B0-CBAE-4C4E-AE08-264220616425}">
      <dgm:prSet/>
      <dgm:spPr/>
      <dgm:t>
        <a:bodyPr/>
        <a:lstStyle/>
        <a:p>
          <a:endParaRPr lang="en-US"/>
        </a:p>
      </dgm:t>
    </dgm:pt>
    <dgm:pt modelId="{C4FB2E3F-AE63-844B-9959-35930379F905}" type="sibTrans" cxnId="{01FC37B0-CBAE-4C4E-AE08-264220616425}">
      <dgm:prSet/>
      <dgm:spPr/>
      <dgm:t>
        <a:bodyPr/>
        <a:lstStyle/>
        <a:p>
          <a:endParaRPr lang="en-US"/>
        </a:p>
      </dgm:t>
    </dgm:pt>
    <dgm:pt modelId="{2BE4F548-FEE0-6546-B9DF-D9F995E63649}">
      <dgm:prSet/>
      <dgm:spPr/>
      <dgm:t>
        <a:bodyPr/>
        <a:lstStyle/>
        <a:p>
          <a:r>
            <a:rPr lang="en-US" dirty="0" smtClean="0"/>
            <a:t>Adult Learning</a:t>
          </a:r>
          <a:endParaRPr lang="en-US" dirty="0"/>
        </a:p>
      </dgm:t>
    </dgm:pt>
    <dgm:pt modelId="{A8F6DB78-C8EC-6040-A0EB-18B8344D10EC}" type="parTrans" cxnId="{C8F1876F-023D-D54E-949A-8711DF964450}">
      <dgm:prSet/>
      <dgm:spPr/>
      <dgm:t>
        <a:bodyPr/>
        <a:lstStyle/>
        <a:p>
          <a:endParaRPr lang="en-US"/>
        </a:p>
      </dgm:t>
    </dgm:pt>
    <dgm:pt modelId="{621D880E-611A-744A-AEF6-C5822E84BE20}" type="sibTrans" cxnId="{C8F1876F-023D-D54E-949A-8711DF964450}">
      <dgm:prSet/>
      <dgm:spPr/>
      <dgm:t>
        <a:bodyPr/>
        <a:lstStyle/>
        <a:p>
          <a:endParaRPr lang="en-US"/>
        </a:p>
      </dgm:t>
    </dgm:pt>
    <dgm:pt modelId="{1A31F895-D326-6B44-889B-2BC04419ACCD}" type="pres">
      <dgm:prSet presAssocID="{FEA9DEDC-10A7-1341-8364-B6C0446A61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044715-3066-7544-A748-85C2B6B2DEBF}" type="pres">
      <dgm:prSet presAssocID="{7FDEB67B-E894-274A-9EBB-F840D9A034D4}" presName="singleCycle" presStyleCnt="0"/>
      <dgm:spPr/>
    </dgm:pt>
    <dgm:pt modelId="{21460F3A-388B-E949-8852-6581AA148076}" type="pres">
      <dgm:prSet presAssocID="{7FDEB67B-E894-274A-9EBB-F840D9A034D4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9769F18-BD6F-1442-A073-0A5CA4E5F962}" type="pres">
      <dgm:prSet presAssocID="{2EBB8647-84D0-144F-A87C-01A3E98C775D}" presName="Name56" presStyleLbl="parChTrans1D2" presStyleIdx="0" presStyleCnt="4"/>
      <dgm:spPr/>
      <dgm:t>
        <a:bodyPr/>
        <a:lstStyle/>
        <a:p>
          <a:endParaRPr lang="en-US"/>
        </a:p>
      </dgm:t>
    </dgm:pt>
    <dgm:pt modelId="{641F616D-EB8A-8446-8F03-DE5AAF6E73BC}" type="pres">
      <dgm:prSet presAssocID="{F0CE0E18-84B3-E14C-BCE3-EA589F33959F}" presName="text0" presStyleLbl="node1" presStyleIdx="1" presStyleCnt="5" custScaleX="268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1B05D-82A6-294C-A22A-BFA90091B6AC}" type="pres">
      <dgm:prSet presAssocID="{A44EDC90-52C6-F34E-A3BC-31264E6E5629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7603898-E40A-344A-B52C-62E8F4A94A8B}" type="pres">
      <dgm:prSet presAssocID="{AC8BB889-C206-CB4D-A905-4ED4CDED9B59}" presName="text0" presStyleLbl="node1" presStyleIdx="2" presStyleCnt="5" custScaleX="272724" custRadScaleRad="125744" custRadScaleInc="-2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D5B9-2876-A244-AE85-F0FB835C56A7}" type="pres">
      <dgm:prSet presAssocID="{3126EA63-9B02-0743-B349-DC3FD879CBF6}" presName="Name56" presStyleLbl="parChTrans1D2" presStyleIdx="2" presStyleCnt="4"/>
      <dgm:spPr/>
      <dgm:t>
        <a:bodyPr/>
        <a:lstStyle/>
        <a:p>
          <a:endParaRPr lang="en-US"/>
        </a:p>
      </dgm:t>
    </dgm:pt>
    <dgm:pt modelId="{88BA44AE-345A-444A-9065-CEA968D423B3}" type="pres">
      <dgm:prSet presAssocID="{80BC0CA9-F847-D740-998B-7A548A2AE4A5}" presName="text0" presStyleLbl="node1" presStyleIdx="3" presStyleCnt="5" custScaleX="259328" custRadScaleRad="90471" custRadScaleInc="-3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9D15D-F274-934A-BF05-587C042EE872}" type="pres">
      <dgm:prSet presAssocID="{A8F6DB78-C8EC-6040-A0EB-18B8344D10EC}" presName="Name56" presStyleLbl="parChTrans1D2" presStyleIdx="3" presStyleCnt="4"/>
      <dgm:spPr/>
      <dgm:t>
        <a:bodyPr/>
        <a:lstStyle/>
        <a:p>
          <a:endParaRPr lang="en-US"/>
        </a:p>
      </dgm:t>
    </dgm:pt>
    <dgm:pt modelId="{889F3F40-B973-C54D-B0E8-D826A60BC0CE}" type="pres">
      <dgm:prSet presAssocID="{2BE4F548-FEE0-6546-B9DF-D9F995E63649}" presName="text0" presStyleLbl="node1" presStyleIdx="4" presStyleCnt="5" custScaleX="250639" custRadScaleRad="121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2599E-0F5B-A945-8292-18AD77E137DA}" type="presOf" srcId="{AC8BB889-C206-CB4D-A905-4ED4CDED9B59}" destId="{47603898-E40A-344A-B52C-62E8F4A94A8B}" srcOrd="0" destOrd="0" presId="urn:microsoft.com/office/officeart/2008/layout/RadialCluster"/>
    <dgm:cxn modelId="{1EA79C99-62C8-C34B-ABA0-06ABC928F7D7}" srcId="{7FDEB67B-E894-274A-9EBB-F840D9A034D4}" destId="{F0CE0E18-84B3-E14C-BCE3-EA589F33959F}" srcOrd="0" destOrd="0" parTransId="{2EBB8647-84D0-144F-A87C-01A3E98C775D}" sibTransId="{C0A340C2-DF23-C64C-BFB5-F4A27F65C10B}"/>
    <dgm:cxn modelId="{02C9B6BE-C67A-8647-AA84-5D2FD27EF27B}" srcId="{FEA9DEDC-10A7-1341-8364-B6C0446A618F}" destId="{7FDEB67B-E894-274A-9EBB-F840D9A034D4}" srcOrd="0" destOrd="0" parTransId="{114964A5-66E3-DE4C-B585-8721EBB51B45}" sibTransId="{A2965803-44DE-784A-BE9F-EB6BA40DC62F}"/>
    <dgm:cxn modelId="{0D57F0FC-DB25-134B-96BE-C385CBA00A65}" type="presOf" srcId="{A8F6DB78-C8EC-6040-A0EB-18B8344D10EC}" destId="{D849D15D-F274-934A-BF05-587C042EE872}" srcOrd="0" destOrd="0" presId="urn:microsoft.com/office/officeart/2008/layout/RadialCluster"/>
    <dgm:cxn modelId="{4D1322C5-F74E-044A-AC11-21713809399E}" type="presOf" srcId="{2EBB8647-84D0-144F-A87C-01A3E98C775D}" destId="{49769F18-BD6F-1442-A073-0A5CA4E5F962}" srcOrd="0" destOrd="0" presId="urn:microsoft.com/office/officeart/2008/layout/RadialCluster"/>
    <dgm:cxn modelId="{E5B980A5-F13B-8B47-BE97-59E03A8A4778}" type="presOf" srcId="{A44EDC90-52C6-F34E-A3BC-31264E6E5629}" destId="{C711B05D-82A6-294C-A22A-BFA90091B6AC}" srcOrd="0" destOrd="0" presId="urn:microsoft.com/office/officeart/2008/layout/RadialCluster"/>
    <dgm:cxn modelId="{C8F1876F-023D-D54E-949A-8711DF964450}" srcId="{7FDEB67B-E894-274A-9EBB-F840D9A034D4}" destId="{2BE4F548-FEE0-6546-B9DF-D9F995E63649}" srcOrd="3" destOrd="0" parTransId="{A8F6DB78-C8EC-6040-A0EB-18B8344D10EC}" sibTransId="{621D880E-611A-744A-AEF6-C5822E84BE20}"/>
    <dgm:cxn modelId="{9AF37EEB-52E7-A84C-BC89-D541E6BAD747}" type="presOf" srcId="{80BC0CA9-F847-D740-998B-7A548A2AE4A5}" destId="{88BA44AE-345A-444A-9065-CEA968D423B3}" srcOrd="0" destOrd="0" presId="urn:microsoft.com/office/officeart/2008/layout/RadialCluster"/>
    <dgm:cxn modelId="{9AF85EED-B489-1345-A1BB-5E3B77492A47}" type="presOf" srcId="{2BE4F548-FEE0-6546-B9DF-D9F995E63649}" destId="{889F3F40-B973-C54D-B0E8-D826A60BC0CE}" srcOrd="0" destOrd="0" presId="urn:microsoft.com/office/officeart/2008/layout/RadialCluster"/>
    <dgm:cxn modelId="{2F699E53-94E5-CF4D-B96C-4A092C033F0F}" type="presOf" srcId="{F0CE0E18-84B3-E14C-BCE3-EA589F33959F}" destId="{641F616D-EB8A-8446-8F03-DE5AAF6E73BC}" srcOrd="0" destOrd="0" presId="urn:microsoft.com/office/officeart/2008/layout/RadialCluster"/>
    <dgm:cxn modelId="{6F6BD636-C594-964B-9055-0726DC718BC0}" type="presOf" srcId="{FEA9DEDC-10A7-1341-8364-B6C0446A618F}" destId="{1A31F895-D326-6B44-889B-2BC04419ACCD}" srcOrd="0" destOrd="0" presId="urn:microsoft.com/office/officeart/2008/layout/RadialCluster"/>
    <dgm:cxn modelId="{916224B4-A53C-F746-98E9-491CA349D6A9}" type="presOf" srcId="{7FDEB67B-E894-274A-9EBB-F840D9A034D4}" destId="{21460F3A-388B-E949-8852-6581AA148076}" srcOrd="0" destOrd="0" presId="urn:microsoft.com/office/officeart/2008/layout/RadialCluster"/>
    <dgm:cxn modelId="{01FC37B0-CBAE-4C4E-AE08-264220616425}" srcId="{7FDEB67B-E894-274A-9EBB-F840D9A034D4}" destId="{80BC0CA9-F847-D740-998B-7A548A2AE4A5}" srcOrd="2" destOrd="0" parTransId="{3126EA63-9B02-0743-B349-DC3FD879CBF6}" sibTransId="{C4FB2E3F-AE63-844B-9959-35930379F905}"/>
    <dgm:cxn modelId="{F412F52E-1D9E-C045-B6A8-111AFBBC368E}" srcId="{7FDEB67B-E894-274A-9EBB-F840D9A034D4}" destId="{AC8BB889-C206-CB4D-A905-4ED4CDED9B59}" srcOrd="1" destOrd="0" parTransId="{A44EDC90-52C6-F34E-A3BC-31264E6E5629}" sibTransId="{FC780276-1FD2-6248-BBED-8C634E31B9E8}"/>
    <dgm:cxn modelId="{ED35F495-2918-7E4A-B43C-4313C1CF0F35}" type="presOf" srcId="{3126EA63-9B02-0743-B349-DC3FD879CBF6}" destId="{7046D5B9-2876-A244-AE85-F0FB835C56A7}" srcOrd="0" destOrd="0" presId="urn:microsoft.com/office/officeart/2008/layout/RadialCluster"/>
    <dgm:cxn modelId="{7644E400-4833-4D42-9107-858DA82F52B6}" type="presParOf" srcId="{1A31F895-D326-6B44-889B-2BC04419ACCD}" destId="{54044715-3066-7544-A748-85C2B6B2DEBF}" srcOrd="0" destOrd="0" presId="urn:microsoft.com/office/officeart/2008/layout/RadialCluster"/>
    <dgm:cxn modelId="{3E91EE99-62B2-7349-B80B-A973A4E0605B}" type="presParOf" srcId="{54044715-3066-7544-A748-85C2B6B2DEBF}" destId="{21460F3A-388B-E949-8852-6581AA148076}" srcOrd="0" destOrd="0" presId="urn:microsoft.com/office/officeart/2008/layout/RadialCluster"/>
    <dgm:cxn modelId="{6F715A3D-45E5-0748-A312-40A3B60CF67E}" type="presParOf" srcId="{54044715-3066-7544-A748-85C2B6B2DEBF}" destId="{49769F18-BD6F-1442-A073-0A5CA4E5F962}" srcOrd="1" destOrd="0" presId="urn:microsoft.com/office/officeart/2008/layout/RadialCluster"/>
    <dgm:cxn modelId="{21B54A35-B6E3-2744-8B5D-1A60FAAA09EE}" type="presParOf" srcId="{54044715-3066-7544-A748-85C2B6B2DEBF}" destId="{641F616D-EB8A-8446-8F03-DE5AAF6E73BC}" srcOrd="2" destOrd="0" presId="urn:microsoft.com/office/officeart/2008/layout/RadialCluster"/>
    <dgm:cxn modelId="{5935FACE-8A06-F241-835B-56E02364F7D8}" type="presParOf" srcId="{54044715-3066-7544-A748-85C2B6B2DEBF}" destId="{C711B05D-82A6-294C-A22A-BFA90091B6AC}" srcOrd="3" destOrd="0" presId="urn:microsoft.com/office/officeart/2008/layout/RadialCluster"/>
    <dgm:cxn modelId="{0A4B1C24-8102-2244-BC9A-082CE9E2C8F3}" type="presParOf" srcId="{54044715-3066-7544-A748-85C2B6B2DEBF}" destId="{47603898-E40A-344A-B52C-62E8F4A94A8B}" srcOrd="4" destOrd="0" presId="urn:microsoft.com/office/officeart/2008/layout/RadialCluster"/>
    <dgm:cxn modelId="{4C695E1E-E8A5-AD48-B6AA-CCA2E2D0372B}" type="presParOf" srcId="{54044715-3066-7544-A748-85C2B6B2DEBF}" destId="{7046D5B9-2876-A244-AE85-F0FB835C56A7}" srcOrd="5" destOrd="0" presId="urn:microsoft.com/office/officeart/2008/layout/RadialCluster"/>
    <dgm:cxn modelId="{8C032834-A5ED-3542-95DC-FBE7D7701B7F}" type="presParOf" srcId="{54044715-3066-7544-A748-85C2B6B2DEBF}" destId="{88BA44AE-345A-444A-9065-CEA968D423B3}" srcOrd="6" destOrd="0" presId="urn:microsoft.com/office/officeart/2008/layout/RadialCluster"/>
    <dgm:cxn modelId="{E3F61240-C174-7A46-BEE5-035AF412898D}" type="presParOf" srcId="{54044715-3066-7544-A748-85C2B6B2DEBF}" destId="{D849D15D-F274-934A-BF05-587C042EE872}" srcOrd="7" destOrd="0" presId="urn:microsoft.com/office/officeart/2008/layout/RadialCluster"/>
    <dgm:cxn modelId="{30CE0783-1561-2B46-92AA-DFDD1E2FD5E0}" type="presParOf" srcId="{54044715-3066-7544-A748-85C2B6B2DEBF}" destId="{889F3F40-B973-C54D-B0E8-D826A60BC0C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1D9FD-7231-1E42-9E50-3387376C0726}">
      <dsp:nvSpPr>
        <dsp:cNvPr id="0" name=""/>
        <dsp:cNvSpPr/>
      </dsp:nvSpPr>
      <dsp:spPr>
        <a:xfrm>
          <a:off x="3027266" y="2461550"/>
          <a:ext cx="2063588" cy="2063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00FF"/>
              </a:solidFill>
            </a:rPr>
            <a:t>How to choose?</a:t>
          </a:r>
          <a:endParaRPr lang="en-US" sz="3300" kern="1200" dirty="0">
            <a:solidFill>
              <a:srgbClr val="0000FF"/>
            </a:solidFill>
          </a:endParaRPr>
        </a:p>
      </dsp:txBody>
      <dsp:txXfrm>
        <a:off x="3329471" y="2763755"/>
        <a:ext cx="1459178" cy="1459178"/>
      </dsp:txXfrm>
    </dsp:sp>
    <dsp:sp modelId="{9E4E02A4-B804-9B42-841A-C32265456C93}">
      <dsp:nvSpPr>
        <dsp:cNvPr id="0" name=""/>
        <dsp:cNvSpPr/>
      </dsp:nvSpPr>
      <dsp:spPr>
        <a:xfrm rot="12676692">
          <a:off x="1508276" y="2126700"/>
          <a:ext cx="1852500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E82DD-DBEF-DD4D-B64B-77FB379A50CF}">
      <dsp:nvSpPr>
        <dsp:cNvPr id="0" name=""/>
        <dsp:cNvSpPr/>
      </dsp:nvSpPr>
      <dsp:spPr>
        <a:xfrm>
          <a:off x="304091" y="1165583"/>
          <a:ext cx="2395482" cy="1548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Theorist</a:t>
          </a:r>
          <a:endParaRPr lang="en-US" sz="4000" kern="1200" dirty="0"/>
        </a:p>
      </dsp:txBody>
      <dsp:txXfrm>
        <a:off x="349446" y="1210938"/>
        <a:ext cx="2304772" cy="1457840"/>
      </dsp:txXfrm>
    </dsp:sp>
    <dsp:sp modelId="{373A324B-8653-D641-9EED-D59C6EA46F0C}">
      <dsp:nvSpPr>
        <dsp:cNvPr id="0" name=""/>
        <dsp:cNvSpPr/>
      </dsp:nvSpPr>
      <dsp:spPr>
        <a:xfrm rot="16200000">
          <a:off x="3266884" y="1424222"/>
          <a:ext cx="1584352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7145E9-0099-F24B-B703-51E2627F3ECD}">
      <dsp:nvSpPr>
        <dsp:cNvPr id="0" name=""/>
        <dsp:cNvSpPr/>
      </dsp:nvSpPr>
      <dsp:spPr>
        <a:xfrm>
          <a:off x="3078856" y="824"/>
          <a:ext cx="1960408" cy="1568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Issue</a:t>
          </a:r>
          <a:endParaRPr lang="en-US" sz="4000" kern="1200" dirty="0"/>
        </a:p>
      </dsp:txBody>
      <dsp:txXfrm>
        <a:off x="3124791" y="46759"/>
        <a:ext cx="1868538" cy="1476457"/>
      </dsp:txXfrm>
    </dsp:sp>
    <dsp:sp modelId="{2481420C-E669-E142-9463-3DE72E4E9774}">
      <dsp:nvSpPr>
        <dsp:cNvPr id="0" name=""/>
        <dsp:cNvSpPr/>
      </dsp:nvSpPr>
      <dsp:spPr>
        <a:xfrm rot="19890130">
          <a:off x="4833108" y="2147239"/>
          <a:ext cx="2101694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7B207C-AC07-1C4D-87F7-0B9E8A1C1A52}">
      <dsp:nvSpPr>
        <dsp:cNvPr id="0" name=""/>
        <dsp:cNvSpPr/>
      </dsp:nvSpPr>
      <dsp:spPr>
        <a:xfrm>
          <a:off x="5611160" y="1109156"/>
          <a:ext cx="2618439" cy="1661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Application</a:t>
          </a:r>
          <a:endParaRPr lang="en-US" sz="4000" kern="1200" dirty="0"/>
        </a:p>
      </dsp:txBody>
      <dsp:txXfrm>
        <a:off x="5659824" y="1157820"/>
        <a:ext cx="2521111" cy="1564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60F3A-388B-E949-8852-6581AA148076}">
      <dsp:nvSpPr>
        <dsp:cNvPr id="0" name=""/>
        <dsp:cNvSpPr/>
      </dsp:nvSpPr>
      <dsp:spPr>
        <a:xfrm>
          <a:off x="3385677" y="1584087"/>
          <a:ext cx="1357788" cy="1357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Space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Time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3451959" y="1650369"/>
        <a:ext cx="1225224" cy="1225224"/>
      </dsp:txXfrm>
    </dsp:sp>
    <dsp:sp modelId="{49769F18-BD6F-1442-A073-0A5CA4E5F962}">
      <dsp:nvSpPr>
        <dsp:cNvPr id="0" name=""/>
        <dsp:cNvSpPr/>
      </dsp:nvSpPr>
      <dsp:spPr>
        <a:xfrm rot="16200000">
          <a:off x="3727582" y="1247097"/>
          <a:ext cx="673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3979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F616D-EB8A-8446-8F03-DE5AAF6E73BC}">
      <dsp:nvSpPr>
        <dsp:cNvPr id="0" name=""/>
        <dsp:cNvSpPr/>
      </dsp:nvSpPr>
      <dsp:spPr>
        <a:xfrm>
          <a:off x="2845212" y="388"/>
          <a:ext cx="2438718" cy="9097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Marx-Feminism</a:t>
          </a:r>
          <a:endParaRPr lang="en-US" sz="2700" kern="1200" dirty="0"/>
        </a:p>
      </dsp:txBody>
      <dsp:txXfrm>
        <a:off x="2889621" y="44797"/>
        <a:ext cx="2349900" cy="820900"/>
      </dsp:txXfrm>
    </dsp:sp>
    <dsp:sp modelId="{C711B05D-82A6-294C-A22A-BFA90091B6AC}">
      <dsp:nvSpPr>
        <dsp:cNvPr id="0" name=""/>
        <dsp:cNvSpPr/>
      </dsp:nvSpPr>
      <dsp:spPr>
        <a:xfrm rot="21527208">
          <a:off x="4743427" y="2244864"/>
          <a:ext cx="353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280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03898-E40A-344A-B52C-62E8F4A94A8B}">
      <dsp:nvSpPr>
        <dsp:cNvPr id="0" name=""/>
        <dsp:cNvSpPr/>
      </dsp:nvSpPr>
      <dsp:spPr>
        <a:xfrm>
          <a:off x="5096668" y="1759994"/>
          <a:ext cx="2481020" cy="9097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Globalisation</a:t>
          </a:r>
          <a:r>
            <a:rPr lang="en-US" sz="2500" kern="1200" dirty="0" smtClean="0"/>
            <a:t> Studies</a:t>
          </a:r>
          <a:endParaRPr lang="en-US" sz="2500" kern="1200" dirty="0"/>
        </a:p>
      </dsp:txBody>
      <dsp:txXfrm>
        <a:off x="5141077" y="1804403"/>
        <a:ext cx="2392202" cy="820900"/>
      </dsp:txXfrm>
    </dsp:sp>
    <dsp:sp modelId="{7046D5B9-2876-A244-AE85-F0FB835C56A7}">
      <dsp:nvSpPr>
        <dsp:cNvPr id="0" name=""/>
        <dsp:cNvSpPr/>
      </dsp:nvSpPr>
      <dsp:spPr>
        <a:xfrm rot="5313087">
          <a:off x="3837397" y="3192474"/>
          <a:ext cx="501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358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A44AE-345A-444A-9065-CEA968D423B3}">
      <dsp:nvSpPr>
        <dsp:cNvPr id="0" name=""/>
        <dsp:cNvSpPr/>
      </dsp:nvSpPr>
      <dsp:spPr>
        <a:xfrm>
          <a:off x="2926338" y="3443073"/>
          <a:ext cx="2359154" cy="9097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Cultural sociology &amp; Foucault</a:t>
          </a:r>
          <a:endParaRPr lang="en-US" sz="2300" kern="1200" dirty="0"/>
        </a:p>
      </dsp:txBody>
      <dsp:txXfrm>
        <a:off x="2970747" y="3487482"/>
        <a:ext cx="2270336" cy="820900"/>
      </dsp:txXfrm>
    </dsp:sp>
    <dsp:sp modelId="{D849D15D-F274-934A-BF05-587C042EE872}">
      <dsp:nvSpPr>
        <dsp:cNvPr id="0" name=""/>
        <dsp:cNvSpPr/>
      </dsp:nvSpPr>
      <dsp:spPr>
        <a:xfrm rot="10800000">
          <a:off x="3012208" y="2262981"/>
          <a:ext cx="373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469" y="0"/>
              </a:lnTo>
            </a:path>
          </a:pathLst>
        </a:custGeom>
        <a:noFill/>
        <a:ln w="952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F3F40-B973-C54D-B0E8-D826A60BC0CE}">
      <dsp:nvSpPr>
        <dsp:cNvPr id="0" name=""/>
        <dsp:cNvSpPr/>
      </dsp:nvSpPr>
      <dsp:spPr>
        <a:xfrm>
          <a:off x="732098" y="1808122"/>
          <a:ext cx="2280109" cy="90971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Adult Learning</a:t>
          </a:r>
          <a:endParaRPr lang="en-US" sz="2700" kern="1200" dirty="0"/>
        </a:p>
      </dsp:txBody>
      <dsp:txXfrm>
        <a:off x="776507" y="1852531"/>
        <a:ext cx="2191291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6722E-509D-9A4D-9C90-9BD34ADC7A00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BA660-B33F-7D47-A5CC-56E8E4D5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yloveforyou.typepad.com/my_love_for_you/2011/06/keira-rathbones-typewriter-art.html" TargetMode="External"/><Relationship Id="rId4" Type="http://schemas.openxmlformats.org/officeDocument/2006/relationships/hyperlink" Target="http://darksilenceinsuburbia.tumblr.com/post/13727821781/tyreecallahan-this-is-the-chromatic-typewrite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660-B33F-7D47-A5CC-56E8E4D553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3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660-B33F-7D47-A5CC-56E8E4D553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3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660-B33F-7D47-A5CC-56E8E4D553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68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Image 1 - Typewriter</a:t>
            </a:r>
            <a:r>
              <a:rPr lang="en-AU" baseline="0" dirty="0" smtClean="0"/>
              <a:t> image: contemporary artist working with a 1937 typewriter to comment on the visual dimensions of the written word – the innovation of technology provides news ways of thinking about experience and knowledge.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Washington-based painter Tyree Callahan</a:t>
            </a:r>
            <a:r>
              <a:rPr lang="en-A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a 1937 Underwood Standard typewriter, replacing the letters and keys with colour pads and hued labels to create a functional “painting” device called the Chromatic Typewriter. Callahan submitted the beautiful typewriter as part of the 2012 West Prize competition, an annual art prize that’s determined by popular vote. I don’t know how practical painting an image with a colour typewriter is, but if 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Keira Rathbone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do it… (via </a:t>
            </a:r>
            <a:r>
              <a:rPr lang="en-A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dark silence in suburbia</a:t>
            </a:r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A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660-B33F-7D47-A5CC-56E8E4D553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3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4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8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5F4C-7868-8040-B400-1EBB09EDBDB2}" type="datetimeFigureOut">
              <a:rPr lang="en-US" smtClean="0"/>
              <a:t>6/07/2016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F281-AB1B-1F4B-B321-70650D2E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siscolossal.com/2011/12/the-chromatic-typewriter/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0" y="1016215"/>
            <a:ext cx="8229600" cy="168822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Remaking education at the nexus between governing and </a:t>
            </a:r>
            <a:r>
              <a:rPr lang="en-US" sz="4900" dirty="0" smtClean="0"/>
              <a:t>experience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504" r="2504"/>
          <a:stretch>
            <a:fillRect/>
          </a:stretch>
        </p:blipFill>
        <p:spPr>
          <a:xfrm>
            <a:off x="437960" y="3197453"/>
            <a:ext cx="6363149" cy="349948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109" y="343923"/>
            <a:ext cx="1893570" cy="631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4390" y="4560784"/>
            <a:ext cx="14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Terri Seddon</a:t>
            </a:r>
          </a:p>
        </p:txBody>
      </p:sp>
    </p:spTree>
    <p:extLst>
      <p:ext uri="{BB962C8B-B14F-4D97-AF65-F5344CB8AC3E}">
        <p14:creationId xmlns:p14="http://schemas.microsoft.com/office/powerpoint/2010/main" val="349685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From </a:t>
            </a:r>
            <a:r>
              <a:rPr lang="en-US" sz="3600" dirty="0" err="1" smtClean="0"/>
              <a:t>Europeanisation</a:t>
            </a:r>
            <a:r>
              <a:rPr lang="en-US" sz="3600" dirty="0" smtClean="0"/>
              <a:t> to </a:t>
            </a:r>
            <a:r>
              <a:rPr lang="en-US" sz="3600" dirty="0" err="1" smtClean="0"/>
              <a:t>Australianisation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0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Liquid learning – </a:t>
            </a:r>
            <a:r>
              <a:rPr lang="en-US" sz="2000" dirty="0" err="1" smtClean="0"/>
              <a:t>respatialisation</a:t>
            </a:r>
            <a:r>
              <a:rPr lang="en-US" sz="2000" dirty="0" smtClean="0"/>
              <a:t> of governing-experience through TNKB that reframes social learning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Educational work – labour that makes, orients and enacts space, which yields learning – discursively disturbed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Entangled histories of adult education</a:t>
            </a:r>
          </a:p>
          <a:p>
            <a:pPr lvl="1"/>
            <a:r>
              <a:rPr lang="en-US" sz="2000" dirty="0" smtClean="0"/>
              <a:t>Relational space of education – institutional-ideational trajectories</a:t>
            </a:r>
          </a:p>
          <a:p>
            <a:pPr lvl="1"/>
            <a:r>
              <a:rPr lang="en-US" sz="2000" dirty="0" smtClean="0"/>
              <a:t>Governing space-time through contextual narratives - steering</a:t>
            </a:r>
          </a:p>
          <a:p>
            <a:pPr lvl="1"/>
            <a:r>
              <a:rPr lang="en-US" sz="2000" dirty="0" smtClean="0"/>
              <a:t>Navigating </a:t>
            </a:r>
            <a:r>
              <a:rPr lang="en-US" sz="2000" dirty="0" err="1" smtClean="0"/>
              <a:t>narrativities</a:t>
            </a:r>
            <a:r>
              <a:rPr lang="en-US" sz="2000" dirty="0" smtClean="0"/>
              <a:t> – working, learning, governing/claiming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713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2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Space – Place -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4" y="1059950"/>
            <a:ext cx="8970836" cy="5374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Space is relational</a:t>
            </a:r>
            <a:r>
              <a:rPr lang="en-US" sz="2000" dirty="0" smtClean="0"/>
              <a:t>, fundamentally open, a simultaneity of stories-so-far and ‘infrastructure for the imagination’ (Massey)  – perceived, conceived, felt (</a:t>
            </a:r>
            <a:r>
              <a:rPr lang="en-US" sz="2000" dirty="0" err="1" smtClean="0"/>
              <a:t>Lefbvre</a:t>
            </a:r>
            <a:r>
              <a:rPr lang="en-US" sz="2000" dirty="0"/>
              <a:t>)</a:t>
            </a:r>
            <a:endParaRPr lang="en-US" sz="2000" dirty="0" smtClean="0"/>
          </a:p>
          <a:p>
            <a:pPr marL="0" indent="0">
              <a:lnSpc>
                <a:spcPct val="60000"/>
              </a:lnSpc>
              <a:buNone/>
            </a:pPr>
            <a:endParaRPr lang="en-US" sz="2000" dirty="0" smtClean="0"/>
          </a:p>
          <a:p>
            <a:r>
              <a:rPr lang="en-US" sz="1800" dirty="0" smtClean="0"/>
              <a:t>Space </a:t>
            </a:r>
            <a:r>
              <a:rPr lang="en-US" sz="1800" dirty="0"/>
              <a:t>is the product of </a:t>
            </a:r>
            <a:r>
              <a:rPr lang="en-US" sz="1800" dirty="0" smtClean="0"/>
              <a:t>interrelations - space </a:t>
            </a:r>
            <a:r>
              <a:rPr lang="en-US" sz="1800" dirty="0"/>
              <a:t>‘</a:t>
            </a:r>
            <a:r>
              <a:rPr lang="en-US" sz="1800" dirty="0" smtClean="0"/>
              <a:t>as constituted </a:t>
            </a:r>
            <a:r>
              <a:rPr lang="en-US" sz="1800" dirty="0"/>
              <a:t>through interactions, from the immensity of the global to </a:t>
            </a:r>
            <a:r>
              <a:rPr lang="en-US" sz="1800" dirty="0" smtClean="0"/>
              <a:t>the intimately </a:t>
            </a:r>
            <a:r>
              <a:rPr lang="en-US" sz="1800" dirty="0"/>
              <a:t>tiny’ (Massey, 2005: 9)</a:t>
            </a:r>
            <a:r>
              <a:rPr lang="en-US" sz="1800" dirty="0" smtClean="0"/>
              <a:t>.</a:t>
            </a:r>
          </a:p>
          <a:p>
            <a:pPr>
              <a:lnSpc>
                <a:spcPct val="60000"/>
              </a:lnSpc>
            </a:pPr>
            <a:endParaRPr lang="en-US" sz="1800" dirty="0"/>
          </a:p>
          <a:p>
            <a:r>
              <a:rPr lang="en-US" sz="1800" dirty="0" smtClean="0"/>
              <a:t>Space </a:t>
            </a:r>
            <a:r>
              <a:rPr lang="en-US" sz="1800" dirty="0"/>
              <a:t>is the sphere of the possibility of the existence of </a:t>
            </a:r>
            <a:r>
              <a:rPr lang="en-US" sz="1800" dirty="0" smtClean="0"/>
              <a:t>multiplicity - ‘</a:t>
            </a:r>
            <a:r>
              <a:rPr lang="en-US" sz="1800" dirty="0"/>
              <a:t>as the sphere in which distinct trajectories coexist; as the </a:t>
            </a:r>
            <a:r>
              <a:rPr lang="en-US" sz="1800" dirty="0" smtClean="0"/>
              <a:t>sphere therefore </a:t>
            </a:r>
            <a:r>
              <a:rPr lang="en-US" sz="1800" dirty="0"/>
              <a:t>of coexisting heterogeneity’ (Massey, 2005: 9)</a:t>
            </a:r>
            <a:r>
              <a:rPr lang="en-US" sz="1800" dirty="0" smtClean="0"/>
              <a:t>.</a:t>
            </a:r>
          </a:p>
          <a:p>
            <a:pPr>
              <a:lnSpc>
                <a:spcPct val="60000"/>
              </a:lnSpc>
            </a:pPr>
            <a:endParaRPr lang="en-US" sz="1800" dirty="0"/>
          </a:p>
          <a:p>
            <a:r>
              <a:rPr lang="en-US" sz="1800" dirty="0" smtClean="0"/>
              <a:t>Space </a:t>
            </a:r>
            <a:r>
              <a:rPr lang="en-US" sz="1800" dirty="0"/>
              <a:t>is always under </a:t>
            </a:r>
            <a:r>
              <a:rPr lang="en-US" sz="1800" dirty="0" smtClean="0"/>
              <a:t>construction – ‘always </a:t>
            </a:r>
            <a:r>
              <a:rPr lang="en-US" sz="1800" dirty="0"/>
              <a:t>in the process of </a:t>
            </a:r>
            <a:r>
              <a:rPr lang="en-US" sz="1800" dirty="0" smtClean="0"/>
              <a:t>being made</a:t>
            </a:r>
            <a:r>
              <a:rPr lang="en-US" sz="1800" dirty="0"/>
              <a:t>. It is never finished; never closed’ (Massey, 2005: 9)</a:t>
            </a:r>
            <a:r>
              <a:rPr lang="en-US" sz="1800" dirty="0" smtClean="0"/>
              <a:t>.</a:t>
            </a:r>
          </a:p>
          <a:p>
            <a:pPr>
              <a:lnSpc>
                <a:spcPct val="60000"/>
              </a:lnSpc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Place as event</a:t>
            </a:r>
            <a:r>
              <a:rPr lang="en-US" sz="2000" dirty="0" smtClean="0"/>
              <a:t>, a ‘</a:t>
            </a:r>
            <a:r>
              <a:rPr lang="en-US" sz="2000" dirty="0" err="1" smtClean="0"/>
              <a:t>throwntogetherness</a:t>
            </a:r>
            <a:r>
              <a:rPr lang="en-US" sz="2000" dirty="0" smtClean="0"/>
              <a:t>’ of presences and absences that contribute to its being made , a temporary stability, a particular ‘here and now’</a:t>
            </a:r>
          </a:p>
          <a:p>
            <a:pPr marL="0" indent="0">
              <a:buNone/>
            </a:pP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b="1" dirty="0" smtClean="0"/>
              <a:t>Learning</a:t>
            </a:r>
            <a:r>
              <a:rPr lang="en-US" sz="2000" dirty="0"/>
              <a:t>,</a:t>
            </a:r>
            <a:r>
              <a:rPr lang="en-US" sz="2000" dirty="0" smtClean="0"/>
              <a:t> unfolds through paradigms of knowledge and authority that govern and enable movements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591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Lifelong learning as</a:t>
            </a:r>
            <a:br>
              <a:rPr lang="en-US" sz="3600" dirty="0" smtClean="0"/>
            </a:br>
            <a:r>
              <a:rPr lang="en-US" sz="3600" dirty="0" smtClean="0"/>
              <a:t>space of steering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026" y="1503084"/>
            <a:ext cx="7581392" cy="53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44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0281" y="2999553"/>
            <a:ext cx="31054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>
                <a:hlinkClick r:id="rId3"/>
              </a:rPr>
              <a:t>http://www.thisiscolossal.com/2011/12/the-chromatic-typewriter</a:t>
            </a:r>
            <a:r>
              <a:rPr lang="en-AU" sz="800" dirty="0" smtClean="0">
                <a:hlinkClick r:id="rId3"/>
              </a:rPr>
              <a:t>/</a:t>
            </a:r>
            <a:r>
              <a:rPr lang="en-AU" sz="800" dirty="0" smtClean="0"/>
              <a:t> </a:t>
            </a:r>
            <a:endParaRPr lang="en-AU" sz="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Education as infrastructure of imagination?</a:t>
            </a:r>
            <a:endParaRPr lang="en-US" sz="3600" dirty="0"/>
          </a:p>
        </p:txBody>
      </p:sp>
      <p:pic>
        <p:nvPicPr>
          <p:cNvPr id="6" name="Picture 2" descr="http://www.thisiscolossal.com/wp-content/uploads/2011/12/chome-1-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0" y="168352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433" y="3909811"/>
            <a:ext cx="84610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Or paradigmatic space-times </a:t>
            </a:r>
            <a:r>
              <a:rPr lang="en-US" sz="2000" dirty="0"/>
              <a:t>that </a:t>
            </a:r>
            <a:r>
              <a:rPr lang="en-US" sz="2000" dirty="0" smtClean="0"/>
              <a:t>situate, </a:t>
            </a:r>
            <a:r>
              <a:rPr lang="en-US" sz="2000" dirty="0" err="1" smtClean="0"/>
              <a:t>authorise</a:t>
            </a:r>
            <a:r>
              <a:rPr lang="en-US" sz="2000" dirty="0" smtClean="0"/>
              <a:t> </a:t>
            </a:r>
            <a:r>
              <a:rPr lang="en-US" sz="2000" dirty="0"/>
              <a:t>and control </a:t>
            </a:r>
            <a:r>
              <a:rPr lang="en-US" sz="2000" dirty="0" smtClean="0"/>
              <a:t>knowledge? </a:t>
            </a:r>
          </a:p>
          <a:p>
            <a:endParaRPr lang="en-US" sz="2000" dirty="0" smtClean="0"/>
          </a:p>
          <a:p>
            <a:r>
              <a:rPr lang="en-US" sz="2000" dirty="0" smtClean="0"/>
              <a:t>TNKB provides new methods, concepts &amp; practices of education but the key question is still how this infrastructure for learning steers social learning with reference to contexts: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Spatial horizons defined through territorial and/or disciplinary power;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Practices of governing </a:t>
            </a:r>
            <a:r>
              <a:rPr lang="en-US" sz="2000" dirty="0"/>
              <a:t>social inequalities, </a:t>
            </a:r>
            <a:r>
              <a:rPr lang="en-US" sz="2000" dirty="0" smtClean="0"/>
              <a:t>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Necessary utopias imaged as probable or preferred futures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2" descr="3EF70C36-BF2E-41E5-9870-BAE3C6CC32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87" y="1639899"/>
            <a:ext cx="292608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397" y="1847402"/>
            <a:ext cx="17508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Population management?                  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Object </a:t>
            </a:r>
            <a:r>
              <a:rPr lang="en-US" sz="2000" dirty="0"/>
              <a:t>of critique?</a:t>
            </a:r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3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</a:t>
            </a:r>
            <a:r>
              <a:rPr lang="en-US" dirty="0" smtClean="0"/>
              <a:t>a project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3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040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i="1" dirty="0"/>
              <a:t>Fabricating </a:t>
            </a:r>
            <a:r>
              <a:rPr lang="en-AU" sz="3600" i="1" dirty="0" smtClean="0"/>
              <a:t>Europe (2002)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dirty="0" err="1" smtClean="0"/>
              <a:t>Problematises</a:t>
            </a:r>
            <a:r>
              <a:rPr lang="en-AU" dirty="0" smtClean="0"/>
              <a:t> the </a:t>
            </a:r>
            <a:r>
              <a:rPr lang="en-AU" dirty="0"/>
              <a:t>European</a:t>
            </a:r>
            <a:r>
              <a:rPr lang="en-AU" i="1" dirty="0"/>
              <a:t> education </a:t>
            </a:r>
            <a:r>
              <a:rPr lang="en-AU" i="1" dirty="0" smtClean="0"/>
              <a:t>space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Targets policy rhetoric </a:t>
            </a:r>
            <a:r>
              <a:rPr lang="en-AU" i="1" dirty="0" smtClean="0"/>
              <a:t>space of education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Investigates </a:t>
            </a:r>
          </a:p>
          <a:p>
            <a:r>
              <a:rPr lang="en-AU" dirty="0" smtClean="0"/>
              <a:t>the </a:t>
            </a:r>
            <a:r>
              <a:rPr lang="en-AU" dirty="0"/>
              <a:t>‘ambiguous and fuzzy idea, of a European </a:t>
            </a:r>
            <a:r>
              <a:rPr lang="en-AU" i="1" dirty="0"/>
              <a:t>educational space</a:t>
            </a:r>
            <a:r>
              <a:rPr lang="en-AU" dirty="0"/>
              <a:t>, created by transnational governance, networks, cultural and economic projects’, </a:t>
            </a:r>
            <a:r>
              <a:rPr lang="en-AU" dirty="0" smtClean="0"/>
              <a:t>and</a:t>
            </a:r>
          </a:p>
          <a:p>
            <a:r>
              <a:rPr lang="en-AU" dirty="0" smtClean="0"/>
              <a:t>the ‘possibility </a:t>
            </a:r>
            <a:r>
              <a:rPr lang="en-AU" dirty="0"/>
              <a:t>of a European public </a:t>
            </a:r>
            <a:r>
              <a:rPr lang="en-AU" i="1" dirty="0"/>
              <a:t>space for education</a:t>
            </a:r>
            <a:r>
              <a:rPr lang="en-AU" dirty="0"/>
              <a:t>/public spaces interweaved with education’ (p. 1 - emphasis added)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So </a:t>
            </a:r>
            <a:r>
              <a:rPr lang="en-AU" dirty="0"/>
              <a:t>what is special about this </a:t>
            </a:r>
            <a:r>
              <a:rPr lang="en-AU" dirty="0" err="1"/>
              <a:t>respatialisation</a:t>
            </a:r>
            <a:r>
              <a:rPr lang="en-AU" dirty="0"/>
              <a:t> that unfolds with </a:t>
            </a:r>
            <a:r>
              <a:rPr lang="en-AU" dirty="0" err="1"/>
              <a:t>europeanisation</a:t>
            </a:r>
            <a:r>
              <a:rPr lang="en-AU" dirty="0"/>
              <a:t>? How does ‘space’ relate to ‘education’? And why is this ‘space of education’ significant now, in this present?</a:t>
            </a:r>
          </a:p>
          <a:p>
            <a:pPr marL="0" indent="0">
              <a:buNone/>
            </a:pPr>
            <a:r>
              <a:rPr lang="en-AU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Disturbing Work (2009)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How do </a:t>
            </a:r>
            <a:r>
              <a:rPr lang="en-US" sz="2000" dirty="0"/>
              <a:t>lifelong learning </a:t>
            </a:r>
            <a:r>
              <a:rPr lang="en-US" sz="2000" dirty="0" smtClean="0"/>
              <a:t>reforms in teaching, nursing and social work reconfigure occupational orders and transform politics in working life?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A book project: 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Editors: Finland, Germany, Australia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Contributors: </a:t>
            </a:r>
            <a:r>
              <a:rPr lang="en-US" sz="2000" dirty="0"/>
              <a:t>Finland, Germany, </a:t>
            </a:r>
            <a:r>
              <a:rPr lang="en-US" sz="2000" dirty="0" smtClean="0"/>
              <a:t>US, UK, Australia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/>
              <a:t>Illegible regimes of power provoke active </a:t>
            </a:r>
            <a:r>
              <a:rPr lang="en-US" sz="2000" dirty="0"/>
              <a:t>process of </a:t>
            </a:r>
            <a:r>
              <a:rPr lang="en-US" sz="2000" dirty="0" err="1"/>
              <a:t>subjectification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The day-to-day struggle over the hearts and minds of human subjects is located not only within social structures … but also in the </a:t>
            </a:r>
            <a:r>
              <a:rPr lang="en-US" sz="2000" i="1" dirty="0"/>
              <a:t>process</a:t>
            </a:r>
            <a:r>
              <a:rPr lang="en-US" sz="2000" dirty="0"/>
              <a:t> whereby they perceive any given situation, approve or validate it, assess its goals as proper or worthy, repugnant or reprehensible. What emerged in our analysis as a particular way of processing the social world, as its appropriation by individuals, has to be seen as a field of conflict between dominant cultural values and oppositional attempts to wrest cultural meaning and pleasure from  life. It is a </a:t>
            </a:r>
            <a:r>
              <a:rPr lang="en-US" sz="2000" dirty="0" smtClean="0"/>
              <a:t>compromise – a negotiation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9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Space of orientation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731931"/>
            <a:ext cx="8229600" cy="2694128"/>
            <a:chOff x="457200" y="2578667"/>
            <a:chExt cx="8229600" cy="2694128"/>
          </a:xfrm>
        </p:grpSpPr>
        <p:sp>
          <p:nvSpPr>
            <p:cNvPr id="4" name="Oval 3"/>
            <p:cNvSpPr/>
            <p:nvPr/>
          </p:nvSpPr>
          <p:spPr>
            <a:xfrm>
              <a:off x="457200" y="2578667"/>
              <a:ext cx="5714399" cy="2694128"/>
            </a:xfrm>
            <a:prstGeom prst="ellipse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972401" y="2578667"/>
              <a:ext cx="5714399" cy="2694128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8855" y="3637071"/>
              <a:ext cx="218354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Governing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31114" y="3644845"/>
              <a:ext cx="188556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Learning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71599" y="3644845"/>
              <a:ext cx="251520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Experiencing</a:t>
              </a:r>
              <a:endParaRPr lang="en-US" sz="3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2015" y="4791695"/>
            <a:ext cx="7764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art of politics </a:t>
            </a:r>
            <a:r>
              <a:rPr lang="en-US" sz="2400" dirty="0"/>
              <a:t>….. </a:t>
            </a:r>
            <a:r>
              <a:rPr lang="en-GB" sz="2400" dirty="0"/>
              <a:t>is not about defining the ‘right’ goal and then implementing it; the art of politics is about building connections, about creating a space of orientation which can re-contextualise fragmented struggles (</a:t>
            </a:r>
            <a:r>
              <a:rPr lang="en-GB" sz="2400" dirty="0" err="1"/>
              <a:t>Haug</a:t>
            </a:r>
            <a:r>
              <a:rPr lang="en-GB" sz="2400" dirty="0"/>
              <a:t>, 2010).</a:t>
            </a:r>
            <a:endParaRPr lang="en-AU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Narrative writing to clarify the focus and key issues.</a:t>
            </a:r>
          </a:p>
          <a:p>
            <a:r>
              <a:rPr lang="en-US" dirty="0" smtClean="0"/>
              <a:t>Reflecting on research moments and projects to surface what I know.</a:t>
            </a:r>
          </a:p>
          <a:p>
            <a:r>
              <a:rPr lang="en-US" dirty="0" smtClean="0"/>
              <a:t>Identifying research literatures that pin down concepts, clarify assumptions, and offer methodologies.</a:t>
            </a:r>
          </a:p>
          <a:p>
            <a:r>
              <a:rPr lang="en-US" dirty="0" smtClean="0"/>
              <a:t>Interrogating the meaning, history and theory of the key concept.</a:t>
            </a:r>
          </a:p>
          <a:p>
            <a:r>
              <a:rPr lang="en-US" dirty="0" smtClean="0"/>
              <a:t>Fixing a place to stand by defining space-time horizons, this-that present and </a:t>
            </a:r>
            <a:r>
              <a:rPr lang="en-US" smtClean="0"/>
              <a:t>discursive resources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Transnational knowledge building</a:t>
            </a:r>
            <a:br>
              <a:rPr lang="en-US" sz="3600" dirty="0" smtClean="0"/>
            </a:br>
            <a:r>
              <a:rPr lang="en-US" sz="3600" dirty="0" smtClean="0"/>
              <a:t>Between fabricating &amp; disturbing Europe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85" y="1350030"/>
            <a:ext cx="8773621" cy="4884952"/>
          </a:xfrm>
        </p:spPr>
        <p:txBody>
          <a:bodyPr>
            <a:noAutofit/>
          </a:bodyPr>
          <a:lstStyle/>
          <a:p>
            <a:r>
              <a:rPr lang="en-US" sz="2000" dirty="0" smtClean="0"/>
              <a:t>Anchored in different experience (JB)</a:t>
            </a:r>
          </a:p>
          <a:p>
            <a:r>
              <a:rPr lang="en-US" sz="2000" dirty="0" smtClean="0"/>
              <a:t>Travelling ideas, </a:t>
            </a:r>
            <a:r>
              <a:rPr lang="en-US" sz="2000" dirty="0" err="1" smtClean="0"/>
              <a:t>eurocentrism</a:t>
            </a:r>
            <a:r>
              <a:rPr lang="en-US" sz="2000" dirty="0" smtClean="0"/>
              <a:t>, historical memories &amp; cultural habits (Connell)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ravelling </a:t>
            </a:r>
            <a:r>
              <a:rPr lang="en-US" sz="2000" dirty="0"/>
              <a:t>ideas </a:t>
            </a:r>
            <a:r>
              <a:rPr lang="en-US" sz="2000" dirty="0" smtClean="0"/>
              <a:t>experienced as </a:t>
            </a:r>
            <a:r>
              <a:rPr lang="en-US" sz="2000" i="1" dirty="0" smtClean="0"/>
              <a:t>illegible </a:t>
            </a:r>
            <a:r>
              <a:rPr lang="en-US" sz="2000" i="1" dirty="0"/>
              <a:t>regime of </a:t>
            </a:r>
            <a:r>
              <a:rPr lang="en-US" sz="2000" i="1" dirty="0" smtClean="0"/>
              <a:t>power  </a:t>
            </a:r>
            <a:r>
              <a:rPr lang="en-US" sz="2000" dirty="0" smtClean="0"/>
              <a:t>(DW)</a:t>
            </a:r>
            <a:endParaRPr lang="en-US" sz="2000" i="1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oncepts</a:t>
            </a:r>
            <a:r>
              <a:rPr lang="en-US" sz="2000" dirty="0"/>
              <a:t>, methods and practices of transnational knowledge building </a:t>
            </a:r>
            <a:r>
              <a:rPr lang="en-US" sz="2000" dirty="0" smtClean="0"/>
              <a:t>through ‘bucket </a:t>
            </a:r>
            <a:r>
              <a:rPr lang="en-US" sz="2000" dirty="0"/>
              <a:t>categories</a:t>
            </a:r>
            <a:r>
              <a:rPr lang="en-US" sz="2000" dirty="0" smtClean="0"/>
              <a:t>’ (</a:t>
            </a:r>
            <a:r>
              <a:rPr lang="en-US" sz="2000" dirty="0" err="1" smtClean="0"/>
              <a:t>Crosslife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Respatialising</a:t>
            </a:r>
            <a:r>
              <a:rPr lang="en-US" sz="2000" dirty="0" smtClean="0"/>
              <a:t> governing as governance:</a:t>
            </a:r>
          </a:p>
          <a:p>
            <a:pPr lvl="1"/>
            <a:r>
              <a:rPr lang="en-US" sz="1800" dirty="0"/>
              <a:t>Space of dialogue a</a:t>
            </a:r>
            <a:r>
              <a:rPr lang="en-US" sz="1800" dirty="0" smtClean="0"/>
              <a:t>cknowledges subsidiarity, legitimacy of knowledge but entangled with implicit hierarchies – demands governance (NCVER). </a:t>
            </a:r>
          </a:p>
          <a:p>
            <a:pPr lvl="1"/>
            <a:r>
              <a:rPr lang="en-US" sz="1800" dirty="0" smtClean="0"/>
              <a:t>Territorial </a:t>
            </a:r>
            <a:r>
              <a:rPr lang="en-US" sz="1800" dirty="0"/>
              <a:t>assumptions about the </a:t>
            </a:r>
            <a:r>
              <a:rPr lang="en-US" sz="1800" dirty="0" err="1"/>
              <a:t>spatialisation</a:t>
            </a:r>
            <a:r>
              <a:rPr lang="en-US" sz="1800" dirty="0"/>
              <a:t> of knowledge and place-based trust undercut </a:t>
            </a:r>
            <a:r>
              <a:rPr lang="en-AU" sz="1800" dirty="0" smtClean="0"/>
              <a:t>governance through TNKB </a:t>
            </a:r>
            <a:r>
              <a:rPr lang="en-US" sz="1800" dirty="0" smtClean="0"/>
              <a:t>(</a:t>
            </a:r>
            <a:r>
              <a:rPr lang="en-US" sz="1800" dirty="0"/>
              <a:t>EW</a:t>
            </a:r>
            <a:r>
              <a:rPr lang="en-US" sz="1800" dirty="0" smtClean="0"/>
              <a:t>)</a:t>
            </a:r>
            <a:endParaRPr lang="en-AU" sz="18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ravelling </a:t>
            </a:r>
            <a:r>
              <a:rPr lang="en-US" sz="2000" dirty="0"/>
              <a:t>ideas and </a:t>
            </a:r>
            <a:r>
              <a:rPr lang="en-US" sz="2000" dirty="0" smtClean="0"/>
              <a:t>cultural histories entangled through persons, places and politics – </a:t>
            </a:r>
            <a:r>
              <a:rPr lang="en-US" sz="2000" dirty="0"/>
              <a:t> </a:t>
            </a:r>
            <a:r>
              <a:rPr lang="en-US" sz="2000" dirty="0" err="1" smtClean="0"/>
              <a:t>europeanisation</a:t>
            </a:r>
            <a:r>
              <a:rPr lang="en-US" sz="2000" dirty="0" smtClean="0"/>
              <a:t> as a case </a:t>
            </a:r>
            <a:r>
              <a:rPr lang="en-US" sz="2000" dirty="0"/>
              <a:t>of economic and cultural </a:t>
            </a:r>
            <a:r>
              <a:rPr lang="en-US" sz="2000" dirty="0" err="1" smtClean="0"/>
              <a:t>globalisation</a:t>
            </a:r>
            <a:endParaRPr lang="en-US" sz="2000" dirty="0"/>
          </a:p>
          <a:p>
            <a:r>
              <a:rPr lang="en-US" sz="2000" dirty="0" smtClean="0"/>
              <a:t>‘Global-national analytic borderlands’ now </a:t>
            </a:r>
            <a:r>
              <a:rPr lang="en-US" sz="2000" dirty="0" err="1" smtClean="0"/>
              <a:t>generalised</a:t>
            </a:r>
            <a:r>
              <a:rPr lang="en-US" sz="2000" dirty="0" smtClean="0"/>
              <a:t> horizons of experience but must be seen if governance to make sense</a:t>
            </a:r>
            <a:r>
              <a:rPr lang="en-AU" sz="2000" dirty="0" smtClean="0"/>
              <a:t> (ALGC)</a:t>
            </a:r>
          </a:p>
          <a:p>
            <a:r>
              <a:rPr lang="en-US" sz="2000" dirty="0" smtClean="0"/>
              <a:t>Education as means of orienting social learning to see, know and do work, learning and governing through TNKB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755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Disciplining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012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2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6" y="1552214"/>
            <a:ext cx="3817257" cy="60395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Space has been evaded through:</a:t>
            </a:r>
          </a:p>
          <a:p>
            <a:pPr marL="0" indent="0">
              <a:buNone/>
            </a:pPr>
            <a:endParaRPr lang="en-US" sz="4200" dirty="0" smtClean="0"/>
          </a:p>
          <a:p>
            <a:r>
              <a:rPr lang="en-US" sz="4200" dirty="0"/>
              <a:t>Mapping: creates depthless horizontality – a surface without  multiple trajectories (historical change, movements of things)</a:t>
            </a:r>
          </a:p>
          <a:p>
            <a:pPr marL="0" indent="0">
              <a:buNone/>
            </a:pPr>
            <a:endParaRPr lang="en-US" sz="4200" dirty="0" smtClean="0"/>
          </a:p>
          <a:p>
            <a:pPr>
              <a:lnSpc>
                <a:spcPct val="110000"/>
              </a:lnSpc>
            </a:pPr>
            <a:r>
              <a:rPr lang="en-US" sz="4200" dirty="0"/>
              <a:t>Representations: </a:t>
            </a:r>
            <a:r>
              <a:rPr lang="en-US" sz="4200" dirty="0" err="1"/>
              <a:t>eg</a:t>
            </a:r>
            <a:r>
              <a:rPr lang="en-US" sz="4200" dirty="0"/>
              <a:t>. ‘modernity’ flattens space to capture time (</a:t>
            </a:r>
            <a:r>
              <a:rPr lang="en-US" sz="4200" dirty="0" err="1"/>
              <a:t>eg</a:t>
            </a:r>
            <a:r>
              <a:rPr lang="en-US" sz="4200" dirty="0"/>
              <a:t> phases of development)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200" dirty="0"/>
          </a:p>
          <a:p>
            <a:pPr>
              <a:lnSpc>
                <a:spcPct val="110000"/>
              </a:lnSpc>
            </a:pPr>
            <a:r>
              <a:rPr lang="en-US" sz="4200" dirty="0"/>
              <a:t>‘Relations’: structures that create causal closure to portray slices of time (‘</a:t>
            </a:r>
            <a:r>
              <a:rPr lang="en-US" sz="4200" dirty="0" err="1"/>
              <a:t>prisonhouses</a:t>
            </a:r>
            <a:r>
              <a:rPr lang="en-US" sz="4200" dirty="0"/>
              <a:t> of synchrony’)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200" dirty="0"/>
          </a:p>
          <a:p>
            <a:pPr marL="0" indent="0">
              <a:lnSpc>
                <a:spcPct val="110000"/>
              </a:lnSpc>
              <a:buNone/>
            </a:pPr>
            <a:endParaRPr lang="en-US" sz="3400" dirty="0"/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4" name="Picture 3" descr="Upsidedown-Map-Of-The-World-Optimiz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457" y="2124506"/>
            <a:ext cx="4724400" cy="32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7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1098</Words>
  <Application>Microsoft Macintosh PowerPoint</Application>
  <PresentationFormat>On-screen Show (4:3)</PresentationFormat>
  <Paragraphs>107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Remaking education at the nexus between governing and experience</vt:lpstr>
      <vt:lpstr>Approaching a project</vt:lpstr>
      <vt:lpstr>Fabricating Europe (2002) </vt:lpstr>
      <vt:lpstr>Disturbing Work (2009)</vt:lpstr>
      <vt:lpstr>Space of orientation</vt:lpstr>
      <vt:lpstr>Research strategies</vt:lpstr>
      <vt:lpstr>Transnational knowledge building Between fabricating &amp; disturbing Europe</vt:lpstr>
      <vt:lpstr>Disciplining research</vt:lpstr>
      <vt:lpstr>Space</vt:lpstr>
      <vt:lpstr>From Europeanisation to Australianisation</vt:lpstr>
      <vt:lpstr>Space – Place - Learning</vt:lpstr>
      <vt:lpstr>Lifelong learning as space of steering</vt:lpstr>
      <vt:lpstr>Education as infrastructure of imagination?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Mediating governing and experience:  Infrastructures of the imagination</dc:title>
  <dc:creator>terri seddon</dc:creator>
  <cp:lastModifiedBy>terri seddon</cp:lastModifiedBy>
  <cp:revision>55</cp:revision>
  <dcterms:created xsi:type="dcterms:W3CDTF">2015-08-26T01:31:05Z</dcterms:created>
  <dcterms:modified xsi:type="dcterms:W3CDTF">2016-07-06T10:29:43Z</dcterms:modified>
</cp:coreProperties>
</file>