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8" r:id="rId3"/>
    <p:sldMasterId id="2147483722" r:id="rId4"/>
    <p:sldMasterId id="2147483734" r:id="rId5"/>
  </p:sldMasterIdLst>
  <p:notesMasterIdLst>
    <p:notesMasterId r:id="rId31"/>
  </p:notesMasterIdLst>
  <p:handoutMasterIdLst>
    <p:handoutMasterId r:id="rId32"/>
  </p:handoutMasterIdLst>
  <p:sldIdLst>
    <p:sldId id="287" r:id="rId6"/>
    <p:sldId id="345" r:id="rId7"/>
    <p:sldId id="314" r:id="rId8"/>
    <p:sldId id="379" r:id="rId9"/>
    <p:sldId id="380" r:id="rId10"/>
    <p:sldId id="346" r:id="rId11"/>
    <p:sldId id="347" r:id="rId12"/>
    <p:sldId id="373" r:id="rId13"/>
    <p:sldId id="387" r:id="rId14"/>
    <p:sldId id="388" r:id="rId15"/>
    <p:sldId id="383" r:id="rId16"/>
    <p:sldId id="369" r:id="rId17"/>
    <p:sldId id="370" r:id="rId18"/>
    <p:sldId id="371" r:id="rId19"/>
    <p:sldId id="352" r:id="rId20"/>
    <p:sldId id="320" r:id="rId21"/>
    <p:sldId id="326" r:id="rId22"/>
    <p:sldId id="384" r:id="rId23"/>
    <p:sldId id="330" r:id="rId24"/>
    <p:sldId id="386" r:id="rId25"/>
    <p:sldId id="385" r:id="rId26"/>
    <p:sldId id="375" r:id="rId27"/>
    <p:sldId id="382" r:id="rId28"/>
    <p:sldId id="374" r:id="rId29"/>
    <p:sldId id="37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3" autoAdjust="0"/>
    <p:restoredTop sz="94745" autoAdjust="0"/>
  </p:normalViewPr>
  <p:slideViewPr>
    <p:cSldViewPr snapToGrid="0" snapToObjects="1">
      <p:cViewPr varScale="1">
        <p:scale>
          <a:sx n="116" d="100"/>
          <a:sy n="116" d="100"/>
        </p:scale>
        <p:origin x="-504" y="-104"/>
      </p:cViewPr>
      <p:guideLst>
        <p:guide orient="horz" pos="2160"/>
        <p:guide pos="2880"/>
      </p:guideLst>
    </p:cSldViewPr>
  </p:slideViewPr>
  <p:outlineViewPr>
    <p:cViewPr>
      <p:scale>
        <a:sx n="33" d="100"/>
        <a:sy n="33" d="100"/>
      </p:scale>
      <p:origin x="152" y="46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FE427B-2ABB-144A-985E-8C5EDF8F1634}" type="datetimeFigureOut">
              <a:rPr lang="en-US" smtClean="0"/>
              <a:pPr/>
              <a:t>30/06/17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2CCA3B-20C5-3E49-BA75-E6E0A24F6E57}" type="slidenum">
              <a:rPr lang="en-US" smtClean="0"/>
              <a:pPr/>
              <a:t>‹#›</a:t>
            </a:fld>
            <a:endParaRPr lang="en-US"/>
          </a:p>
        </p:txBody>
      </p:sp>
    </p:spTree>
    <p:extLst>
      <p:ext uri="{BB962C8B-B14F-4D97-AF65-F5344CB8AC3E}">
        <p14:creationId xmlns:p14="http://schemas.microsoft.com/office/powerpoint/2010/main" val="1073814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EB454-33CD-6543-9922-43857ED20F28}" type="datetimeFigureOut">
              <a:rPr lang="en-US" smtClean="0"/>
              <a:t>30/06/17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BE764-EAA8-0549-80FB-95D78FD1A3CC}" type="slidenum">
              <a:rPr lang="en-US" smtClean="0"/>
              <a:t>‹#›</a:t>
            </a:fld>
            <a:endParaRPr lang="en-US"/>
          </a:p>
        </p:txBody>
      </p:sp>
    </p:spTree>
    <p:extLst>
      <p:ext uri="{BB962C8B-B14F-4D97-AF65-F5344CB8AC3E}">
        <p14:creationId xmlns:p14="http://schemas.microsoft.com/office/powerpoint/2010/main" val="3562476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BE764-EAA8-0549-80FB-95D78FD1A3CC}" type="slidenum">
              <a:rPr lang="en-US" smtClean="0"/>
              <a:t>12</a:t>
            </a:fld>
            <a:endParaRPr lang="en-US"/>
          </a:p>
        </p:txBody>
      </p:sp>
    </p:spTree>
    <p:extLst>
      <p:ext uri="{BB962C8B-B14F-4D97-AF65-F5344CB8AC3E}">
        <p14:creationId xmlns:p14="http://schemas.microsoft.com/office/powerpoint/2010/main" val="202308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C69A119-80FD-BE46-959F-5A88CEF8E50B}" type="datetimeFigureOut">
              <a:rPr lang="en-US" smtClean="0"/>
              <a:pPr/>
              <a:t>30/06/17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69A119-80FD-BE46-959F-5A88CEF8E50B}" type="datetimeFigureOut">
              <a:rPr lang="en-US" smtClean="0"/>
              <a:pPr/>
              <a:t>30/06/17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C69A119-80FD-BE46-959F-5A88CEF8E50B}" type="datetimeFigureOut">
              <a:rPr lang="en-US" smtClean="0"/>
              <a:pPr/>
              <a:t>30/06/17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9A119-80FD-BE46-959F-5A88CEF8E50B}" type="datetimeFigureOut">
              <a:rPr lang="en-US" smtClean="0"/>
              <a:pPr/>
              <a:t>30/06/17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pPr/>
              <a:t>30/06/17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pPr/>
              <a:t>30/06/17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C69A119-80FD-BE46-959F-5A88CEF8E50B}" type="datetimeFigureOut">
              <a:rPr lang="en-US" smtClean="0"/>
              <a:pPr/>
              <a:t>30/06/17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C69A119-80FD-BE46-959F-5A88CEF8E50B}" type="datetimeFigureOut">
              <a:rPr lang="en-US" smtClean="0"/>
              <a:pPr/>
              <a:t>30/06/17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69A119-80FD-BE46-959F-5A88CEF8E50B}" type="datetimeFigureOut">
              <a:rPr lang="en-US" smtClean="0"/>
              <a:pPr/>
              <a:t>30/06/17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C69A119-80FD-BE46-959F-5A88CEF8E50B}" type="datetimeFigureOut">
              <a:rPr lang="en-US" smtClean="0"/>
              <a:pPr/>
              <a:t>30/06/17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9A119-80FD-BE46-959F-5A88CEF8E50B}" type="datetimeFigureOut">
              <a:rPr lang="en-US" smtClean="0"/>
              <a:pPr/>
              <a:t>30/06/17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pPr/>
              <a:t>30/06/17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69A119-80FD-BE46-959F-5A88CEF8E50B}" type="datetimeFigureOut">
              <a:rPr lang="en-US" smtClean="0"/>
              <a:pPr/>
              <a:t>30/06/17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D1AC2-0BDD-F744-B8F1-4786C86006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119-80FD-BE46-959F-5A88CEF8E50B}" type="datetimeFigureOut">
              <a:rPr lang="en-US" smtClean="0"/>
              <a:pPr/>
              <a:t>30/06/17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D1AC2-0BDD-F744-B8F1-4786C86006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119-80FD-BE46-959F-5A88CEF8E50B}" type="datetimeFigureOut">
              <a:rPr lang="en-US" smtClean="0"/>
              <a:pPr/>
              <a:t>30/06/17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D1AC2-0BDD-F744-B8F1-4786C86006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119-80FD-BE46-959F-5A88CEF8E50B}" type="datetimeFigureOut">
              <a:rPr lang="en-US" smtClean="0">
                <a:solidFill>
                  <a:prstClr val="black">
                    <a:tint val="75000"/>
                  </a:prstClr>
                </a:solidFill>
                <a:latin typeface="Calibri"/>
              </a:rPr>
              <a:pPr/>
              <a:t>30/06/17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D1AC2-0BDD-F744-B8F1-4786C860067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6468"/>
            <a:ext cx="7772400" cy="1380066"/>
          </a:xfrm>
        </p:spPr>
        <p:txBody>
          <a:bodyPr rtlCol="0">
            <a:normAutofit fontScale="90000"/>
          </a:bodyPr>
          <a:lstStyle/>
          <a:p>
            <a:r>
              <a:rPr lang="en-US" sz="3200" dirty="0" smtClean="0">
                <a:solidFill>
                  <a:schemeClr val="tx1">
                    <a:lumMod val="65000"/>
                    <a:lumOff val="35000"/>
                  </a:schemeClr>
                </a:solidFill>
                <a:latin typeface="Calibri"/>
                <a:cs typeface="Georgia"/>
              </a:rPr>
              <a:t/>
            </a:r>
            <a:br>
              <a:rPr lang="en-US" sz="3200" dirty="0" smtClean="0">
                <a:solidFill>
                  <a:schemeClr val="tx1">
                    <a:lumMod val="65000"/>
                    <a:lumOff val="35000"/>
                  </a:schemeClr>
                </a:solidFill>
                <a:latin typeface="Calibri"/>
                <a:cs typeface="Georgia"/>
              </a:rPr>
            </a:br>
            <a:r>
              <a:rPr lang="en-GB" sz="4000" dirty="0" smtClean="0"/>
              <a:t>Governing Education </a:t>
            </a:r>
            <a:r>
              <a:rPr lang="it-IT" sz="4000" dirty="0" smtClean="0"/>
              <a:t>in </a:t>
            </a:r>
            <a:r>
              <a:rPr lang="it-IT" sz="4000" dirty="0"/>
              <a:t>Europe-the </a:t>
            </a:r>
            <a:r>
              <a:rPr lang="it-IT" sz="4000" dirty="0" err="1"/>
              <a:t>changing</a:t>
            </a:r>
            <a:r>
              <a:rPr lang="it-IT" sz="4000" dirty="0"/>
              <a:t> </a:t>
            </a:r>
            <a:r>
              <a:rPr lang="it-IT" sz="4000" dirty="0" err="1"/>
              <a:t>role</a:t>
            </a:r>
            <a:r>
              <a:rPr lang="it-IT" sz="4000" dirty="0"/>
              <a:t> of </a:t>
            </a:r>
            <a:r>
              <a:rPr lang="it-IT" sz="4000" dirty="0" err="1" smtClean="0"/>
              <a:t>knowledge</a:t>
            </a:r>
            <a:r>
              <a:rPr lang="en-US" sz="4000" dirty="0"/>
              <a:t> </a:t>
            </a:r>
            <a:r>
              <a:rPr lang="en-GB" sz="4000" dirty="0"/>
              <a:t/>
            </a:r>
            <a:br>
              <a:rPr lang="en-GB" sz="4000" dirty="0"/>
            </a:br>
            <a:endParaRPr lang="en-US" sz="4000" dirty="0">
              <a:solidFill>
                <a:schemeClr val="tx1">
                  <a:lumMod val="65000"/>
                  <a:lumOff val="35000"/>
                </a:schemeClr>
              </a:solidFill>
              <a:latin typeface="Calibri"/>
              <a:cs typeface="Georgia"/>
            </a:endParaRPr>
          </a:p>
        </p:txBody>
      </p:sp>
      <p:sp>
        <p:nvSpPr>
          <p:cNvPr id="3" name="Subtitle 2"/>
          <p:cNvSpPr>
            <a:spLocks noGrp="1"/>
          </p:cNvSpPr>
          <p:nvPr>
            <p:ph type="subTitle" idx="1"/>
          </p:nvPr>
        </p:nvSpPr>
        <p:spPr>
          <a:xfrm>
            <a:off x="1371600" y="2479680"/>
            <a:ext cx="6400800" cy="1816305"/>
          </a:xfrm>
        </p:spPr>
        <p:txBody>
          <a:bodyPr>
            <a:normAutofit lnSpcReduction="10000"/>
          </a:bodyPr>
          <a:lstStyle/>
          <a:p>
            <a:pPr>
              <a:lnSpc>
                <a:spcPct val="80000"/>
              </a:lnSpc>
            </a:pPr>
            <a:endParaRPr lang="en-US" sz="2400" dirty="0" smtClean="0">
              <a:solidFill>
                <a:srgbClr val="595959"/>
              </a:solidFill>
              <a:latin typeface="Lucida Sans" charset="0"/>
              <a:ea typeface="Lucida Sans" charset="0"/>
              <a:cs typeface="Lucida Sans" charset="0"/>
            </a:endParaRPr>
          </a:p>
          <a:p>
            <a:pPr>
              <a:lnSpc>
                <a:spcPct val="80000"/>
              </a:lnSpc>
            </a:pPr>
            <a:r>
              <a:rPr lang="en-US" sz="2400" dirty="0" smtClean="0">
                <a:solidFill>
                  <a:schemeClr val="tx1"/>
                </a:solidFill>
                <a:latin typeface="Calibri"/>
                <a:ea typeface="Lucida Sans" charset="0"/>
                <a:cs typeface="Lucida Sans" charset="0"/>
              </a:rPr>
              <a:t>JENNY </a:t>
            </a:r>
            <a:r>
              <a:rPr lang="en-US" sz="2400" dirty="0">
                <a:solidFill>
                  <a:schemeClr val="tx1"/>
                </a:solidFill>
                <a:latin typeface="Calibri"/>
                <a:ea typeface="Lucida Sans" charset="0"/>
                <a:cs typeface="Lucida Sans" charset="0"/>
              </a:rPr>
              <a:t>OZGA</a:t>
            </a:r>
          </a:p>
          <a:p>
            <a:pPr>
              <a:lnSpc>
                <a:spcPct val="80000"/>
              </a:lnSpc>
            </a:pPr>
            <a:r>
              <a:rPr lang="en-US" sz="2400" smtClean="0">
                <a:solidFill>
                  <a:schemeClr val="tx1"/>
                </a:solidFill>
                <a:latin typeface="Calibri"/>
                <a:ea typeface="Lucida Sans" charset="0"/>
                <a:cs typeface="Lucida Sans" charset="0"/>
              </a:rPr>
              <a:t>Department </a:t>
            </a:r>
            <a:r>
              <a:rPr lang="en-US" sz="2400" dirty="0" smtClean="0">
                <a:solidFill>
                  <a:schemeClr val="tx1"/>
                </a:solidFill>
                <a:latin typeface="Calibri"/>
                <a:ea typeface="Lucida Sans" charset="0"/>
                <a:cs typeface="Lucida Sans" charset="0"/>
              </a:rPr>
              <a:t>of Education, University of Oxford</a:t>
            </a:r>
          </a:p>
          <a:p>
            <a:pPr>
              <a:lnSpc>
                <a:spcPct val="80000"/>
              </a:lnSpc>
            </a:pPr>
            <a:r>
              <a:rPr lang="en-US" sz="2400" dirty="0" smtClean="0">
                <a:solidFill>
                  <a:schemeClr val="tx1"/>
                </a:solidFill>
                <a:latin typeface="Calibri"/>
              </a:rPr>
              <a:t>	</a:t>
            </a:r>
          </a:p>
          <a:p>
            <a:pPr>
              <a:lnSpc>
                <a:spcPct val="80000"/>
              </a:lnSpc>
            </a:pPr>
            <a:r>
              <a:rPr lang="en-US" sz="2400" dirty="0" smtClean="0">
                <a:solidFill>
                  <a:schemeClr val="tx1"/>
                </a:solidFill>
                <a:latin typeface="Calibri"/>
              </a:rPr>
              <a:t>(</a:t>
            </a:r>
            <a:r>
              <a:rPr lang="en-US" sz="2400" dirty="0" err="1" smtClean="0">
                <a:solidFill>
                  <a:schemeClr val="tx1"/>
                </a:solidFill>
                <a:latin typeface="Calibri"/>
              </a:rPr>
              <a:t>jennifer.ozga@education.ox.ac.uk</a:t>
            </a:r>
            <a:r>
              <a:rPr lang="en-US" sz="2400" dirty="0" smtClean="0">
                <a:solidFill>
                  <a:schemeClr val="tx1"/>
                </a:solidFill>
                <a:latin typeface="Calibri"/>
              </a:rPr>
              <a:t>)</a:t>
            </a:r>
            <a:endParaRPr lang="en-GB" sz="2400" dirty="0" smtClean="0">
              <a:solidFill>
                <a:schemeClr val="tx1"/>
              </a:solidFill>
              <a:latin typeface="Calibri"/>
            </a:endParaRPr>
          </a:p>
          <a:p>
            <a:pPr>
              <a:lnSpc>
                <a:spcPct val="80000"/>
              </a:lnSpc>
            </a:pPr>
            <a:endParaRPr lang="en-US" sz="1500" dirty="0">
              <a:solidFill>
                <a:srgbClr val="898989"/>
              </a:solidFill>
              <a:latin typeface="Calibri"/>
            </a:endParaRPr>
          </a:p>
        </p:txBody>
      </p:sp>
      <p:pic>
        <p:nvPicPr>
          <p:cNvPr id="2052" name="Picture 2" descr="C:\Users\JenniferO\Pictures\ox_brand1_pos.gif"/>
          <p:cNvPicPr>
            <a:picLocks noChangeAspect="1" noChangeArrowheads="1"/>
          </p:cNvPicPr>
          <p:nvPr/>
        </p:nvPicPr>
        <p:blipFill>
          <a:blip r:embed="rId3"/>
          <a:srcRect/>
          <a:stretch>
            <a:fillRect/>
          </a:stretch>
        </p:blipFill>
        <p:spPr bwMode="auto">
          <a:xfrm>
            <a:off x="7616551" y="5373077"/>
            <a:ext cx="1201157" cy="1354575"/>
          </a:xfrm>
          <a:prstGeom prst="rect">
            <a:avLst/>
          </a:prstGeom>
          <a:noFill/>
          <a:ln w="9525">
            <a:noFill/>
            <a:miter lim="800000"/>
            <a:headEnd/>
            <a:tailEnd/>
          </a:ln>
        </p:spPr>
      </p:pic>
      <p:sp>
        <p:nvSpPr>
          <p:cNvPr id="5" name="TextBox 4"/>
          <p:cNvSpPr txBox="1"/>
          <p:nvPr/>
        </p:nvSpPr>
        <p:spPr>
          <a:xfrm>
            <a:off x="0" y="5373077"/>
            <a:ext cx="4454770" cy="830997"/>
          </a:xfrm>
          <a:prstGeom prst="rect">
            <a:avLst/>
          </a:prstGeom>
          <a:noFill/>
        </p:spPr>
        <p:txBody>
          <a:bodyPr wrap="square" rtlCol="0">
            <a:spAutoFit/>
          </a:bodyPr>
          <a:lstStyle/>
          <a:p>
            <a:endParaRPr lang="en-US" sz="2400" baseline="30000" dirty="0" smtClean="0"/>
          </a:p>
          <a:p>
            <a:r>
              <a:rPr lang="en-US" sz="2400" baseline="30000" dirty="0" smtClean="0">
                <a:solidFill>
                  <a:srgbClr val="141413"/>
                </a:solidFill>
                <a:latin typeface="Helvetica"/>
              </a:rPr>
              <a:t>SUSEES Summer School </a:t>
            </a:r>
          </a:p>
          <a:p>
            <a:r>
              <a:rPr lang="en-US" sz="2400" baseline="30000" dirty="0" smtClean="0">
                <a:solidFill>
                  <a:srgbClr val="141413"/>
                </a:solidFill>
                <a:latin typeface="Helvetica"/>
              </a:rPr>
              <a:t>July 2017</a:t>
            </a:r>
            <a:endParaRPr lang="en-US" sz="2400" dirty="0">
              <a:solidFill>
                <a:srgbClr val="141413"/>
              </a:solidFill>
              <a:latin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1" y="276568"/>
            <a:ext cx="8553108" cy="748303"/>
          </a:xfrm>
        </p:spPr>
        <p:txBody>
          <a:bodyPr>
            <a:normAutofit/>
          </a:bodyPr>
          <a:lstStyle/>
          <a:p>
            <a:r>
              <a:rPr lang="en-US" sz="2400" dirty="0" smtClean="0">
                <a:ea typeface="ＭＳ Ｐゴシック" pitchFamily="34" charset="-128"/>
              </a:rPr>
              <a:t>Knowledge Elites?</a:t>
            </a:r>
            <a:endParaRPr lang="en-GB" sz="2400" dirty="0"/>
          </a:p>
        </p:txBody>
      </p:sp>
      <p:sp>
        <p:nvSpPr>
          <p:cNvPr id="3" name="Content Placeholder 2"/>
          <p:cNvSpPr>
            <a:spLocks noGrp="1"/>
          </p:cNvSpPr>
          <p:nvPr>
            <p:ph idx="1"/>
          </p:nvPr>
        </p:nvSpPr>
        <p:spPr>
          <a:xfrm>
            <a:off x="381437" y="1600200"/>
            <a:ext cx="8229600" cy="4525963"/>
          </a:xfrm>
        </p:spPr>
        <p:txBody>
          <a:bodyPr>
            <a:normAutofit fontScale="62500" lnSpcReduction="20000"/>
          </a:bodyPr>
          <a:lstStyle/>
          <a:p>
            <a:pPr marL="0" indent="0">
              <a:buNone/>
            </a:pPr>
            <a:r>
              <a:rPr lang="en-US" dirty="0"/>
              <a:t>‘</a:t>
            </a:r>
            <a:r>
              <a:rPr lang="en-US" i="1" dirty="0"/>
              <a:t>The civil service is run by a small group of people who grew up together’  </a:t>
            </a:r>
            <a:r>
              <a:rPr lang="en-US" dirty="0"/>
              <a:t>(</a:t>
            </a:r>
            <a:r>
              <a:rPr lang="en-US" dirty="0" err="1"/>
              <a:t>Heclo</a:t>
            </a:r>
            <a:r>
              <a:rPr lang="en-US" dirty="0"/>
              <a:t> and </a:t>
            </a:r>
            <a:r>
              <a:rPr lang="en-US" dirty="0" err="1"/>
              <a:t>Wildavsky</a:t>
            </a:r>
            <a:r>
              <a:rPr lang="en-US" dirty="0"/>
              <a:t> 1974;76) </a:t>
            </a:r>
            <a:endParaRPr lang="en-GB" dirty="0"/>
          </a:p>
          <a:p>
            <a:pPr marL="0" indent="0" algn="just">
              <a:buNone/>
            </a:pPr>
            <a:endParaRPr lang="en-US" i="1" dirty="0"/>
          </a:p>
          <a:p>
            <a:pPr marL="0" indent="0" algn="just">
              <a:buNone/>
            </a:pPr>
            <a:r>
              <a:rPr lang="en-US" i="1" dirty="0"/>
              <a:t>Positional elites </a:t>
            </a:r>
            <a:r>
              <a:rPr lang="en-US" dirty="0"/>
              <a:t>exercise hierarchical forms of power through </a:t>
            </a:r>
            <a:r>
              <a:rPr lang="en-US" i="1" dirty="0"/>
              <a:t>structural</a:t>
            </a:r>
            <a:r>
              <a:rPr lang="en-US" dirty="0"/>
              <a:t> domination, through shared ideological conviction combined with the capacity to work within structures of domination (including education systems) to pursue their material and social interests-especially maintaining their position.</a:t>
            </a:r>
            <a:r>
              <a:rPr lang="en-GB" dirty="0"/>
              <a:t> </a:t>
            </a:r>
          </a:p>
          <a:p>
            <a:pPr marL="0" indent="0" algn="just">
              <a:buNone/>
            </a:pPr>
            <a:endParaRPr lang="en-GB" i="1" dirty="0"/>
          </a:p>
          <a:p>
            <a:pPr marL="0" indent="0" algn="just">
              <a:buNone/>
            </a:pPr>
            <a:r>
              <a:rPr lang="en-GB" i="1" dirty="0"/>
              <a:t>Action</a:t>
            </a:r>
            <a:r>
              <a:rPr lang="en-GB" dirty="0"/>
              <a:t> </a:t>
            </a:r>
            <a:r>
              <a:rPr lang="en-GB" i="1" dirty="0"/>
              <a:t>elites </a:t>
            </a:r>
            <a:r>
              <a:rPr lang="en-GB" dirty="0"/>
              <a:t>are defined more in terms of what they can do, with attention to distributed power, and to cultural resources that sustain dominance.</a:t>
            </a:r>
          </a:p>
          <a:p>
            <a:pPr marL="0" indent="0" algn="just">
              <a:buNone/>
            </a:pPr>
            <a:endParaRPr lang="en-GB" dirty="0"/>
          </a:p>
          <a:p>
            <a:pPr marL="0" indent="0" algn="just">
              <a:buNone/>
            </a:pPr>
            <a:r>
              <a:rPr lang="en-GB" dirty="0"/>
              <a:t>A focus on changing knowledge(s) </a:t>
            </a:r>
            <a:r>
              <a:rPr lang="en-GB" dirty="0" smtClean="0"/>
              <a:t>allows </a:t>
            </a:r>
            <a:r>
              <a:rPr lang="en-GB" dirty="0"/>
              <a:t>for combining ‘the storage and holding of power’ </a:t>
            </a:r>
            <a:r>
              <a:rPr lang="en-GB" dirty="0" smtClean="0"/>
              <a:t>of traditional elites with </a:t>
            </a:r>
            <a:r>
              <a:rPr lang="en-GB" dirty="0"/>
              <a:t>‘the exercise of and mobilisation of power’ (Scott 2008</a:t>
            </a:r>
            <a:r>
              <a:rPr lang="en-GB" dirty="0" smtClean="0"/>
              <a:t>) of the newer actors.</a:t>
            </a:r>
            <a:endParaRPr lang="en-GB" dirty="0"/>
          </a:p>
          <a:p>
            <a:pPr marL="0" indent="0">
              <a:buNone/>
            </a:pPr>
            <a:endParaRPr lang="en-GB" dirty="0"/>
          </a:p>
          <a:p>
            <a:pPr algn="just">
              <a:buNone/>
            </a:pPr>
            <a:endParaRPr lang="en-GB" dirty="0">
              <a:latin typeface="Times New Roman" pitchFamily="18" charset="0"/>
              <a:ea typeface="ＭＳ Ｐゴシック" pitchFamily="34" charset="-128"/>
              <a:cs typeface="Times New Roman" pitchFamily="18" charset="0"/>
            </a:endParaRPr>
          </a:p>
          <a:p>
            <a:pPr marL="0" indent="0">
              <a:lnSpc>
                <a:spcPct val="120000"/>
              </a:lnSpc>
              <a:buNone/>
            </a:pPr>
            <a:endParaRPr lang="en-GB" dirty="0"/>
          </a:p>
        </p:txBody>
      </p:sp>
    </p:spTree>
    <p:extLst>
      <p:ext uri="{BB962C8B-B14F-4D97-AF65-F5344CB8AC3E}">
        <p14:creationId xmlns:p14="http://schemas.microsoft.com/office/powerpoint/2010/main" val="2557149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00"/>
            <a:ext cx="8109178" cy="1283447"/>
          </a:xfrm>
        </p:spPr>
        <p:txBody>
          <a:bodyPr>
            <a:normAutofit/>
          </a:bodyPr>
          <a:lstStyle/>
          <a:p>
            <a:r>
              <a:rPr lang="en-US" sz="3200" dirty="0" smtClean="0">
                <a:solidFill>
                  <a:srgbClr val="000000"/>
                </a:solidFill>
                <a:latin typeface="Calibri"/>
              </a:rPr>
              <a:t>Summary and move to Data</a:t>
            </a:r>
            <a:endParaRPr lang="en-US" sz="3200" dirty="0">
              <a:solidFill>
                <a:srgbClr val="000000"/>
              </a:solidFill>
              <a:latin typeface="Calibri"/>
            </a:endParaRPr>
          </a:p>
        </p:txBody>
      </p:sp>
      <p:sp>
        <p:nvSpPr>
          <p:cNvPr id="3" name="Content Placeholder 2"/>
          <p:cNvSpPr>
            <a:spLocks noGrp="1"/>
          </p:cNvSpPr>
          <p:nvPr>
            <p:ph idx="1"/>
          </p:nvPr>
        </p:nvSpPr>
        <p:spPr/>
        <p:txBody>
          <a:bodyPr>
            <a:normAutofit fontScale="62500" lnSpcReduction="20000"/>
          </a:bodyPr>
          <a:lstStyle/>
          <a:p>
            <a:pPr marL="0" lvl="0" indent="0" algn="just">
              <a:buNone/>
            </a:pPr>
            <a:r>
              <a:rPr lang="en-US" dirty="0">
                <a:solidFill>
                  <a:srgbClr val="000000"/>
                </a:solidFill>
              </a:rPr>
              <a:t>-that government/governance is changing in parallel with the availability and use of national and international performance data (in education and beyond);</a:t>
            </a:r>
            <a:endParaRPr lang="en-GB" dirty="0">
              <a:solidFill>
                <a:srgbClr val="000000"/>
              </a:solidFill>
            </a:endParaRPr>
          </a:p>
          <a:p>
            <a:pPr marL="0" lvl="0" indent="0" algn="just">
              <a:buNone/>
            </a:pPr>
            <a:r>
              <a:rPr lang="en-US" dirty="0">
                <a:solidFill>
                  <a:srgbClr val="000000"/>
                </a:solidFill>
              </a:rPr>
              <a:t>-that networked, horizontal governing assemblages may be understood as ‘held together’ by the meaning-making activities of political actors who work in them;</a:t>
            </a:r>
          </a:p>
          <a:p>
            <a:pPr marL="0" lvl="0" indent="0" algn="just">
              <a:buNone/>
            </a:pPr>
            <a:r>
              <a:rPr lang="en-US" dirty="0">
                <a:solidFill>
                  <a:srgbClr val="000000"/>
                </a:solidFill>
              </a:rPr>
              <a:t>-</a:t>
            </a:r>
            <a:r>
              <a:rPr lang="en-US" b="1" dirty="0">
                <a:solidFill>
                  <a:srgbClr val="000000"/>
                </a:solidFill>
              </a:rPr>
              <a:t>that meaning-making is increasingly constructed through data-based knowledge, which promotes ‘</a:t>
            </a:r>
            <a:r>
              <a:rPr lang="en-US" b="1" i="1" dirty="0">
                <a:solidFill>
                  <a:srgbClr val="000000"/>
                </a:solidFill>
              </a:rPr>
              <a:t>cognitive consensus’</a:t>
            </a:r>
            <a:r>
              <a:rPr lang="en-US" b="1" dirty="0">
                <a:solidFill>
                  <a:srgbClr val="000000"/>
                </a:solidFill>
              </a:rPr>
              <a:t> (</a:t>
            </a:r>
            <a:r>
              <a:rPr lang="en-US" b="1" dirty="0" err="1">
                <a:solidFill>
                  <a:srgbClr val="000000"/>
                </a:solidFill>
              </a:rPr>
              <a:t>Grundmann</a:t>
            </a:r>
            <a:r>
              <a:rPr lang="en-US" b="1" dirty="0">
                <a:solidFill>
                  <a:srgbClr val="000000"/>
                </a:solidFill>
              </a:rPr>
              <a:t> and </a:t>
            </a:r>
            <a:r>
              <a:rPr lang="en-US" b="1" dirty="0" err="1">
                <a:solidFill>
                  <a:srgbClr val="000000"/>
                </a:solidFill>
              </a:rPr>
              <a:t>Stehr</a:t>
            </a:r>
            <a:r>
              <a:rPr lang="en-US" b="1" dirty="0">
                <a:solidFill>
                  <a:srgbClr val="000000"/>
                </a:solidFill>
              </a:rPr>
              <a:t> 2013) about policy directions;</a:t>
            </a:r>
            <a:endParaRPr lang="en-GB" b="1" dirty="0">
              <a:solidFill>
                <a:srgbClr val="000000"/>
              </a:solidFill>
            </a:endParaRPr>
          </a:p>
          <a:p>
            <a:pPr marL="0" lvl="0" indent="0" algn="just">
              <a:buNone/>
            </a:pPr>
            <a:r>
              <a:rPr lang="en-US" b="1" dirty="0">
                <a:solidFill>
                  <a:srgbClr val="000000"/>
                </a:solidFill>
              </a:rPr>
              <a:t>-that this cognitive consensus rests on a dominant narrative of technical capacity and capability through which data analysis identifies  ‘levers for action’  across and within national setting</a:t>
            </a:r>
            <a:r>
              <a:rPr lang="en-US" dirty="0">
                <a:solidFill>
                  <a:srgbClr val="000000"/>
                </a:solidFill>
              </a:rPr>
              <a:t>s;</a:t>
            </a:r>
          </a:p>
          <a:p>
            <a:pPr marL="0" indent="0">
              <a:buNone/>
            </a:pPr>
            <a:r>
              <a:rPr lang="en-US" dirty="0">
                <a:solidFill>
                  <a:srgbClr val="000000"/>
                </a:solidFill>
              </a:rPr>
              <a:t>-</a:t>
            </a:r>
            <a:r>
              <a:rPr lang="en-GB" dirty="0">
                <a:solidFill>
                  <a:srgbClr val="000000"/>
                </a:solidFill>
              </a:rPr>
              <a:t>these changes reconstitute knowledge as </a:t>
            </a:r>
            <a:r>
              <a:rPr lang="en-GB" i="1" dirty="0">
                <a:solidFill>
                  <a:srgbClr val="000000"/>
                </a:solidFill>
              </a:rPr>
              <a:t>policy-forming </a:t>
            </a:r>
            <a:r>
              <a:rPr lang="en-GB" dirty="0">
                <a:solidFill>
                  <a:srgbClr val="000000"/>
                </a:solidFill>
              </a:rPr>
              <a:t>rather than policy-informing</a:t>
            </a:r>
            <a:r>
              <a:rPr lang="en-US" dirty="0">
                <a:solidFill>
                  <a:srgbClr val="000000"/>
                </a:solidFill>
              </a:rPr>
              <a:t>, in other words, policy problems do not appear in the external environment but are identified through their statistical representation from which solutions are also derived. </a:t>
            </a:r>
            <a:r>
              <a:rPr lang="en-GB" dirty="0">
                <a:solidFill>
                  <a:srgbClr val="000000"/>
                </a:solidFill>
              </a:rPr>
              <a:t> (</a:t>
            </a:r>
            <a:r>
              <a:rPr lang="en-GB" dirty="0" err="1">
                <a:solidFill>
                  <a:srgbClr val="000000"/>
                </a:solidFill>
              </a:rPr>
              <a:t>Grek</a:t>
            </a:r>
            <a:r>
              <a:rPr lang="en-GB" dirty="0">
                <a:solidFill>
                  <a:srgbClr val="000000"/>
                </a:solidFill>
              </a:rPr>
              <a:t> and Ozga 2010)</a:t>
            </a:r>
          </a:p>
          <a:p>
            <a:pPr marL="0" indent="0">
              <a:lnSpc>
                <a:spcPct val="70000"/>
              </a:lnSpc>
              <a:buNone/>
            </a:pPr>
            <a:endParaRPr lang="en-US" dirty="0"/>
          </a:p>
        </p:txBody>
      </p:sp>
    </p:spTree>
    <p:extLst>
      <p:ext uri="{BB962C8B-B14F-4D97-AF65-F5344CB8AC3E}">
        <p14:creationId xmlns:p14="http://schemas.microsoft.com/office/powerpoint/2010/main" val="12986695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blip>
          <a:srcRect/>
          <a:stretch>
            <a:fillRect/>
          </a:stretch>
        </a:blipFill>
        <a:effectLst/>
      </p:bgPr>
    </p:bg>
    <p:spTree>
      <p:nvGrpSpPr>
        <p:cNvPr id="1" name=""/>
        <p:cNvGrpSpPr/>
        <p:nvPr/>
      </p:nvGrpSpPr>
      <p:grpSpPr>
        <a:xfrm>
          <a:off x="0" y="0"/>
          <a:ext cx="0" cy="0"/>
          <a:chOff x="0" y="0"/>
          <a:chExt cx="0" cy="0"/>
        </a:xfrm>
      </p:grpSpPr>
      <p:pic>
        <p:nvPicPr>
          <p:cNvPr id="2" name="Content Placeholder 1" descr="stackofpaper.jpg"/>
          <p:cNvPicPr>
            <a:picLocks noGrp="1" noChangeAspect="1"/>
          </p:cNvPicPr>
          <p:nvPr>
            <p:ph idx="1"/>
          </p:nvPr>
        </p:nvPicPr>
        <p:blipFill rotWithShape="1">
          <a:blip r:embed="rId4">
            <a:extLst>
              <a:ext uri="{28A0092B-C50C-407E-A947-70E740481C1C}">
                <a14:useLocalDpi xmlns:a14="http://schemas.microsoft.com/office/drawing/2010/main" val="0"/>
              </a:ext>
            </a:extLst>
          </a:blip>
          <a:srcRect l="-7199" r="-7199"/>
          <a:stretch/>
        </p:blipFill>
        <p:spPr>
          <a:xfrm>
            <a:off x="-234327" y="2328166"/>
            <a:ext cx="4323725" cy="4998689"/>
          </a:xfrm>
        </p:spPr>
      </p:pic>
      <p:sp>
        <p:nvSpPr>
          <p:cNvPr id="4" name="TextBox 3"/>
          <p:cNvSpPr txBox="1"/>
          <p:nvPr/>
        </p:nvSpPr>
        <p:spPr>
          <a:xfrm>
            <a:off x="685800" y="432000"/>
            <a:ext cx="8169851" cy="461665"/>
          </a:xfrm>
          <a:prstGeom prst="rect">
            <a:avLst/>
          </a:prstGeom>
          <a:noFill/>
        </p:spPr>
        <p:txBody>
          <a:bodyPr wrap="square" rtlCol="0">
            <a:spAutoFit/>
          </a:bodyPr>
          <a:lstStyle/>
          <a:p>
            <a:r>
              <a:rPr lang="en-US" sz="2400" dirty="0" smtClean="0"/>
              <a:t>Before data…. </a:t>
            </a:r>
            <a:endParaRPr lang="en-US" sz="2400" dirty="0"/>
          </a:p>
        </p:txBody>
      </p:sp>
      <p:pic>
        <p:nvPicPr>
          <p:cNvPr id="3" name="Picture 2" descr="pen.bmp"/>
          <p:cNvPicPr>
            <a:picLocks noChangeAspect="1"/>
          </p:cNvPicPr>
          <p:nvPr/>
        </p:nvPicPr>
        <p:blipFill rotWithShape="1">
          <a:blip r:embed="rId5">
            <a:extLst>
              <a:ext uri="{28A0092B-C50C-407E-A947-70E740481C1C}">
                <a14:useLocalDpi xmlns:a14="http://schemas.microsoft.com/office/drawing/2010/main" val="0"/>
              </a:ext>
            </a:extLst>
          </a:blip>
          <a:srcRect l="29957"/>
          <a:stretch/>
        </p:blipFill>
        <p:spPr>
          <a:xfrm>
            <a:off x="4089398" y="729539"/>
            <a:ext cx="5054602" cy="6930616"/>
          </a:xfrm>
          <a:prstGeom prst="rect">
            <a:avLst/>
          </a:prstGeom>
        </p:spPr>
      </p:pic>
    </p:spTree>
    <p:extLst>
      <p:ext uri="{BB962C8B-B14F-4D97-AF65-F5344CB8AC3E}">
        <p14:creationId xmlns:p14="http://schemas.microsoft.com/office/powerpoint/2010/main" val="19619880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a:cs typeface="Times New Roman" pitchFamily="18" charset="0"/>
              </a:rPr>
              <a:t>And now…….</a:t>
            </a:r>
            <a:endParaRPr lang="en-US" sz="2800" dirty="0">
              <a:latin typeface="Calibri"/>
            </a:endParaRPr>
          </a:p>
        </p:txBody>
      </p:sp>
      <p:pic>
        <p:nvPicPr>
          <p:cNvPr id="4" name="Content Placeholder 3" descr="images-2.jpeg"/>
          <p:cNvPicPr>
            <a:picLocks noGrp="1" noChangeAspect="1"/>
          </p:cNvPicPr>
          <p:nvPr>
            <p:ph idx="1"/>
          </p:nvPr>
        </p:nvPicPr>
        <p:blipFill>
          <a:blip r:embed="rId3">
            <a:extLst>
              <a:ext uri="{28A0092B-C50C-407E-A947-70E740481C1C}">
                <a14:useLocalDpi xmlns:a14="http://schemas.microsoft.com/office/drawing/2010/main" val="0"/>
              </a:ext>
            </a:extLst>
          </a:blip>
          <a:srcRect t="13289" b="13289"/>
          <a:stretch>
            <a:fillRect/>
          </a:stretch>
        </p:blipFill>
        <p:spPr>
          <a:xfrm>
            <a:off x="457200" y="1417638"/>
            <a:ext cx="8229600" cy="4525962"/>
          </a:xfrm>
        </p:spPr>
      </p:pic>
    </p:spTree>
    <p:extLst>
      <p:ext uri="{BB962C8B-B14F-4D97-AF65-F5344CB8AC3E}">
        <p14:creationId xmlns:p14="http://schemas.microsoft.com/office/powerpoint/2010/main" val="18463888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data-based world and its consequences……</a:t>
            </a:r>
            <a:endParaRPr lang="en-US" sz="2400" dirty="0"/>
          </a:p>
        </p:txBody>
      </p:sp>
      <p:sp>
        <p:nvSpPr>
          <p:cNvPr id="3" name="Content Placeholder 2"/>
          <p:cNvSpPr>
            <a:spLocks noGrp="1"/>
          </p:cNvSpPr>
          <p:nvPr>
            <p:ph idx="1"/>
          </p:nvPr>
        </p:nvSpPr>
        <p:spPr/>
        <p:txBody>
          <a:bodyPr>
            <a:normAutofit/>
          </a:bodyPr>
          <a:lstStyle/>
          <a:p>
            <a:pPr marL="0" indent="0">
              <a:buNone/>
            </a:pPr>
            <a:endParaRPr lang="en-US" sz="2000" dirty="0" smtClean="0"/>
          </a:p>
          <a:p>
            <a:pPr marL="0" indent="0">
              <a:buNone/>
            </a:pPr>
            <a:endParaRPr lang="en-US" sz="2000" dirty="0"/>
          </a:p>
          <a:p>
            <a:pPr marL="0" indent="0" algn="just">
              <a:buNone/>
            </a:pPr>
            <a:r>
              <a:rPr lang="en-US" sz="2000" dirty="0" smtClean="0"/>
              <a:t>‘This is a world where massive amounts of data and applied mathematics replace every other tool that might be brought to bear. Out with every theory of human behavior, from linguistics to sociology and psychology. Who knows why people do what they do? The point is that they do it, and we can track and measure it with unprecedented fidelity. </a:t>
            </a:r>
          </a:p>
          <a:p>
            <a:pPr marL="0" indent="0" algn="just">
              <a:buNone/>
            </a:pPr>
            <a:r>
              <a:rPr lang="en-US" sz="2000" dirty="0" smtClean="0"/>
              <a:t>With enough data, the numbers speak for themselves’ </a:t>
            </a:r>
          </a:p>
          <a:p>
            <a:pPr marL="0" indent="0">
              <a:buNone/>
            </a:pPr>
            <a:r>
              <a:rPr lang="en-US" sz="2000" dirty="0" smtClean="0"/>
              <a:t>(Anderson 2008 quoted in </a:t>
            </a:r>
            <a:r>
              <a:rPr lang="en-US" sz="2000" dirty="0" err="1" smtClean="0"/>
              <a:t>boyd</a:t>
            </a:r>
            <a:r>
              <a:rPr lang="en-US" sz="2000" dirty="0" smtClean="0"/>
              <a:t> and Crawford 2012) </a:t>
            </a:r>
            <a:endParaRPr lang="en-GB" sz="2000" dirty="0" smtClean="0"/>
          </a:p>
          <a:p>
            <a:pPr marL="0" indent="0">
              <a:buNone/>
            </a:pPr>
            <a:r>
              <a:rPr lang="en-US" sz="2000" dirty="0" smtClean="0"/>
              <a:t> </a:t>
            </a:r>
            <a:endParaRPr lang="en-GB" sz="2000" dirty="0" smtClean="0"/>
          </a:p>
          <a:p>
            <a:pPr>
              <a:buNone/>
            </a:pPr>
            <a:endParaRPr lang="en-GB" sz="2000" dirty="0" smtClean="0">
              <a:solidFill>
                <a:schemeClr val="tx1"/>
              </a:solidFill>
              <a:latin typeface="Calibri"/>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a:rPr>
              <a:t>Comparative simplification</a:t>
            </a:r>
            <a:endParaRPr lang="en-US" sz="2800" dirty="0">
              <a:latin typeface="Calibri"/>
            </a:endParaRPr>
          </a:p>
        </p:txBody>
      </p:sp>
      <p:sp>
        <p:nvSpPr>
          <p:cNvPr id="3" name="Content Placeholder 2"/>
          <p:cNvSpPr>
            <a:spLocks noGrp="1"/>
          </p:cNvSpPr>
          <p:nvPr>
            <p:ph idx="1"/>
          </p:nvPr>
        </p:nvSpPr>
        <p:spPr/>
        <p:txBody>
          <a:bodyPr>
            <a:noAutofit/>
          </a:bodyPr>
          <a:lstStyle/>
          <a:p>
            <a:pPr algn="just">
              <a:buNone/>
            </a:pPr>
            <a:r>
              <a:rPr lang="en-GB" sz="2000" dirty="0" smtClean="0">
                <a:latin typeface="Calibri"/>
              </a:rPr>
              <a:t>A key feature of governing knowledge is that it is comparative.</a:t>
            </a:r>
          </a:p>
          <a:p>
            <a:pPr algn="just">
              <a:buNone/>
            </a:pPr>
            <a:r>
              <a:rPr lang="en-GB" sz="2000" dirty="0" smtClean="0">
                <a:latin typeface="Calibri"/>
              </a:rPr>
              <a:t>Comparison </a:t>
            </a:r>
            <a:r>
              <a:rPr lang="en-GB" sz="2000" dirty="0">
                <a:latin typeface="Calibri"/>
              </a:rPr>
              <a:t>frames knowledge-governing relations through establishing three key principles</a:t>
            </a:r>
            <a:r>
              <a:rPr lang="en-GB" sz="2000" dirty="0" smtClean="0">
                <a:latin typeface="Calibri"/>
              </a:rPr>
              <a:t> </a:t>
            </a:r>
          </a:p>
          <a:p>
            <a:pPr marL="571500" indent="-571500" algn="just">
              <a:buAutoNum type="romanLcParenBoth"/>
            </a:pPr>
            <a:r>
              <a:rPr lang="en-GB" sz="2000" dirty="0" smtClean="0">
                <a:latin typeface="Calibri"/>
              </a:rPr>
              <a:t>that </a:t>
            </a:r>
            <a:r>
              <a:rPr lang="en-GB" sz="2000" dirty="0">
                <a:latin typeface="Calibri"/>
              </a:rPr>
              <a:t>regular and systematic assessments are truthful practices for the improvement of national education systems;</a:t>
            </a:r>
            <a:r>
              <a:rPr lang="en-GB" sz="2000" dirty="0" smtClean="0">
                <a:latin typeface="Calibri"/>
              </a:rPr>
              <a:t> </a:t>
            </a:r>
          </a:p>
          <a:p>
            <a:pPr marL="571500" indent="-571500" algn="just">
              <a:buAutoNum type="romanLcParenBoth"/>
            </a:pPr>
            <a:r>
              <a:rPr lang="en-GB" sz="2000" dirty="0" smtClean="0">
                <a:latin typeface="Calibri"/>
              </a:rPr>
              <a:t>that </a:t>
            </a:r>
            <a:r>
              <a:rPr lang="en-GB" sz="2000" dirty="0">
                <a:latin typeface="Calibri"/>
              </a:rPr>
              <a:t>such improvement has to be analysed in relation to the pace of change of other countries;</a:t>
            </a:r>
            <a:r>
              <a:rPr lang="en-GB" sz="2000" dirty="0" smtClean="0">
                <a:latin typeface="Calibri"/>
              </a:rPr>
              <a:t> </a:t>
            </a:r>
          </a:p>
          <a:p>
            <a:pPr marL="571500" indent="-571500" algn="just">
              <a:buAutoNum type="romanLcParenBoth"/>
            </a:pPr>
            <a:r>
              <a:rPr lang="en-GB" sz="2000" dirty="0" smtClean="0">
                <a:latin typeface="Calibri"/>
              </a:rPr>
              <a:t>that </a:t>
            </a:r>
            <a:r>
              <a:rPr lang="en-GB" sz="2000" dirty="0">
                <a:latin typeface="Calibri"/>
              </a:rPr>
              <a:t>international comparison of student performances develops the quality of national education systems while capturing educational complexity and diversity (</a:t>
            </a:r>
            <a:r>
              <a:rPr lang="en-GB" sz="2000" dirty="0" err="1">
                <a:latin typeface="Calibri"/>
              </a:rPr>
              <a:t>Carvalho</a:t>
            </a:r>
            <a:r>
              <a:rPr lang="en-GB" sz="2000" dirty="0">
                <a:latin typeface="Calibri"/>
              </a:rPr>
              <a:t>, 2012).</a:t>
            </a:r>
            <a:r>
              <a:rPr lang="en-GB" sz="2000" dirty="0" smtClean="0">
                <a:latin typeface="Calibri"/>
              </a:rPr>
              <a:t> </a:t>
            </a:r>
          </a:p>
          <a:p>
            <a:pPr marL="571500" indent="-571500" algn="just">
              <a:buNone/>
            </a:pPr>
            <a:r>
              <a:rPr lang="en-GB" sz="2000" dirty="0" smtClean="0">
                <a:latin typeface="Calibri"/>
              </a:rPr>
              <a:t>The principle of comparison is also important within the national: in comparisons of schools and head/teachers/learners.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1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Calibri"/>
              </a:rPr>
              <a:t>Governing needs de-</a:t>
            </a:r>
            <a:r>
              <a:rPr lang="en-US" sz="2400" dirty="0" err="1" smtClean="0">
                <a:latin typeface="Calibri"/>
              </a:rPr>
              <a:t>contextualised</a:t>
            </a:r>
            <a:r>
              <a:rPr lang="en-US" sz="2400" dirty="0" smtClean="0">
                <a:latin typeface="Calibri"/>
              </a:rPr>
              <a:t>, actionable knowledge</a:t>
            </a:r>
            <a:endParaRPr lang="en-US" sz="2400" dirty="0">
              <a:latin typeface="Calibri"/>
            </a:endParaRPr>
          </a:p>
        </p:txBody>
      </p:sp>
      <p:sp>
        <p:nvSpPr>
          <p:cNvPr id="3" name="Content Placeholder 2"/>
          <p:cNvSpPr>
            <a:spLocks noGrp="1"/>
          </p:cNvSpPr>
          <p:nvPr>
            <p:ph idx="1"/>
          </p:nvPr>
        </p:nvSpPr>
        <p:spPr/>
        <p:txBody>
          <a:bodyPr>
            <a:normAutofit/>
          </a:bodyPr>
          <a:lstStyle/>
          <a:p>
            <a:pPr marL="0" algn="just">
              <a:buNone/>
            </a:pPr>
            <a:r>
              <a:rPr lang="en-GB" sz="2162" dirty="0" smtClean="0">
                <a:latin typeface="Calibri"/>
              </a:rPr>
              <a:t>In current conditions, knowledge claims are most powerful if they are trans-historical and trans-situational:</a:t>
            </a:r>
          </a:p>
          <a:p>
            <a:pPr marL="0" indent="0" algn="just">
              <a:buNone/>
            </a:pPr>
            <a:r>
              <a:rPr lang="en-GB" sz="2162" dirty="0" smtClean="0">
                <a:latin typeface="Calibri"/>
              </a:rPr>
              <a:t>‘the decline or loss of the context-specificity of a knowledge claim is widely seen as adding to the validity, if not the truthfulness, of the claim’ </a:t>
            </a:r>
            <a:r>
              <a:rPr lang="en-GB" sz="2200" dirty="0" smtClean="0"/>
              <a:t>(</a:t>
            </a:r>
            <a:r>
              <a:rPr lang="en-GB" sz="2200" dirty="0" err="1">
                <a:ea typeface="ＭＳ 明朝"/>
              </a:rPr>
              <a:t>Grundmann</a:t>
            </a:r>
            <a:r>
              <a:rPr lang="en-GB" sz="2200" dirty="0">
                <a:ea typeface="ＭＳ 明朝"/>
              </a:rPr>
              <a:t> R and </a:t>
            </a:r>
            <a:r>
              <a:rPr lang="en-GB" sz="2200" dirty="0" err="1">
                <a:ea typeface="ＭＳ 明朝"/>
              </a:rPr>
              <a:t>Stehr</a:t>
            </a:r>
            <a:r>
              <a:rPr lang="en-GB" sz="2200" dirty="0">
                <a:ea typeface="ＭＳ 明朝"/>
              </a:rPr>
              <a:t>, N (2012) </a:t>
            </a:r>
            <a:r>
              <a:rPr lang="en-GB" sz="2200" u="sng" dirty="0">
                <a:ea typeface="ＭＳ 明朝"/>
              </a:rPr>
              <a:t>The Power of Scientific Knowledge</a:t>
            </a:r>
            <a:r>
              <a:rPr lang="en-GB" sz="2200" dirty="0">
                <a:ea typeface="ＭＳ 明朝"/>
              </a:rPr>
              <a:t> Cambridge, Cambridge University </a:t>
            </a:r>
            <a:r>
              <a:rPr lang="en-GB" sz="2200" dirty="0" smtClean="0">
                <a:ea typeface="ＭＳ 明朝"/>
              </a:rPr>
              <a:t>Press</a:t>
            </a:r>
            <a:r>
              <a:rPr lang="en-GB" sz="2200" dirty="0" smtClean="0"/>
              <a:t>: p.3)</a:t>
            </a:r>
          </a:p>
          <a:p>
            <a:pPr algn="just">
              <a:buNone/>
            </a:pPr>
            <a:endParaRPr lang="en-GB" sz="2162" dirty="0" smtClean="0">
              <a:latin typeface="Calibri"/>
            </a:endParaRPr>
          </a:p>
          <a:p>
            <a:pPr algn="just">
              <a:buNone/>
            </a:pPr>
            <a:r>
              <a:rPr lang="en-GB" sz="2162" dirty="0" smtClean="0">
                <a:latin typeface="Calibri"/>
              </a:rPr>
              <a:t>Knowledge becomes relevant to governing when: </a:t>
            </a:r>
          </a:p>
          <a:p>
            <a:pPr algn="just">
              <a:buNone/>
            </a:pPr>
            <a:r>
              <a:rPr lang="en-GB" sz="2162" dirty="0" smtClean="0">
                <a:latin typeface="Calibri"/>
              </a:rPr>
              <a:t>	‘it includes the policy options that need to be manipulated” [and such] ‘practical knowledge (…) provides knowledge that identifies the levers for action</a:t>
            </a:r>
            <a:r>
              <a:rPr lang="en-GB" sz="2162" b="1" i="1" dirty="0" smtClean="0">
                <a:latin typeface="Calibri"/>
              </a:rPr>
              <a:t>’ </a:t>
            </a:r>
            <a:r>
              <a:rPr lang="en-GB" sz="2162" dirty="0" smtClean="0">
                <a:latin typeface="Calibri"/>
              </a:rPr>
              <a:t> (</a:t>
            </a:r>
            <a:r>
              <a:rPr lang="en-GB" sz="2162" dirty="0" err="1" smtClean="0">
                <a:latin typeface="Calibri"/>
              </a:rPr>
              <a:t>Grundmann</a:t>
            </a:r>
            <a:r>
              <a:rPr lang="en-GB" sz="2162" dirty="0" smtClean="0">
                <a:latin typeface="Calibri"/>
              </a:rPr>
              <a:t> and </a:t>
            </a:r>
            <a:r>
              <a:rPr lang="en-GB" sz="2162" dirty="0" err="1" smtClean="0">
                <a:latin typeface="Calibri"/>
              </a:rPr>
              <a:t>Stehr</a:t>
            </a:r>
            <a:r>
              <a:rPr lang="en-GB" sz="2162" dirty="0" smtClean="0">
                <a:latin typeface="Calibri"/>
              </a:rPr>
              <a:t> 2012:179). </a:t>
            </a:r>
          </a:p>
          <a:p>
            <a:pPr algn="just">
              <a:buNone/>
            </a:pPr>
            <a:endParaRPr lang="en-GB" sz="2162" dirty="0" smtClean="0">
              <a:latin typeface="Calibri"/>
            </a:endParaRPr>
          </a:p>
          <a:p>
            <a:pPr marL="0" indent="0">
              <a:buNone/>
            </a:pPr>
            <a:endParaRPr lang="en-GB" sz="3143" dirty="0" smtClean="0">
              <a:solidFill>
                <a:schemeClr val="tx1">
                  <a:lumMod val="65000"/>
                  <a:lumOff val="35000"/>
                </a:schemeClr>
              </a:solidFill>
              <a:latin typeface="Calibri"/>
            </a:endParaRPr>
          </a:p>
          <a:p>
            <a:pPr marL="571500" indent="-571500">
              <a:buAutoNum type="romanLcParenBoth"/>
            </a:pPr>
            <a:endParaRPr lang="en-GB" dirty="0" smtClean="0">
              <a:latin typeface="Times New Roman"/>
            </a:endParaRPr>
          </a:p>
          <a:p>
            <a:pPr marL="571500" indent="-571500">
              <a:buAutoNum type="romanLcParenBoth"/>
            </a:pPr>
            <a:endParaRPr lang="en-GB" dirty="0" smtClean="0">
              <a:latin typeface="Times New Roman"/>
            </a:endParaRPr>
          </a:p>
          <a:p>
            <a:pPr marL="571500" indent="-571500">
              <a:buNone/>
            </a:pPr>
            <a:endParaRPr lang="en-US" dirty="0" smtClean="0">
              <a:latin typeface="Times New Roman"/>
            </a:endParaRPr>
          </a:p>
          <a:p>
            <a:pPr marL="571500" indent="-571500">
              <a:buNone/>
            </a:pPr>
            <a:endParaRPr lang="en-US" dirty="0" smtClean="0">
              <a:latin typeface="Times New Roman"/>
            </a:endParaRPr>
          </a:p>
          <a:p>
            <a:endParaRPr lang="en-US" dirty="0">
              <a:latin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9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442"/>
          </a:xfrm>
        </p:spPr>
        <p:txBody>
          <a:bodyPr>
            <a:normAutofit/>
          </a:bodyPr>
          <a:lstStyle/>
          <a:p>
            <a:r>
              <a:rPr lang="en-US" sz="2400" dirty="0" smtClean="0">
                <a:solidFill>
                  <a:schemeClr val="tx1">
                    <a:lumMod val="65000"/>
                    <a:lumOff val="35000"/>
                  </a:schemeClr>
                </a:solidFill>
                <a:latin typeface="Calibri"/>
              </a:rPr>
              <a:t>Experts, consultants and the problem of endless possibility</a:t>
            </a:r>
            <a:endParaRPr lang="en-US" sz="2400" dirty="0">
              <a:solidFill>
                <a:schemeClr val="tx1">
                  <a:lumMod val="65000"/>
                  <a:lumOff val="35000"/>
                </a:schemeClr>
              </a:solidFill>
              <a:latin typeface="Calibri"/>
            </a:endParaRPr>
          </a:p>
        </p:txBody>
      </p:sp>
      <p:sp>
        <p:nvSpPr>
          <p:cNvPr id="3" name="Content Placeholder 2"/>
          <p:cNvSpPr>
            <a:spLocks noGrp="1"/>
          </p:cNvSpPr>
          <p:nvPr>
            <p:ph idx="1"/>
          </p:nvPr>
        </p:nvSpPr>
        <p:spPr>
          <a:xfrm>
            <a:off x="457200" y="1270080"/>
            <a:ext cx="8229600" cy="4856083"/>
          </a:xfrm>
        </p:spPr>
        <p:txBody>
          <a:bodyPr>
            <a:normAutofit/>
          </a:bodyPr>
          <a:lstStyle/>
          <a:p>
            <a:pPr algn="just">
              <a:buNone/>
            </a:pPr>
            <a:r>
              <a:rPr lang="en-GB" sz="2162" dirty="0" smtClean="0">
                <a:solidFill>
                  <a:schemeClr val="tx1">
                    <a:lumMod val="65000"/>
                    <a:lumOff val="35000"/>
                  </a:schemeClr>
                </a:solidFill>
                <a:latin typeface="Calibri"/>
              </a:rPr>
              <a:t>Governing work </a:t>
            </a:r>
            <a:r>
              <a:rPr lang="en-GB" sz="2162" dirty="0">
                <a:solidFill>
                  <a:schemeClr val="tx1">
                    <a:lumMod val="65000"/>
                    <a:lumOff val="35000"/>
                  </a:schemeClr>
                </a:solidFill>
                <a:latin typeface="Calibri"/>
              </a:rPr>
              <a:t>demands skills in translating information into ‘practical knowledge’, mediating conflict and brokering </a:t>
            </a:r>
            <a:r>
              <a:rPr lang="en-GB" sz="2162" dirty="0" smtClean="0">
                <a:solidFill>
                  <a:schemeClr val="tx1">
                    <a:lumMod val="65000"/>
                    <a:lumOff val="35000"/>
                  </a:schemeClr>
                </a:solidFill>
                <a:latin typeface="Calibri"/>
              </a:rPr>
              <a:t>interests. </a:t>
            </a:r>
            <a:r>
              <a:rPr lang="en-GB" sz="2162" dirty="0">
                <a:solidFill>
                  <a:schemeClr val="tx1">
                    <a:lumMod val="65000"/>
                    <a:lumOff val="35000"/>
                  </a:schemeClr>
                </a:solidFill>
                <a:latin typeface="Calibri"/>
              </a:rPr>
              <a:t>N</a:t>
            </a:r>
            <a:r>
              <a:rPr lang="en-GB" sz="2162" dirty="0" smtClean="0">
                <a:solidFill>
                  <a:schemeClr val="tx1">
                    <a:lumMod val="65000"/>
                    <a:lumOff val="35000"/>
                  </a:schemeClr>
                </a:solidFill>
                <a:latin typeface="Calibri"/>
              </a:rPr>
              <a:t>etworks </a:t>
            </a:r>
            <a:r>
              <a:rPr lang="en-GB" sz="2162" dirty="0">
                <a:solidFill>
                  <a:schemeClr val="tx1">
                    <a:lumMod val="65000"/>
                    <a:lumOff val="35000"/>
                  </a:schemeClr>
                </a:solidFill>
                <a:latin typeface="Calibri"/>
              </a:rPr>
              <a:t>of experts</a:t>
            </a:r>
            <a:r>
              <a:rPr lang="en-GB" sz="2162" dirty="0" smtClean="0">
                <a:solidFill>
                  <a:schemeClr val="tx1">
                    <a:lumMod val="65000"/>
                    <a:lumOff val="35000"/>
                  </a:schemeClr>
                </a:solidFill>
                <a:latin typeface="Calibri"/>
              </a:rPr>
              <a:t> [often with commercial interests] promote </a:t>
            </a:r>
            <a:r>
              <a:rPr lang="en-GB" sz="2162" dirty="0">
                <a:solidFill>
                  <a:schemeClr val="tx1">
                    <a:lumMod val="65000"/>
                    <a:lumOff val="35000"/>
                  </a:schemeClr>
                </a:solidFill>
                <a:latin typeface="Calibri"/>
              </a:rPr>
              <a:t>cognitive consensus that makes political action easier.</a:t>
            </a:r>
            <a:r>
              <a:rPr lang="en-GB" sz="2162" dirty="0" smtClean="0">
                <a:solidFill>
                  <a:schemeClr val="tx1">
                    <a:lumMod val="65000"/>
                    <a:lumOff val="35000"/>
                  </a:schemeClr>
                </a:solidFill>
                <a:latin typeface="Calibri"/>
              </a:rPr>
              <a:t> Moreover</a:t>
            </a:r>
            <a:r>
              <a:rPr lang="en-GB" sz="2162" dirty="0">
                <a:solidFill>
                  <a:schemeClr val="tx1">
                    <a:lumMod val="65000"/>
                    <a:lumOff val="35000"/>
                  </a:schemeClr>
                </a:solidFill>
                <a:latin typeface="Calibri"/>
              </a:rPr>
              <a:t>:</a:t>
            </a:r>
            <a:r>
              <a:rPr lang="en-GB" sz="2162" dirty="0" smtClean="0">
                <a:solidFill>
                  <a:schemeClr val="tx1">
                    <a:lumMod val="65000"/>
                    <a:lumOff val="35000"/>
                  </a:schemeClr>
                </a:solidFill>
                <a:latin typeface="Calibri"/>
              </a:rPr>
              <a:t> </a:t>
            </a:r>
          </a:p>
          <a:p>
            <a:pPr algn="just">
              <a:buNone/>
            </a:pPr>
            <a:r>
              <a:rPr lang="en-GB" sz="2162" dirty="0" smtClean="0">
                <a:solidFill>
                  <a:schemeClr val="tx1">
                    <a:lumMod val="65000"/>
                    <a:lumOff val="35000"/>
                  </a:schemeClr>
                </a:solidFill>
                <a:latin typeface="Calibri"/>
              </a:rPr>
              <a:t>‘their </a:t>
            </a:r>
            <a:r>
              <a:rPr lang="en-GB" sz="2162" dirty="0">
                <a:solidFill>
                  <a:schemeClr val="tx1">
                    <a:lumMod val="65000"/>
                    <a:lumOff val="35000"/>
                  </a:schemeClr>
                </a:solidFill>
                <a:latin typeface="Calibri"/>
              </a:rPr>
              <a:t>attributes as experts and consultants tend to obscure the ideological and political dimension of their activities of knowledge production for </a:t>
            </a:r>
            <a:r>
              <a:rPr lang="en-GB" sz="2162" dirty="0" smtClean="0">
                <a:solidFill>
                  <a:schemeClr val="tx1">
                    <a:lumMod val="65000"/>
                    <a:lumOff val="35000"/>
                  </a:schemeClr>
                </a:solidFill>
                <a:latin typeface="Calibri"/>
              </a:rPr>
              <a:t>policy’ </a:t>
            </a:r>
            <a:r>
              <a:rPr lang="en-GB" sz="2162" dirty="0">
                <a:solidFill>
                  <a:schemeClr val="tx1">
                    <a:lumMod val="65000"/>
                    <a:lumOff val="35000"/>
                  </a:schemeClr>
                </a:solidFill>
                <a:latin typeface="Calibri"/>
              </a:rPr>
              <a:t>(</a:t>
            </a:r>
            <a:r>
              <a:rPr lang="en-GB" sz="2162" dirty="0" err="1">
                <a:solidFill>
                  <a:schemeClr val="tx1">
                    <a:lumMod val="65000"/>
                    <a:lumOff val="35000"/>
                  </a:schemeClr>
                </a:solidFill>
                <a:latin typeface="Calibri"/>
              </a:rPr>
              <a:t>Shiroma</a:t>
            </a:r>
            <a:r>
              <a:rPr lang="en-GB" sz="2162" dirty="0">
                <a:solidFill>
                  <a:schemeClr val="tx1">
                    <a:lumMod val="65000"/>
                    <a:lumOff val="35000"/>
                  </a:schemeClr>
                </a:solidFill>
                <a:latin typeface="Calibri"/>
              </a:rPr>
              <a:t>, 2014, </a:t>
            </a:r>
            <a:r>
              <a:rPr lang="en-GB" sz="2162" dirty="0" err="1">
                <a:solidFill>
                  <a:schemeClr val="tx1">
                    <a:lumMod val="65000"/>
                    <a:lumOff val="35000"/>
                  </a:schemeClr>
                </a:solidFill>
                <a:latin typeface="Calibri"/>
              </a:rPr>
              <a:t>p</a:t>
            </a:r>
            <a:r>
              <a:rPr lang="en-GB" sz="2162" dirty="0">
                <a:solidFill>
                  <a:schemeClr val="tx1">
                    <a:lumMod val="65000"/>
                    <a:lumOff val="35000"/>
                  </a:schemeClr>
                </a:solidFill>
                <a:latin typeface="Calibri"/>
              </a:rPr>
              <a:t>. 2).</a:t>
            </a:r>
            <a:r>
              <a:rPr lang="en-GB" sz="2162" dirty="0" smtClean="0">
                <a:solidFill>
                  <a:schemeClr val="tx1">
                    <a:lumMod val="65000"/>
                    <a:lumOff val="35000"/>
                  </a:schemeClr>
                </a:solidFill>
                <a:latin typeface="Calibri"/>
              </a:rPr>
              <a:t> </a:t>
            </a:r>
          </a:p>
          <a:p>
            <a:pPr algn="just">
              <a:buNone/>
            </a:pPr>
            <a:r>
              <a:rPr lang="en-GB" sz="2162" dirty="0" smtClean="0">
                <a:solidFill>
                  <a:schemeClr val="tx1">
                    <a:lumMod val="65000"/>
                    <a:lumOff val="35000"/>
                  </a:schemeClr>
                </a:solidFill>
                <a:latin typeface="Calibri"/>
              </a:rPr>
              <a:t>‘The </a:t>
            </a:r>
            <a:r>
              <a:rPr lang="en-GB" sz="2162" dirty="0">
                <a:solidFill>
                  <a:schemeClr val="tx1">
                    <a:lumMod val="65000"/>
                    <a:lumOff val="35000"/>
                  </a:schemeClr>
                </a:solidFill>
                <a:latin typeface="Calibri"/>
              </a:rPr>
              <a:t>rapid growth of experts, advisers and consultants in education arises from the rapid expansion of </a:t>
            </a:r>
            <a:r>
              <a:rPr lang="en-GB" sz="2162" dirty="0" smtClean="0">
                <a:solidFill>
                  <a:schemeClr val="tx1">
                    <a:lumMod val="65000"/>
                    <a:lumOff val="35000"/>
                  </a:schemeClr>
                </a:solidFill>
                <a:latin typeface="Calibri"/>
              </a:rPr>
              <a:t>knowledge/information, this </a:t>
            </a:r>
            <a:r>
              <a:rPr lang="en-GB" sz="2162" dirty="0">
                <a:solidFill>
                  <a:schemeClr val="tx1">
                    <a:lumMod val="65000"/>
                    <a:lumOff val="35000"/>
                  </a:schemeClr>
                </a:solidFill>
                <a:latin typeface="Calibri"/>
              </a:rPr>
              <a:t>provides opportunities for simplification of the problem of endless competing interpretation in order to provide a basis for </a:t>
            </a:r>
            <a:r>
              <a:rPr lang="en-GB" sz="2162" dirty="0" smtClean="0">
                <a:solidFill>
                  <a:schemeClr val="tx1">
                    <a:lumMod val="65000"/>
                    <a:lumOff val="35000"/>
                  </a:schemeClr>
                </a:solidFill>
                <a:latin typeface="Calibri"/>
              </a:rPr>
              <a:t>action’ </a:t>
            </a:r>
            <a:r>
              <a:rPr lang="en-GB" sz="2162" dirty="0">
                <a:solidFill>
                  <a:schemeClr val="tx1">
                    <a:lumMod val="65000"/>
                    <a:lumOff val="35000"/>
                  </a:schemeClr>
                </a:solidFill>
                <a:latin typeface="Calibri"/>
              </a:rPr>
              <a:t>(</a:t>
            </a:r>
            <a:r>
              <a:rPr lang="en-GB" sz="2162" dirty="0" err="1">
                <a:solidFill>
                  <a:schemeClr val="tx1">
                    <a:lumMod val="65000"/>
                    <a:lumOff val="35000"/>
                  </a:schemeClr>
                </a:solidFill>
                <a:latin typeface="Calibri"/>
              </a:rPr>
              <a:t>Grundmann</a:t>
            </a:r>
            <a:r>
              <a:rPr lang="en-GB" sz="2162" dirty="0">
                <a:solidFill>
                  <a:schemeClr val="tx1">
                    <a:lumMod val="65000"/>
                    <a:lumOff val="35000"/>
                  </a:schemeClr>
                </a:solidFill>
                <a:latin typeface="Calibri"/>
              </a:rPr>
              <a:t> &amp; </a:t>
            </a:r>
            <a:r>
              <a:rPr lang="en-GB" sz="2162" dirty="0" err="1">
                <a:solidFill>
                  <a:schemeClr val="tx1">
                    <a:lumMod val="65000"/>
                    <a:lumOff val="35000"/>
                  </a:schemeClr>
                </a:solidFill>
                <a:latin typeface="Calibri"/>
              </a:rPr>
              <a:t>Stehr</a:t>
            </a:r>
            <a:r>
              <a:rPr lang="en-GB" sz="2162" dirty="0">
                <a:solidFill>
                  <a:schemeClr val="tx1">
                    <a:lumMod val="65000"/>
                    <a:lumOff val="35000"/>
                  </a:schemeClr>
                </a:solidFill>
                <a:latin typeface="Calibri"/>
              </a:rPr>
              <a:t>, 2012, pp. 20-21).</a:t>
            </a:r>
          </a:p>
          <a:p>
            <a:endParaRPr lang="en-US" dirty="0">
              <a:latin typeface="Garamond"/>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a:rPr>
              <a:t>Key Questions…and some answers</a:t>
            </a:r>
            <a:endParaRPr lang="en-US" sz="2800" dirty="0">
              <a:latin typeface="Calibri"/>
            </a:endParaRPr>
          </a:p>
        </p:txBody>
      </p:sp>
      <p:sp>
        <p:nvSpPr>
          <p:cNvPr id="3" name="Content Placeholder 2"/>
          <p:cNvSpPr>
            <a:spLocks noGrp="1"/>
          </p:cNvSpPr>
          <p:nvPr>
            <p:ph idx="1"/>
          </p:nvPr>
        </p:nvSpPr>
        <p:spPr>
          <a:xfrm>
            <a:off x="457200" y="1417638"/>
            <a:ext cx="8229600" cy="4525963"/>
          </a:xfrm>
        </p:spPr>
        <p:txBody>
          <a:bodyPr>
            <a:normAutofit/>
          </a:bodyPr>
          <a:lstStyle/>
          <a:p>
            <a:pPr marL="514350" indent="-514350">
              <a:buAutoNum type="romanLcParenBoth"/>
            </a:pPr>
            <a:r>
              <a:rPr lang="en-GB" sz="2200" dirty="0" smtClean="0"/>
              <a:t>Which </a:t>
            </a:r>
            <a:r>
              <a:rPr lang="en-US" sz="2200" dirty="0" smtClean="0"/>
              <a:t>forms </a:t>
            </a:r>
            <a:r>
              <a:rPr lang="en-US" sz="2200" dirty="0"/>
              <a:t>of knowledge and </a:t>
            </a:r>
            <a:r>
              <a:rPr lang="en-US" sz="2200" dirty="0" smtClean="0"/>
              <a:t>expertise are</a:t>
            </a:r>
            <a:r>
              <a:rPr lang="en-GB" sz="2200" dirty="0"/>
              <a:t> </a:t>
            </a:r>
            <a:r>
              <a:rPr lang="en-US" sz="2200" dirty="0" err="1" smtClean="0"/>
              <a:t>valorised</a:t>
            </a:r>
            <a:r>
              <a:rPr lang="en-US" sz="2200" dirty="0" smtClean="0"/>
              <a:t> </a:t>
            </a:r>
            <a:r>
              <a:rPr lang="en-US" sz="2200" dirty="0"/>
              <a:t>in governance (and the forms that are devalued or de-</a:t>
            </a:r>
            <a:r>
              <a:rPr lang="en-US" sz="2200" dirty="0" err="1"/>
              <a:t>mobilised</a:t>
            </a:r>
            <a:r>
              <a:rPr lang="en-US" sz="2200" dirty="0" smtClean="0"/>
              <a:t>)? [data based, de-</a:t>
            </a:r>
            <a:r>
              <a:rPr lang="en-US" sz="2200" dirty="0" err="1" smtClean="0"/>
              <a:t>contextualised</a:t>
            </a:r>
            <a:r>
              <a:rPr lang="en-US" sz="2200" dirty="0" smtClean="0"/>
              <a:t>, generic, comparative, performance-based, enabling application of ‘universal’ </a:t>
            </a:r>
            <a:r>
              <a:rPr lang="en-US" sz="2200" dirty="0"/>
              <a:t>principles, </a:t>
            </a:r>
            <a:r>
              <a:rPr lang="en-US" sz="2200" dirty="0" smtClean="0"/>
              <a:t>knowledge</a:t>
            </a:r>
            <a:r>
              <a:rPr lang="en-GB" sz="2200" dirty="0"/>
              <a:t> </a:t>
            </a:r>
            <a:r>
              <a:rPr lang="en-US" sz="2200" dirty="0" smtClean="0"/>
              <a:t>and skill] </a:t>
            </a:r>
          </a:p>
          <a:p>
            <a:pPr marL="0" indent="0">
              <a:buNone/>
            </a:pPr>
            <a:r>
              <a:rPr lang="en-US" sz="2200" dirty="0" smtClean="0"/>
              <a:t>(ii) 	who </a:t>
            </a:r>
            <a:r>
              <a:rPr lang="en-US" sz="2200" dirty="0"/>
              <a:t>gets to enter into</a:t>
            </a:r>
            <a:r>
              <a:rPr lang="en-GB" sz="2200" dirty="0"/>
              <a:t> </a:t>
            </a:r>
            <a:r>
              <a:rPr lang="en-US" sz="2200" dirty="0"/>
              <a:t>governance roles, who are seen as bearers </a:t>
            </a:r>
            <a:r>
              <a:rPr lang="en-US" sz="2200" dirty="0" smtClean="0"/>
              <a:t>	of </a:t>
            </a:r>
            <a:r>
              <a:rPr lang="en-US" sz="2200" dirty="0"/>
              <a:t>‘relevant knowledge and expertise’: </a:t>
            </a:r>
            <a:r>
              <a:rPr lang="en-US" sz="2200" dirty="0" smtClean="0"/>
              <a:t>[legal </a:t>
            </a:r>
            <a:r>
              <a:rPr lang="en-US" sz="2200" dirty="0"/>
              <a:t>and financial </a:t>
            </a:r>
            <a:r>
              <a:rPr lang="en-US" sz="2200" dirty="0" smtClean="0"/>
              <a:t>	knowledge</a:t>
            </a:r>
            <a:r>
              <a:rPr lang="en-US" sz="2200" dirty="0"/>
              <a:t>, business experience , data capacity </a:t>
            </a:r>
            <a:r>
              <a:rPr lang="en-US" sz="2200" dirty="0" smtClean="0"/>
              <a:t>etc.-new </a:t>
            </a:r>
            <a:r>
              <a:rPr lang="en-US" sz="2200" dirty="0"/>
              <a:t>elites?]</a:t>
            </a:r>
          </a:p>
          <a:p>
            <a:pPr marL="0" indent="0">
              <a:buNone/>
            </a:pPr>
            <a:r>
              <a:rPr lang="en-US" sz="2200" dirty="0"/>
              <a:t>(iii) What are the conditions in which new </a:t>
            </a:r>
            <a:r>
              <a:rPr lang="en-US" sz="2200" dirty="0" err="1"/>
              <a:t>knowledges</a:t>
            </a:r>
            <a:r>
              <a:rPr lang="en-US" sz="2200" dirty="0"/>
              <a:t>, skills and roles </a:t>
            </a:r>
            <a:r>
              <a:rPr lang="en-US" sz="2200" dirty="0" smtClean="0"/>
              <a:t>	may </a:t>
            </a:r>
            <a:r>
              <a:rPr lang="en-US" sz="2200" dirty="0"/>
              <a:t>flourish – ones that </a:t>
            </a:r>
            <a:r>
              <a:rPr lang="en-US" sz="2200" dirty="0" err="1"/>
              <a:t>emphasise</a:t>
            </a:r>
            <a:r>
              <a:rPr lang="en-GB" sz="2200" dirty="0"/>
              <a:t> </a:t>
            </a:r>
            <a:r>
              <a:rPr lang="en-US" sz="2200" dirty="0"/>
              <a:t>cross-boundary </a:t>
            </a:r>
            <a:r>
              <a:rPr lang="en-US" sz="2200" dirty="0" smtClean="0"/>
              <a:t>working? 	[Transacting</a:t>
            </a:r>
            <a:r>
              <a:rPr lang="en-US" sz="2200" dirty="0"/>
              <a:t>, translating, mediating and brokering </a:t>
            </a:r>
            <a:r>
              <a:rPr lang="en-US" sz="2200" dirty="0" smtClean="0"/>
              <a:t>–especially 	translating into ‘actionable’ knowledge]. </a:t>
            </a:r>
          </a:p>
          <a:p>
            <a:pPr marL="0" indent="0">
              <a:buNone/>
            </a:pPr>
            <a:endParaRPr lang="en-US" sz="2200" dirty="0"/>
          </a:p>
        </p:txBody>
      </p:sp>
    </p:spTree>
    <p:extLst>
      <p:ext uri="{BB962C8B-B14F-4D97-AF65-F5344CB8AC3E}">
        <p14:creationId xmlns:p14="http://schemas.microsoft.com/office/powerpoint/2010/main" val="15190209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a:cs typeface="Georgia"/>
              </a:rPr>
              <a:t>Governing Knowledge in Action (</a:t>
            </a:r>
            <a:r>
              <a:rPr lang="en-US" sz="2800" dirty="0" err="1" smtClean="0">
                <a:latin typeface="Calibri"/>
                <a:cs typeface="Georgia"/>
              </a:rPr>
              <a:t>i</a:t>
            </a:r>
            <a:r>
              <a:rPr lang="en-US" sz="2800" dirty="0" smtClean="0">
                <a:latin typeface="Calibri"/>
                <a:cs typeface="Georgia"/>
              </a:rPr>
              <a:t>) Monitoring of local authority performance in England</a:t>
            </a:r>
            <a:endParaRPr lang="en-US" sz="2800" dirty="0">
              <a:latin typeface="Calibri"/>
              <a:cs typeface="Georgia"/>
            </a:endParaRPr>
          </a:p>
        </p:txBody>
      </p:sp>
      <p:sp>
        <p:nvSpPr>
          <p:cNvPr id="3" name="Content Placeholder 2"/>
          <p:cNvSpPr>
            <a:spLocks noGrp="1"/>
          </p:cNvSpPr>
          <p:nvPr>
            <p:ph idx="1"/>
          </p:nvPr>
        </p:nvSpPr>
        <p:spPr>
          <a:xfrm>
            <a:off x="457200" y="1600200"/>
            <a:ext cx="4530646" cy="4525963"/>
          </a:xfrm>
        </p:spPr>
        <p:txBody>
          <a:bodyPr>
            <a:noAutofit/>
          </a:bodyPr>
          <a:lstStyle/>
          <a:p>
            <a:pPr>
              <a:buNone/>
            </a:pPr>
            <a:r>
              <a:rPr lang="en-US" sz="1800" dirty="0" smtClean="0">
                <a:solidFill>
                  <a:schemeClr val="tx1">
                    <a:lumMod val="65000"/>
                    <a:lumOff val="35000"/>
                  </a:schemeClr>
                </a:solidFill>
                <a:latin typeface="Calibri"/>
                <a:cs typeface="Lucida Sans"/>
              </a:rPr>
              <a:t>‘…..</a:t>
            </a:r>
            <a:r>
              <a:rPr lang="en-US" sz="1800" dirty="0" smtClean="0">
                <a:latin typeface="Calibri"/>
                <a:cs typeface="Lucida Sans"/>
              </a:rPr>
              <a:t>its interesting to reflect on how the work of a central government policy department has evolved….In fact actually we’ve been developing a concept here in the Department which we’ve called ‘the bridge’ where we corral all of this data and information and at a glance now across all local authorities in England you can go downstairs and look at a big screen and you can look across all the key performance areas and that’s actually across all the social care areas as well as education….  </a:t>
            </a:r>
          </a:p>
          <a:p>
            <a:pPr>
              <a:buNone/>
            </a:pPr>
            <a:r>
              <a:rPr lang="en-US" sz="1800" dirty="0" smtClean="0">
                <a:latin typeface="Calibri"/>
                <a:cs typeface="Lucida Sans"/>
              </a:rPr>
              <a:t>	So we’re doing quite active performance management of the system and that’s quite a powerful tool’ (Senior </a:t>
            </a:r>
            <a:r>
              <a:rPr lang="en-US" sz="1800" dirty="0" err="1" smtClean="0">
                <a:latin typeface="Calibri"/>
                <a:cs typeface="Lucida Sans"/>
              </a:rPr>
              <a:t>DfE</a:t>
            </a:r>
            <a:r>
              <a:rPr lang="en-US" sz="1800" dirty="0" smtClean="0">
                <a:latin typeface="Calibri"/>
                <a:cs typeface="Lucida Sans"/>
              </a:rPr>
              <a:t> official) </a:t>
            </a:r>
            <a:endParaRPr lang="en-GB" sz="1800" dirty="0" smtClean="0">
              <a:latin typeface="Calibri"/>
              <a:cs typeface="Lucida Sans"/>
            </a:endParaRPr>
          </a:p>
          <a:p>
            <a:pPr>
              <a:buNone/>
            </a:pPr>
            <a:endParaRPr lang="en-US" sz="2400" dirty="0" smtClean="0">
              <a:solidFill>
                <a:srgbClr val="595959"/>
              </a:solidFill>
              <a:latin typeface="Lucida Sans"/>
              <a:cs typeface="Lucida Sans"/>
            </a:endParaRPr>
          </a:p>
        </p:txBody>
      </p:sp>
      <p:pic>
        <p:nvPicPr>
          <p:cNvPr id="4" name="Picture 3" descr="sanctuary.jpg"/>
          <p:cNvPicPr>
            <a:picLocks noChangeAspect="1"/>
          </p:cNvPicPr>
          <p:nvPr/>
        </p:nvPicPr>
        <p:blipFill>
          <a:blip r:embed="rId2"/>
          <a:stretch>
            <a:fillRect/>
          </a:stretch>
        </p:blipFill>
        <p:spPr>
          <a:xfrm>
            <a:off x="5682428" y="1833563"/>
            <a:ext cx="3213100" cy="429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Overarching ‘Project’</a:t>
            </a:r>
            <a:endParaRPr lang="en-US" dirty="0"/>
          </a:p>
        </p:txBody>
      </p:sp>
      <p:sp>
        <p:nvSpPr>
          <p:cNvPr id="3" name="Content Placeholder 2"/>
          <p:cNvSpPr>
            <a:spLocks noGrp="1"/>
          </p:cNvSpPr>
          <p:nvPr>
            <p:ph idx="1"/>
          </p:nvPr>
        </p:nvSpPr>
        <p:spPr/>
        <p:txBody>
          <a:bodyPr>
            <a:normAutofit fontScale="70000" lnSpcReduction="20000"/>
          </a:bodyPr>
          <a:lstStyle/>
          <a:p>
            <a:pPr lvl="0">
              <a:buNone/>
            </a:pPr>
            <a:r>
              <a:rPr lang="en-US" dirty="0" smtClean="0">
                <a:latin typeface="Calibri"/>
              </a:rPr>
              <a:t>Over the years we’ve tried to:</a:t>
            </a:r>
          </a:p>
          <a:p>
            <a:pPr lvl="0">
              <a:buNone/>
            </a:pPr>
            <a:r>
              <a:rPr lang="en-US" dirty="0" smtClean="0">
                <a:latin typeface="Calibri"/>
              </a:rPr>
              <a:t> Investigate and promote recognition of education/schooling/learning as a key policy field in Europe, and a site of activity of the EC- through interactions with political science…using some concepts from PS/political sociology, especially those concerned with changing governance/governing;</a:t>
            </a:r>
            <a:endParaRPr lang="en-GB" dirty="0" smtClean="0">
              <a:latin typeface="Calibri"/>
            </a:endParaRPr>
          </a:p>
          <a:p>
            <a:pPr lvl="0">
              <a:buNone/>
            </a:pPr>
            <a:r>
              <a:rPr lang="en-US" dirty="0" smtClean="0">
                <a:latin typeface="Calibri"/>
              </a:rPr>
              <a:t>Identify knowledge-based processes through which the Education policy space is ‘made’-especially the construction of indicators and benchmarks, practices of standardization, and the growth of data…(changing Knowledge)</a:t>
            </a:r>
          </a:p>
          <a:p>
            <a:pPr lvl="0">
              <a:buNone/>
            </a:pPr>
            <a:r>
              <a:rPr lang="en-US" dirty="0" smtClean="0">
                <a:latin typeface="Calibri"/>
              </a:rPr>
              <a:t>Explore and </a:t>
            </a:r>
            <a:r>
              <a:rPr lang="en-US" dirty="0" err="1" smtClean="0">
                <a:latin typeface="Calibri"/>
              </a:rPr>
              <a:t>analyse</a:t>
            </a:r>
            <a:r>
              <a:rPr lang="en-US" dirty="0" smtClean="0">
                <a:latin typeface="Calibri"/>
              </a:rPr>
              <a:t> the work of policy actors, interacting with data-especially those do ‘political work’; </a:t>
            </a:r>
            <a:r>
              <a:rPr lang="en-US" dirty="0" err="1" smtClean="0">
                <a:latin typeface="Calibri"/>
              </a:rPr>
              <a:t>ie</a:t>
            </a:r>
            <a:r>
              <a:rPr lang="en-US" dirty="0" smtClean="0">
                <a:latin typeface="Calibri"/>
              </a:rPr>
              <a:t> work that: ‘both discursively and interactively seeks to change or reproduce institutions by </a:t>
            </a:r>
            <a:r>
              <a:rPr lang="en-US" dirty="0" err="1" smtClean="0">
                <a:latin typeface="Calibri"/>
              </a:rPr>
              <a:t>mobilising</a:t>
            </a:r>
            <a:r>
              <a:rPr lang="en-US" dirty="0" smtClean="0">
                <a:latin typeface="Calibri"/>
              </a:rPr>
              <a:t> values’ (Smith 2009, 13)-Our recent research looks at Inspectors of Education as a paradigmatic case. </a:t>
            </a:r>
          </a:p>
          <a:p>
            <a:pPr lvl="0">
              <a:buNone/>
            </a:pPr>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cs typeface="Georgia"/>
              </a:rPr>
              <a:t>Governing Knowledge in Action (</a:t>
            </a:r>
            <a:r>
              <a:rPr lang="en-US" sz="2400" dirty="0" smtClean="0">
                <a:cs typeface="Georgia"/>
              </a:rPr>
              <a:t>ii) The European Semester</a:t>
            </a:r>
            <a:endParaRPr lang="en-US" sz="2400" dirty="0">
              <a:latin typeface="Calibri"/>
            </a:endParaRP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GB" sz="2000" dirty="0"/>
              <a:t>‘</a:t>
            </a:r>
            <a:r>
              <a:rPr lang="en-GB" sz="2000" i="1" dirty="0"/>
              <a:t>The EU is now implementing a new working method-the European Semester-to ensure that collective discussion on key priorities takes place at EU level, before and not after national decisions are taken. The results of this discussion must then be effectively reflected in national decision making, in particular in national budgets and structural reforms, so that national and EU efforts are brought together in the right sequence to develop and monitor progress over time</a:t>
            </a:r>
            <a:r>
              <a:rPr lang="en-GB" sz="2000" i="1" dirty="0" smtClean="0"/>
              <a:t>’</a:t>
            </a:r>
          </a:p>
          <a:p>
            <a:pPr marL="0" indent="0">
              <a:buNone/>
            </a:pPr>
            <a:r>
              <a:rPr lang="en-GB" sz="2000" i="1" dirty="0" smtClean="0"/>
              <a:t> </a:t>
            </a:r>
            <a:r>
              <a:rPr lang="en-GB" sz="2000" i="1" dirty="0"/>
              <a:t>(</a:t>
            </a:r>
            <a:r>
              <a:rPr lang="en-GB" sz="2000" dirty="0"/>
              <a:t>EC June 3 2011)</a:t>
            </a:r>
          </a:p>
          <a:p>
            <a:pPr marL="0" indent="0">
              <a:buNone/>
            </a:pPr>
            <a:endParaRPr lang="en-GB" sz="2000" dirty="0" smtClean="0"/>
          </a:p>
          <a:p>
            <a:pPr marL="0" indent="0">
              <a:buNone/>
            </a:pPr>
            <a:r>
              <a:rPr lang="en-GB" sz="2000" dirty="0" smtClean="0"/>
              <a:t>The ES </a:t>
            </a:r>
            <a:r>
              <a:rPr lang="en-GB" sz="2000" dirty="0"/>
              <a:t>constructs a ‘learning by doing’ loop, national policy makers commit to achieving certain </a:t>
            </a:r>
            <a:r>
              <a:rPr lang="en-GB" sz="2000" dirty="0" err="1"/>
              <a:t>targest</a:t>
            </a:r>
            <a:r>
              <a:rPr lang="en-GB" sz="2000" dirty="0"/>
              <a:t> and to work towards coordination. Peer pressure (from compliers) </a:t>
            </a:r>
            <a:r>
              <a:rPr lang="en-GB" sz="2000" dirty="0" smtClean="0"/>
              <a:t>is important </a:t>
            </a:r>
            <a:r>
              <a:rPr lang="en-GB" sz="2000" dirty="0"/>
              <a:t>as a form of discipline. Use of structural funds also works with ES</a:t>
            </a:r>
          </a:p>
          <a:p>
            <a:pPr marL="0" indent="0">
              <a:buNone/>
            </a:pPr>
            <a:endParaRPr lang="en-US" sz="2200" dirty="0"/>
          </a:p>
        </p:txBody>
      </p:sp>
    </p:spTree>
    <p:extLst>
      <p:ext uri="{BB962C8B-B14F-4D97-AF65-F5344CB8AC3E}">
        <p14:creationId xmlns:p14="http://schemas.microsoft.com/office/powerpoint/2010/main" val="8164448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Coded Knowledge does </a:t>
            </a:r>
            <a:r>
              <a:rPr lang="en-GB" sz="2400" dirty="0"/>
              <a:t>G</a:t>
            </a:r>
            <a:r>
              <a:rPr lang="en-GB" sz="2400" dirty="0" smtClean="0"/>
              <a:t>overning </a:t>
            </a:r>
            <a:r>
              <a:rPr lang="en-GB" sz="2400" dirty="0"/>
              <a:t>W</a:t>
            </a:r>
            <a:r>
              <a:rPr lang="en-GB" sz="2400" dirty="0" smtClean="0"/>
              <a:t>ork</a:t>
            </a:r>
            <a:endParaRPr lang="en-GB" sz="2400" dirty="0"/>
          </a:p>
        </p:txBody>
      </p:sp>
      <p:sp>
        <p:nvSpPr>
          <p:cNvPr id="3" name="Content Placeholder 2"/>
          <p:cNvSpPr>
            <a:spLocks noGrp="1"/>
          </p:cNvSpPr>
          <p:nvPr>
            <p:ph idx="1"/>
          </p:nvPr>
        </p:nvSpPr>
        <p:spPr/>
        <p:txBody>
          <a:bodyPr>
            <a:normAutofit/>
          </a:bodyPr>
          <a:lstStyle/>
          <a:p>
            <a:pPr marL="0" indent="0">
              <a:buNone/>
            </a:pPr>
            <a:r>
              <a:rPr lang="en-US" sz="2000" dirty="0"/>
              <a:t>Code is a system of regulation, both structured and structuring, </a:t>
            </a:r>
            <a:endParaRPr lang="en-US" sz="2000" dirty="0" smtClean="0"/>
          </a:p>
          <a:p>
            <a:pPr marL="0" indent="0">
              <a:buNone/>
            </a:pPr>
            <a:r>
              <a:rPr lang="en-US" sz="2000" dirty="0" smtClean="0"/>
              <a:t>Software </a:t>
            </a:r>
            <a:r>
              <a:rPr lang="en-US" sz="2000" dirty="0"/>
              <a:t>codifies the world into ‘rules, routines, algorithms, </a:t>
            </a:r>
            <a:r>
              <a:rPr lang="en-US" sz="2000" dirty="0" err="1"/>
              <a:t>captabases</a:t>
            </a:r>
            <a:r>
              <a:rPr lang="en-US" sz="2000" dirty="0"/>
              <a:t> that are then used to do work in the world’ (</a:t>
            </a:r>
            <a:r>
              <a:rPr lang="en-US" sz="2000" dirty="0" err="1"/>
              <a:t>Kitchin</a:t>
            </a:r>
            <a:r>
              <a:rPr lang="en-US" sz="2000" dirty="0"/>
              <a:t> and Dodge 2011)</a:t>
            </a:r>
          </a:p>
          <a:p>
            <a:pPr marL="0" indent="0">
              <a:buNone/>
            </a:pPr>
            <a:endParaRPr lang="en-US" sz="2000" dirty="0"/>
          </a:p>
          <a:p>
            <a:pPr marL="0" indent="0">
              <a:buNone/>
            </a:pPr>
            <a:r>
              <a:rPr lang="en-US" sz="2000" dirty="0"/>
              <a:t>Data processes that, on first encountering them, seem to promote transparency, provide information and assist in sorting things out, reveal themselves on closer scrutiny to be highly powerful social practices (e.g. processes of observing, measuring, describing, </a:t>
            </a:r>
            <a:r>
              <a:rPr lang="en-US" sz="2000" dirty="0" err="1"/>
              <a:t>categorising</a:t>
            </a:r>
            <a:r>
              <a:rPr lang="en-US" sz="2000" dirty="0"/>
              <a:t>, classifying, sorting, ordering and ranking) (</a:t>
            </a:r>
            <a:r>
              <a:rPr lang="en-US" sz="2000" dirty="0" err="1"/>
              <a:t>Halford</a:t>
            </a:r>
            <a:r>
              <a:rPr lang="en-US" sz="2000" dirty="0"/>
              <a:t> et al. 2013, p.180). </a:t>
            </a:r>
            <a:endParaRPr lang="en-GB" sz="2000" dirty="0"/>
          </a:p>
          <a:p>
            <a:pPr marL="0" indent="0">
              <a:buNone/>
            </a:pPr>
            <a:endParaRPr lang="en-US" sz="2000" dirty="0"/>
          </a:p>
        </p:txBody>
      </p:sp>
    </p:spTree>
    <p:extLst>
      <p:ext uri="{BB962C8B-B14F-4D97-AF65-F5344CB8AC3E}">
        <p14:creationId xmlns:p14="http://schemas.microsoft.com/office/powerpoint/2010/main" val="11723892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Data make people up</a:t>
            </a:r>
            <a:endParaRPr lang="en-GB" sz="24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200" i="1" dirty="0" smtClean="0"/>
              <a:t> </a:t>
            </a:r>
            <a:r>
              <a:rPr lang="en-US" sz="2200" dirty="0" smtClean="0"/>
              <a:t>Predictive profiling, calculates the future </a:t>
            </a:r>
            <a:r>
              <a:rPr lang="en-US" sz="2200" dirty="0" err="1" smtClean="0"/>
              <a:t>behaviours</a:t>
            </a:r>
            <a:r>
              <a:rPr lang="en-US" sz="2200" dirty="0" smtClean="0"/>
              <a:t> of an individual and acts on them pre-emptively, using ‘actionable intelligence’ to make decisions</a:t>
            </a:r>
            <a:r>
              <a:rPr lang="en-US" sz="2200" dirty="0"/>
              <a:t> </a:t>
            </a:r>
            <a:r>
              <a:rPr lang="en-US" sz="2200" dirty="0" smtClean="0"/>
              <a:t>and set priorities. Data thus define who an individual is, classifying what they are and evaluating what they may become. </a:t>
            </a:r>
          </a:p>
          <a:p>
            <a:pPr marL="0" indent="0" algn="just">
              <a:buNone/>
            </a:pPr>
            <a:endParaRPr lang="en-US" sz="2200" dirty="0" smtClean="0"/>
          </a:p>
          <a:p>
            <a:pPr marL="0" indent="0" algn="just">
              <a:buNone/>
            </a:pPr>
            <a:r>
              <a:rPr lang="en-US" sz="2200" dirty="0" smtClean="0"/>
              <a:t>The </a:t>
            </a:r>
            <a:r>
              <a:rPr lang="en-US" sz="2200" dirty="0" err="1" smtClean="0"/>
              <a:t>modelling</a:t>
            </a:r>
            <a:r>
              <a:rPr lang="en-US" sz="2200" dirty="0" smtClean="0"/>
              <a:t> </a:t>
            </a:r>
            <a:r>
              <a:rPr lang="en-US" sz="2200" dirty="0"/>
              <a:t>of education through digital data fosters a sense of algorithmically driven ‘systems thinking’ through which complex (and unsolvable) social problems associated with education can be seen as complex (but solvable) statistical problems..</a:t>
            </a:r>
            <a:r>
              <a:rPr lang="en-US" sz="2200" i="1" dirty="0"/>
              <a:t> </a:t>
            </a:r>
            <a:endParaRPr lang="en-GB" sz="2200" dirty="0"/>
          </a:p>
          <a:p>
            <a:pPr marL="0" indent="0" algn="just">
              <a:buNone/>
            </a:pPr>
            <a:endParaRPr lang="en-US" sz="2200" dirty="0" smtClean="0"/>
          </a:p>
          <a:p>
            <a:pPr marL="0" indent="0" algn="just">
              <a:buNone/>
            </a:pPr>
            <a:r>
              <a:rPr lang="en-US" sz="2200" dirty="0" smtClean="0"/>
              <a:t>This may construct ‘statistical discrimination’ as individuals are re/classified in particular groups, and included/excluded on the basis of the attributes of these groups and data ‘segments’ to which they are assigned. (Selwyn 2014:11)</a:t>
            </a:r>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1" y="276568"/>
            <a:ext cx="8553108" cy="748303"/>
          </a:xfrm>
        </p:spPr>
        <p:txBody>
          <a:bodyPr>
            <a:normAutofit/>
          </a:bodyPr>
          <a:lstStyle/>
          <a:p>
            <a:r>
              <a:rPr lang="en-US" sz="2400" dirty="0" smtClean="0">
                <a:ea typeface="ＭＳ Ｐゴシック" pitchFamily="34" charset="-128"/>
              </a:rPr>
              <a:t>Governing Knowledge </a:t>
            </a:r>
            <a:endParaRPr lang="en-GB" sz="2400" dirty="0"/>
          </a:p>
        </p:txBody>
      </p:sp>
      <p:sp>
        <p:nvSpPr>
          <p:cNvPr id="3" name="Content Placeholder 2"/>
          <p:cNvSpPr>
            <a:spLocks noGrp="1"/>
          </p:cNvSpPr>
          <p:nvPr>
            <p:ph idx="1"/>
          </p:nvPr>
        </p:nvSpPr>
        <p:spPr>
          <a:xfrm>
            <a:off x="446059" y="1600200"/>
            <a:ext cx="8229600" cy="4525963"/>
          </a:xfrm>
        </p:spPr>
        <p:txBody>
          <a:bodyPr>
            <a:normAutofit/>
          </a:bodyPr>
          <a:lstStyle/>
          <a:p>
            <a:pPr algn="just">
              <a:buNone/>
            </a:pPr>
            <a:endParaRPr lang="en-GB" sz="2400" dirty="0" smtClean="0">
              <a:ea typeface="ＭＳ Ｐゴシック" pitchFamily="34" charset="-128"/>
              <a:cs typeface="Times New Roman" pitchFamily="18" charset="0"/>
            </a:endParaRPr>
          </a:p>
          <a:p>
            <a:pPr algn="just">
              <a:buNone/>
            </a:pPr>
            <a:r>
              <a:rPr lang="en-GB" sz="2000" dirty="0" smtClean="0">
                <a:ea typeface="ＭＳ Ｐゴシック" pitchFamily="34" charset="-128"/>
                <a:cs typeface="Times New Roman" pitchFamily="18" charset="0"/>
              </a:rPr>
              <a:t>Knowledge </a:t>
            </a:r>
            <a:r>
              <a:rPr lang="en-GB" sz="2000" dirty="0">
                <a:ea typeface="ＭＳ Ｐゴシック" pitchFamily="34" charset="-128"/>
                <a:cs typeface="Times New Roman" pitchFamily="18" charset="0"/>
              </a:rPr>
              <a:t>enables responsible self government by citizen-consumers (through reforms in health provision, choice-driven education provision, (self) monitoring of performance) and widespread use of ‘self-assessment’ to encourage responsibility and autonomy (governing at a distance);</a:t>
            </a:r>
          </a:p>
          <a:p>
            <a:pPr algn="just">
              <a:buNone/>
            </a:pPr>
            <a:endParaRPr lang="en-GB" sz="2000" dirty="0" smtClean="0">
              <a:ea typeface="ＭＳ Ｐゴシック" pitchFamily="34" charset="-128"/>
              <a:cs typeface="Times New Roman" pitchFamily="18" charset="0"/>
            </a:endParaRPr>
          </a:p>
          <a:p>
            <a:pPr algn="just">
              <a:buNone/>
            </a:pPr>
            <a:r>
              <a:rPr lang="en-GB" sz="2000" dirty="0" smtClean="0">
                <a:ea typeface="ＭＳ Ｐゴシック" pitchFamily="34" charset="-128"/>
                <a:cs typeface="Times New Roman" pitchFamily="18" charset="0"/>
              </a:rPr>
              <a:t>Evidence </a:t>
            </a:r>
            <a:r>
              <a:rPr lang="en-GB" sz="2000" dirty="0">
                <a:ea typeface="ＭＳ Ｐゴシック" pitchFamily="34" charset="-128"/>
                <a:cs typeface="Times New Roman" pitchFamily="18" charset="0"/>
              </a:rPr>
              <a:t>based policy </a:t>
            </a:r>
            <a:r>
              <a:rPr lang="en-GB" sz="2000" dirty="0" smtClean="0">
                <a:ea typeface="ＭＳ Ｐゴシック" pitchFamily="34" charset="-128"/>
                <a:cs typeface="Times New Roman" pitchFamily="18" charset="0"/>
              </a:rPr>
              <a:t>(EBP) has </a:t>
            </a:r>
            <a:r>
              <a:rPr lang="en-GB" sz="2000" dirty="0">
                <a:ea typeface="ＭＳ Ｐゴシック" pitchFamily="34" charset="-128"/>
                <a:cs typeface="Times New Roman" pitchFamily="18" charset="0"/>
              </a:rPr>
              <a:t>morphed into the distribution of information, ‘more and better data’ and ‘big data’ (McKinsey) and includes demands for better ‘transfer’ from universities into public and social policy</a:t>
            </a:r>
          </a:p>
          <a:p>
            <a:pPr algn="just">
              <a:buNone/>
            </a:pPr>
            <a:endParaRPr lang="en-GB"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29610776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5100"/>
            <a:ext cx="8109178" cy="1283447"/>
          </a:xfrm>
        </p:spPr>
        <p:txBody>
          <a:bodyPr>
            <a:normAutofit/>
          </a:bodyPr>
          <a:lstStyle/>
          <a:p>
            <a:r>
              <a:rPr lang="en-US" sz="3200" dirty="0" smtClean="0">
                <a:solidFill>
                  <a:schemeClr val="tx1">
                    <a:lumMod val="65000"/>
                    <a:lumOff val="35000"/>
                  </a:schemeClr>
                </a:solidFill>
                <a:latin typeface="Calibri"/>
              </a:rPr>
              <a:t>The ‘popular currency’ of data</a:t>
            </a:r>
            <a:endParaRPr lang="en-US" sz="3200" dirty="0">
              <a:solidFill>
                <a:schemeClr val="tx1">
                  <a:lumMod val="65000"/>
                  <a:lumOff val="35000"/>
                </a:schemeClr>
              </a:solidFill>
              <a:latin typeface="Calibri"/>
            </a:endParaRPr>
          </a:p>
        </p:txBody>
      </p:sp>
      <p:sp>
        <p:nvSpPr>
          <p:cNvPr id="3" name="Content Placeholder 2"/>
          <p:cNvSpPr>
            <a:spLocks noGrp="1"/>
          </p:cNvSpPr>
          <p:nvPr>
            <p:ph idx="1"/>
          </p:nvPr>
        </p:nvSpPr>
        <p:spPr/>
        <p:txBody>
          <a:bodyPr>
            <a:normAutofit/>
          </a:bodyPr>
          <a:lstStyle/>
          <a:p>
            <a:pPr marL="0" indent="0">
              <a:buNone/>
            </a:pPr>
            <a:r>
              <a:rPr lang="en-US" sz="2000" dirty="0" smtClean="0"/>
              <a:t>‘ The </a:t>
            </a:r>
            <a:r>
              <a:rPr lang="en-US" sz="2000" dirty="0"/>
              <a:t>‘popular’ work that data do is to make connections to individual citizens/learners/pupils in such a way as to steer or mediate their decisions and actions in relation to economic demands, to family relationships and all other aspects of everyday life (cf. Rose and Miller 1992, 180</a:t>
            </a:r>
            <a:r>
              <a:rPr lang="en-US" sz="2000" dirty="0" smtClean="0"/>
              <a:t>)’. </a:t>
            </a:r>
          </a:p>
          <a:p>
            <a:pPr marL="0" indent="0">
              <a:buNone/>
            </a:pPr>
            <a:endParaRPr lang="en-US" sz="2000" dirty="0" smtClean="0"/>
          </a:p>
          <a:p>
            <a:pPr marL="0" indent="0">
              <a:buNone/>
            </a:pPr>
            <a:r>
              <a:rPr lang="en-US" sz="2000" dirty="0" smtClean="0"/>
              <a:t>This </a:t>
            </a:r>
            <a:r>
              <a:rPr lang="en-US" sz="2000" dirty="0"/>
              <a:t>development is not confined to ‘official’ data: </a:t>
            </a:r>
            <a:endParaRPr lang="en-GB" sz="2000" dirty="0"/>
          </a:p>
          <a:p>
            <a:pPr marL="0" indent="0">
              <a:buNone/>
            </a:pPr>
            <a:r>
              <a:rPr lang="en-US" sz="2000" dirty="0"/>
              <a:t>‘…social media has grown into an efficient tool for the government of individuals and masses. The Internet sites that promote the neoliberal evaluation culture are motivated by and deeply embedded in contemporary social and political reforms, and rely on a new mode of regulation – governing at a </a:t>
            </a:r>
            <a:r>
              <a:rPr lang="en-US" sz="2000" dirty="0" smtClean="0"/>
              <a:t>distance- </a:t>
            </a:r>
            <a:r>
              <a:rPr lang="en-US" sz="2000" dirty="0"/>
              <a:t>through the regulated choices of individual citizens, and through specifying subjects of responsibility, autonomy and choice’. </a:t>
            </a:r>
            <a:r>
              <a:rPr lang="en-US" sz="2000" dirty="0" smtClean="0"/>
              <a:t>(Nellie </a:t>
            </a:r>
            <a:r>
              <a:rPr lang="en-US" sz="2000" dirty="0" err="1" smtClean="0"/>
              <a:t>Piattoeva</a:t>
            </a:r>
            <a:r>
              <a:rPr lang="en-US" sz="2000" dirty="0" smtClean="0"/>
              <a:t> </a:t>
            </a:r>
            <a:r>
              <a:rPr lang="en-US" sz="2000" dirty="0"/>
              <a:t>2014:8)</a:t>
            </a:r>
            <a:endParaRPr lang="en-GB" sz="2000" dirty="0"/>
          </a:p>
          <a:p>
            <a:pPr marL="0" indent="0">
              <a:lnSpc>
                <a:spcPct val="70000"/>
              </a:lnSpc>
              <a:buNone/>
            </a:pPr>
            <a:endParaRPr lang="en-US" dirty="0"/>
          </a:p>
        </p:txBody>
      </p:sp>
    </p:spTree>
    <p:extLst>
      <p:ext uri="{BB962C8B-B14F-4D97-AF65-F5344CB8AC3E}">
        <p14:creationId xmlns:p14="http://schemas.microsoft.com/office/powerpoint/2010/main" val="10298319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5710"/>
          </a:xfrm>
        </p:spPr>
        <p:txBody>
          <a:bodyPr>
            <a:normAutofit fontScale="90000"/>
          </a:bodyPr>
          <a:lstStyle/>
          <a:p>
            <a:endParaRPr lang="en-US" dirty="0"/>
          </a:p>
        </p:txBody>
      </p:sp>
      <p:sp>
        <p:nvSpPr>
          <p:cNvPr id="5" name="Content Placeholder 4"/>
          <p:cNvSpPr>
            <a:spLocks noGrp="1"/>
          </p:cNvSpPr>
          <p:nvPr>
            <p:ph idx="1"/>
          </p:nvPr>
        </p:nvSpPr>
        <p:spPr>
          <a:xfrm>
            <a:off x="457200" y="993914"/>
            <a:ext cx="8229600" cy="5132250"/>
          </a:xfrm>
        </p:spPr>
        <p:txBody>
          <a:bodyPr>
            <a:noAutofit/>
          </a:bodyPr>
          <a:lstStyle/>
          <a:p>
            <a:pPr marL="0" indent="0">
              <a:buNone/>
            </a:pPr>
            <a:r>
              <a:rPr lang="en-GB" sz="1600" dirty="0"/>
              <a:t> </a:t>
            </a:r>
            <a:r>
              <a:rPr lang="en-GB" sz="1600" dirty="0" err="1" smtClean="0"/>
              <a:t>Fazekas</a:t>
            </a:r>
            <a:r>
              <a:rPr lang="en-GB" sz="1600" dirty="0"/>
              <a:t>, M. and T. Burns (2012), “Exploring the Complex Interaction Between Governance and Knowledge in Education”, OECD Education Working Papers, No. 67, OECD Publishing. http://</a:t>
            </a:r>
            <a:r>
              <a:rPr lang="en-GB" sz="1600" dirty="0" err="1"/>
              <a:t>dx.doi.org</a:t>
            </a:r>
            <a:r>
              <a:rPr lang="en-GB" sz="1600" dirty="0"/>
              <a:t>/10.1787/5k9flcx2l340-en</a:t>
            </a:r>
          </a:p>
          <a:p>
            <a:pPr marL="0" indent="0">
              <a:buNone/>
            </a:pPr>
            <a:r>
              <a:rPr lang="en-GB" sz="1600" dirty="0"/>
              <a:t> </a:t>
            </a:r>
            <a:r>
              <a:rPr lang="en-GB" sz="1600" dirty="0" err="1" smtClean="0"/>
              <a:t>Fourcade</a:t>
            </a:r>
            <a:r>
              <a:rPr lang="en-GB" sz="1600" dirty="0"/>
              <a:t>, M. (2010) ‘The Problem of Embodiment in the Sociology of Knowledge: Afterword to the Special Issue on Knowledge in Practice’, Qualitative Sociology 33, pp. 569–574.</a:t>
            </a:r>
            <a:endParaRPr lang="en-US" sz="1600" dirty="0"/>
          </a:p>
          <a:p>
            <a:pPr marL="0" indent="0">
              <a:buNone/>
            </a:pPr>
            <a:r>
              <a:rPr lang="en-GB" sz="1600" dirty="0"/>
              <a:t> </a:t>
            </a:r>
            <a:r>
              <a:rPr lang="en-US" sz="1600" dirty="0" err="1"/>
              <a:t>Halford</a:t>
            </a:r>
            <a:r>
              <a:rPr lang="en-US" sz="1600" dirty="0"/>
              <a:t>, S., Pope, C. and Weal, M. (2013). Digital futures? Sociological challenges and opportunities in the emergent Semantic Web.  </a:t>
            </a:r>
            <a:r>
              <a:rPr lang="en-US" sz="1600" i="1" dirty="0"/>
              <a:t>Sociology</a:t>
            </a:r>
            <a:r>
              <a:rPr lang="en-US" sz="1600" dirty="0"/>
              <a:t>, 47 (1):173-189</a:t>
            </a:r>
            <a:r>
              <a:rPr lang="en-GB" sz="1600" dirty="0"/>
              <a:t> </a:t>
            </a:r>
          </a:p>
          <a:p>
            <a:pPr marL="0" indent="0">
              <a:buNone/>
            </a:pPr>
            <a:r>
              <a:rPr lang="en-GB" sz="1600" dirty="0"/>
              <a:t>Hayek, F (1969) ‘The Use of Knowledge in Society’ in Hayek, F. </a:t>
            </a:r>
            <a:r>
              <a:rPr lang="en-GB" sz="1600" u="sng" dirty="0"/>
              <a:t>Individualism and Economic Order </a:t>
            </a:r>
            <a:r>
              <a:rPr lang="en-GB" sz="1600" dirty="0"/>
              <a:t>University of Chicago Press 77-91</a:t>
            </a:r>
          </a:p>
          <a:p>
            <a:pPr marL="0" indent="0">
              <a:buNone/>
            </a:pPr>
            <a:r>
              <a:rPr lang="en-GB" sz="1600" dirty="0" err="1" smtClean="0"/>
              <a:t>Kitchin</a:t>
            </a:r>
            <a:r>
              <a:rPr lang="en-GB" sz="1600" dirty="0" smtClean="0"/>
              <a:t> </a:t>
            </a:r>
            <a:r>
              <a:rPr lang="en-GB" sz="1600" dirty="0"/>
              <a:t>R &amp; Dodge M (2011) Code/Space: Software and Everyday Life Cambridge, Mass. MIT Press.</a:t>
            </a:r>
          </a:p>
          <a:p>
            <a:pPr marL="0" indent="0">
              <a:buNone/>
            </a:pPr>
            <a:r>
              <a:rPr lang="en-GB" sz="1600" dirty="0"/>
              <a:t>Lawn, M. (2013) A </a:t>
            </a:r>
            <a:r>
              <a:rPr lang="en-GB" sz="1600" dirty="0" err="1"/>
              <a:t>Systemless</a:t>
            </a:r>
            <a:r>
              <a:rPr lang="en-GB" sz="1600" dirty="0"/>
              <a:t> System: designing the disarticulation of English state education </a:t>
            </a:r>
            <a:r>
              <a:rPr lang="en-GB" sz="1600" i="1" dirty="0"/>
              <a:t>European Educational Research Journal</a:t>
            </a:r>
            <a:r>
              <a:rPr lang="en-GB" sz="1600" dirty="0"/>
              <a:t> 12 (3) </a:t>
            </a:r>
            <a:endParaRPr lang="en-GB" sz="1600" dirty="0" smtClean="0"/>
          </a:p>
          <a:p>
            <a:pPr marL="0" indent="0">
              <a:buNone/>
            </a:pPr>
            <a:r>
              <a:rPr lang="en-US" sz="1600" dirty="0" err="1"/>
              <a:t>Piattoeva</a:t>
            </a:r>
            <a:r>
              <a:rPr lang="en-US" sz="1600" dirty="0"/>
              <a:t>, N. (2014): Elastic numbers: national examinations data as a technology of government, Journal of Education Policy, </a:t>
            </a:r>
            <a:r>
              <a:rPr lang="en-GB" sz="1600" dirty="0" smtClean="0"/>
              <a:t>30, 3, 316-334</a:t>
            </a:r>
            <a:endParaRPr lang="en-GB" sz="1600" dirty="0"/>
          </a:p>
          <a:p>
            <a:pPr marL="0" indent="0">
              <a:buNone/>
            </a:pPr>
            <a:r>
              <a:rPr lang="en-US" sz="1600" dirty="0" smtClean="0"/>
              <a:t>Selwyn</a:t>
            </a:r>
            <a:r>
              <a:rPr lang="en-US" sz="1600" dirty="0"/>
              <a:t>, N (2014) Data entry: towards the critical study of digital data and education Learning, Media and Technology, DOI: 10.1080/17439884.2014.921628 </a:t>
            </a:r>
            <a:endParaRPr lang="en-GB" sz="1600" dirty="0"/>
          </a:p>
          <a:p>
            <a:pPr marL="0" indent="0">
              <a:buNone/>
            </a:pPr>
            <a:endParaRPr lang="en-GB" sz="1600" dirty="0"/>
          </a:p>
        </p:txBody>
      </p:sp>
    </p:spTree>
    <p:extLst>
      <p:ext uri="{BB962C8B-B14F-4D97-AF65-F5344CB8AC3E}">
        <p14:creationId xmlns:p14="http://schemas.microsoft.com/office/powerpoint/2010/main" val="15039153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a:cs typeface="Times New Roman" pitchFamily="18" charset="0"/>
              </a:rPr>
              <a:t>Constructing Europe: processes of governing</a:t>
            </a:r>
            <a:endParaRPr lang="en-US" sz="2800" dirty="0">
              <a:latin typeface="Calibri"/>
            </a:endParaRPr>
          </a:p>
        </p:txBody>
      </p:sp>
      <p:sp>
        <p:nvSpPr>
          <p:cNvPr id="3" name="Content Placeholder 2"/>
          <p:cNvSpPr>
            <a:spLocks noGrp="1"/>
          </p:cNvSpPr>
          <p:nvPr>
            <p:ph idx="1"/>
          </p:nvPr>
        </p:nvSpPr>
        <p:spPr>
          <a:xfrm>
            <a:off x="457200" y="1417638"/>
            <a:ext cx="8229600" cy="4525963"/>
          </a:xfrm>
        </p:spPr>
        <p:txBody>
          <a:bodyPr>
            <a:normAutofit fontScale="92500"/>
          </a:bodyPr>
          <a:lstStyle/>
          <a:p>
            <a:pPr>
              <a:buNone/>
            </a:pPr>
            <a:r>
              <a:rPr lang="en-US" sz="2400" dirty="0" err="1" smtClean="0">
                <a:latin typeface="Calibri"/>
                <a:cs typeface="Times New Roman" pitchFamily="18" charset="0"/>
              </a:rPr>
              <a:t>Europeanisation</a:t>
            </a:r>
            <a:r>
              <a:rPr lang="en-US" sz="2400" dirty="0" smtClean="0">
                <a:latin typeface="Calibri"/>
                <a:cs typeface="Times New Roman" pitchFamily="18" charset="0"/>
              </a:rPr>
              <a:t> (and </a:t>
            </a:r>
            <a:r>
              <a:rPr lang="en-US" sz="2400" dirty="0" err="1" smtClean="0">
                <a:latin typeface="Calibri"/>
                <a:cs typeface="Times New Roman" pitchFamily="18" charset="0"/>
              </a:rPr>
              <a:t>globalisation</a:t>
            </a:r>
            <a:r>
              <a:rPr lang="en-US" sz="2400" dirty="0" smtClean="0">
                <a:latin typeface="Calibri"/>
                <a:cs typeface="Times New Roman" pitchFamily="18" charset="0"/>
              </a:rPr>
              <a:t>) produce new relations between the supra/transnational, national and local-these are</a:t>
            </a:r>
            <a:r>
              <a:rPr lang="en-US" sz="2400" dirty="0" smtClean="0">
                <a:latin typeface="Calibri"/>
              </a:rPr>
              <a:t> ‘assemblages’ of apparatuses, personnel and practices (Clarke 2012) -varied in scope, dynamic, involving many agents within and across borders and levels, and shaped and reshaped in action. </a:t>
            </a:r>
          </a:p>
          <a:p>
            <a:pPr>
              <a:buNone/>
            </a:pPr>
            <a:r>
              <a:rPr lang="en-US" sz="2400" dirty="0">
                <a:cs typeface="Times New Roman" pitchFamily="18" charset="0"/>
              </a:rPr>
              <a:t>G</a:t>
            </a:r>
            <a:r>
              <a:rPr lang="en-US" sz="2400" dirty="0" smtClean="0">
                <a:cs typeface="Times New Roman" pitchFamily="18" charset="0"/>
              </a:rPr>
              <a:t>overning is now the shared concern of different agents and interests, and not just a single entity, the state. </a:t>
            </a:r>
          </a:p>
          <a:p>
            <a:pPr>
              <a:buNone/>
            </a:pPr>
            <a:r>
              <a:rPr lang="en-US" sz="2400" dirty="0" smtClean="0">
                <a:cs typeface="Times New Roman" pitchFamily="18" charset="0"/>
              </a:rPr>
              <a:t>This requires us to think about how governing works on and across categories–nations, levels, sectors, agencies, cultures ….. reworking them in the processes of governing-</a:t>
            </a:r>
          </a:p>
          <a:p>
            <a:pPr>
              <a:buNone/>
            </a:pPr>
            <a:r>
              <a:rPr lang="en-US" sz="2400" dirty="0" smtClean="0">
                <a:cs typeface="Times New Roman" pitchFamily="18" charset="0"/>
              </a:rPr>
              <a:t>……..and about  how knowledge works as a resource for governing.</a:t>
            </a:r>
            <a:endParaRPr lang="en-US" sz="2400" dirty="0" smtClean="0">
              <a:latin typeface="Calibri"/>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a:cs typeface="Times New Roman" pitchFamily="18" charset="0"/>
              </a:rPr>
              <a:t>Government, Governance, Governing</a:t>
            </a:r>
            <a:endParaRPr lang="en-US" sz="2800" dirty="0">
              <a:latin typeface="Calibri"/>
            </a:endParaRPr>
          </a:p>
        </p:txBody>
      </p:sp>
      <p:sp>
        <p:nvSpPr>
          <p:cNvPr id="3" name="Content Placeholder 2"/>
          <p:cNvSpPr>
            <a:spLocks noGrp="1"/>
          </p:cNvSpPr>
          <p:nvPr>
            <p:ph idx="1"/>
          </p:nvPr>
        </p:nvSpPr>
        <p:spPr>
          <a:xfrm>
            <a:off x="457200" y="1221010"/>
            <a:ext cx="8229600" cy="4722592"/>
          </a:xfrm>
        </p:spPr>
        <p:txBody>
          <a:bodyPr>
            <a:noAutofit/>
          </a:bodyPr>
          <a:lstStyle/>
          <a:p>
            <a:pPr indent="342000">
              <a:lnSpc>
                <a:spcPts val="2160"/>
              </a:lnSpc>
              <a:buNone/>
            </a:pPr>
            <a:r>
              <a:rPr lang="en-US" sz="2000" i="1" dirty="0"/>
              <a:t>Government- </a:t>
            </a:r>
            <a:r>
              <a:rPr lang="en-US" sz="2000" dirty="0"/>
              <a:t>the practice of politics, policy and administration in the state-form </a:t>
            </a:r>
            <a:r>
              <a:rPr lang="en-US" sz="2000" dirty="0" smtClean="0"/>
              <a:t>replaced by </a:t>
            </a:r>
            <a:r>
              <a:rPr lang="en-US" sz="2000" i="1" dirty="0" smtClean="0"/>
              <a:t>governance</a:t>
            </a:r>
            <a:r>
              <a:rPr lang="en-US" sz="2000" dirty="0" smtClean="0"/>
              <a:t> (co</a:t>
            </a:r>
            <a:r>
              <a:rPr lang="en-US" sz="2000" dirty="0"/>
              <a:t>-production by many agents and agencies)-but </a:t>
            </a:r>
            <a:r>
              <a:rPr lang="en-US" sz="2000" dirty="0" smtClean="0"/>
              <a:t>this is an </a:t>
            </a:r>
            <a:r>
              <a:rPr lang="en-US" sz="2000" dirty="0" err="1" smtClean="0"/>
              <a:t>institutionalist</a:t>
            </a:r>
            <a:r>
              <a:rPr lang="en-US" sz="2000" dirty="0" smtClean="0"/>
              <a:t> </a:t>
            </a:r>
            <a:r>
              <a:rPr lang="en-US" sz="2000" dirty="0"/>
              <a:t>view of agencies and practices </a:t>
            </a:r>
            <a:r>
              <a:rPr lang="en-US" sz="2000" dirty="0" smtClean="0"/>
              <a:t>with </a:t>
            </a:r>
            <a:r>
              <a:rPr lang="en-US" sz="2000" dirty="0"/>
              <a:t>a ‘thin’ conception of the social.</a:t>
            </a:r>
          </a:p>
          <a:p>
            <a:pPr indent="342000">
              <a:lnSpc>
                <a:spcPts val="2640"/>
              </a:lnSpc>
              <a:buNone/>
            </a:pPr>
            <a:r>
              <a:rPr lang="en-US" sz="2000" i="1" dirty="0" err="1" smtClean="0"/>
              <a:t>Governmentality</a:t>
            </a:r>
            <a:r>
              <a:rPr lang="en-US" sz="2000" dirty="0" smtClean="0"/>
              <a:t> </a:t>
            </a:r>
            <a:r>
              <a:rPr lang="en-US" sz="2000" dirty="0"/>
              <a:t>-</a:t>
            </a:r>
            <a:r>
              <a:rPr lang="en-US" sz="2000" dirty="0" smtClean="0"/>
              <a:t> </a:t>
            </a:r>
            <a:r>
              <a:rPr lang="en-US" sz="2000" dirty="0"/>
              <a:t>extremely productive </a:t>
            </a:r>
            <a:r>
              <a:rPr lang="en-US" sz="2000" dirty="0" smtClean="0"/>
              <a:t>analytic </a:t>
            </a:r>
            <a:r>
              <a:rPr lang="en-US" sz="2000" dirty="0"/>
              <a:t>framing for studies of states, of  neo-liberalism as a distinctive political </a:t>
            </a:r>
            <a:r>
              <a:rPr lang="en-US" sz="2000" dirty="0" smtClean="0"/>
              <a:t>rationality, </a:t>
            </a:r>
            <a:r>
              <a:rPr lang="en-US" sz="2000" dirty="0"/>
              <a:t>for studying governing ‘projects’ (but perhaps over-</a:t>
            </a:r>
            <a:r>
              <a:rPr lang="en-US" sz="2000" dirty="0" err="1"/>
              <a:t>emphasising</a:t>
            </a:r>
            <a:r>
              <a:rPr lang="en-US" sz="2000" dirty="0"/>
              <a:t> their success?).</a:t>
            </a:r>
          </a:p>
          <a:p>
            <a:pPr indent="342000">
              <a:lnSpc>
                <a:spcPts val="2640"/>
              </a:lnSpc>
              <a:buNone/>
            </a:pPr>
            <a:r>
              <a:rPr lang="en-US" sz="2000" dirty="0" smtClean="0">
                <a:solidFill>
                  <a:srgbClr val="000000"/>
                </a:solidFill>
              </a:rPr>
              <a:t>GOVERNING highlights a turbulent </a:t>
            </a:r>
            <a:r>
              <a:rPr lang="en-US" sz="2000" dirty="0">
                <a:solidFill>
                  <a:srgbClr val="000000"/>
                </a:solidFill>
              </a:rPr>
              <a:t>set of relationships, processes and practices and a dispersed ensemble or assemblage of apparatuses, personnel, and practices. </a:t>
            </a:r>
            <a:r>
              <a:rPr lang="en-US" sz="2000" dirty="0" smtClean="0">
                <a:solidFill>
                  <a:srgbClr val="000000"/>
                </a:solidFill>
              </a:rPr>
              <a:t>[and highlights the role of knowledge]</a:t>
            </a:r>
            <a:endParaRPr lang="en-US" sz="2000" dirty="0">
              <a:solidFill>
                <a:srgbClr val="000000"/>
              </a:solidFill>
            </a:endParaRPr>
          </a:p>
          <a:p>
            <a:pPr>
              <a:buNone/>
            </a:pPr>
            <a:endParaRPr lang="en-US" sz="2000" dirty="0" smtClean="0"/>
          </a:p>
          <a:p>
            <a:pPr>
              <a:buNone/>
            </a:pPr>
            <a:r>
              <a:rPr lang="en-US" sz="2000" dirty="0" smtClean="0"/>
              <a:t>‘</a:t>
            </a:r>
            <a:r>
              <a:rPr lang="en-US" sz="2000" i="1" dirty="0"/>
              <a:t>the object of governance is constructed in the process of governance – whether this object is a space, a group or an institution’</a:t>
            </a:r>
            <a:r>
              <a:rPr lang="en-GB" sz="2000" dirty="0"/>
              <a:t> </a:t>
            </a:r>
            <a:r>
              <a:rPr lang="en-GB" sz="2000" dirty="0" smtClean="0"/>
              <a:t> (Clarke 2012)</a:t>
            </a:r>
            <a:endParaRPr lang="en-US" sz="2000" dirty="0"/>
          </a:p>
          <a:p>
            <a:endParaRPr lang="en-US" sz="2000" dirty="0"/>
          </a:p>
        </p:txBody>
      </p:sp>
    </p:spTree>
    <p:extLst>
      <p:ext uri="{BB962C8B-B14F-4D97-AF65-F5344CB8AC3E}">
        <p14:creationId xmlns:p14="http://schemas.microsoft.com/office/powerpoint/2010/main" val="25303826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a:rPr>
              <a:t>Key Questions</a:t>
            </a:r>
            <a:endParaRPr lang="en-US" sz="2800" dirty="0">
              <a:latin typeface="Calibri"/>
            </a:endParaRPr>
          </a:p>
        </p:txBody>
      </p:sp>
      <p:sp>
        <p:nvSpPr>
          <p:cNvPr id="3" name="Content Placeholder 2"/>
          <p:cNvSpPr>
            <a:spLocks noGrp="1"/>
          </p:cNvSpPr>
          <p:nvPr>
            <p:ph idx="1"/>
          </p:nvPr>
        </p:nvSpPr>
        <p:spPr>
          <a:xfrm>
            <a:off x="457200" y="1417638"/>
            <a:ext cx="8229600" cy="4525963"/>
          </a:xfrm>
        </p:spPr>
        <p:txBody>
          <a:bodyPr>
            <a:normAutofit/>
          </a:bodyPr>
          <a:lstStyle/>
          <a:p>
            <a:pPr marL="514350" indent="-514350">
              <a:buAutoNum type="romanLcParenBoth"/>
            </a:pPr>
            <a:r>
              <a:rPr lang="en-GB" sz="2200" dirty="0" smtClean="0"/>
              <a:t>Which </a:t>
            </a:r>
            <a:r>
              <a:rPr lang="en-US" sz="2200" dirty="0" smtClean="0"/>
              <a:t>forms </a:t>
            </a:r>
            <a:r>
              <a:rPr lang="en-US" sz="2200" dirty="0"/>
              <a:t>of knowledge and </a:t>
            </a:r>
            <a:r>
              <a:rPr lang="en-US" sz="2200" dirty="0" smtClean="0"/>
              <a:t>expertise are</a:t>
            </a:r>
            <a:r>
              <a:rPr lang="en-GB" sz="2200" dirty="0"/>
              <a:t> </a:t>
            </a:r>
            <a:r>
              <a:rPr lang="en-US" sz="2200" dirty="0" err="1" smtClean="0"/>
              <a:t>valorised</a:t>
            </a:r>
            <a:r>
              <a:rPr lang="en-US" sz="2200" dirty="0" smtClean="0"/>
              <a:t> </a:t>
            </a:r>
            <a:r>
              <a:rPr lang="en-US" sz="2200" dirty="0"/>
              <a:t>in governance (and the forms that are devalued or de-</a:t>
            </a:r>
            <a:r>
              <a:rPr lang="en-US" sz="2200" dirty="0" err="1"/>
              <a:t>mobilised</a:t>
            </a:r>
            <a:r>
              <a:rPr lang="en-US" sz="2200" dirty="0" smtClean="0"/>
              <a:t>)?</a:t>
            </a:r>
          </a:p>
          <a:p>
            <a:pPr marL="514350" indent="-514350">
              <a:buAutoNum type="romanLcParenBoth"/>
            </a:pPr>
            <a:r>
              <a:rPr lang="en-US" sz="2200" dirty="0" smtClean="0"/>
              <a:t> who </a:t>
            </a:r>
            <a:r>
              <a:rPr lang="en-US" sz="2200" dirty="0"/>
              <a:t>gets to enter into</a:t>
            </a:r>
            <a:r>
              <a:rPr lang="en-GB" sz="2200" dirty="0"/>
              <a:t> </a:t>
            </a:r>
            <a:r>
              <a:rPr lang="en-US" sz="2200" dirty="0"/>
              <a:t>governance roles, who are seen as bearers </a:t>
            </a:r>
            <a:r>
              <a:rPr lang="en-US" sz="2200" dirty="0" smtClean="0"/>
              <a:t>	of relevant </a:t>
            </a:r>
            <a:r>
              <a:rPr lang="en-US" sz="2200" dirty="0"/>
              <a:t>knowledge and </a:t>
            </a:r>
            <a:r>
              <a:rPr lang="en-US" sz="2200" dirty="0" smtClean="0"/>
              <a:t>expertise?</a:t>
            </a:r>
            <a:endParaRPr lang="en-US" sz="2200" dirty="0"/>
          </a:p>
          <a:p>
            <a:pPr marL="0" indent="0">
              <a:buNone/>
            </a:pPr>
            <a:r>
              <a:rPr lang="en-US" sz="2200" dirty="0"/>
              <a:t>(iii) What are the conditions in which new </a:t>
            </a:r>
            <a:r>
              <a:rPr lang="en-US" sz="2200" dirty="0" err="1"/>
              <a:t>knowledges</a:t>
            </a:r>
            <a:r>
              <a:rPr lang="en-US" sz="2200" dirty="0"/>
              <a:t>, skills and roles </a:t>
            </a:r>
            <a:r>
              <a:rPr lang="en-US" sz="2200" dirty="0" smtClean="0"/>
              <a:t>	may </a:t>
            </a:r>
            <a:r>
              <a:rPr lang="en-US" sz="2200" dirty="0"/>
              <a:t>flourish </a:t>
            </a:r>
            <a:r>
              <a:rPr lang="en-US" sz="2200" dirty="0" smtClean="0"/>
              <a:t>?[or not]</a:t>
            </a:r>
            <a:endParaRPr lang="en-US" sz="2200" dirty="0"/>
          </a:p>
        </p:txBody>
      </p:sp>
    </p:spTree>
    <p:extLst>
      <p:ext uri="{BB962C8B-B14F-4D97-AF65-F5344CB8AC3E}">
        <p14:creationId xmlns:p14="http://schemas.microsoft.com/office/powerpoint/2010/main" val="3321255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72113"/>
          </a:xfrm>
        </p:spPr>
        <p:txBody>
          <a:bodyPr>
            <a:normAutofit/>
          </a:bodyPr>
          <a:lstStyle/>
          <a:p>
            <a:r>
              <a:rPr lang="en-US" sz="2000" dirty="0" smtClean="0"/>
              <a:t>Changing Governance (adapted from the project ‘The Changing Role of Knowledge and Policy in health and education’: </a:t>
            </a:r>
            <a:r>
              <a:rPr lang="en-US" sz="2000" dirty="0" err="1" smtClean="0"/>
              <a:t>www.knowandpol.eu</a:t>
            </a:r>
            <a:r>
              <a:rPr lang="en-US" sz="2000" dirty="0" smtClean="0"/>
              <a:t>)</a:t>
            </a:r>
            <a:endParaRPr lang="en-US" sz="2000" dirty="0"/>
          </a:p>
        </p:txBody>
      </p:sp>
      <p:sp>
        <p:nvSpPr>
          <p:cNvPr id="5" name="Text Placeholder 4"/>
          <p:cNvSpPr>
            <a:spLocks noGrp="1"/>
          </p:cNvSpPr>
          <p:nvPr>
            <p:ph type="body" idx="1"/>
          </p:nvPr>
        </p:nvSpPr>
        <p:spPr>
          <a:xfrm>
            <a:off x="457200" y="1317343"/>
            <a:ext cx="4040188" cy="857532"/>
          </a:xfrm>
        </p:spPr>
        <p:txBody>
          <a:bodyPr/>
          <a:lstStyle/>
          <a:p>
            <a:r>
              <a:rPr lang="en-US" dirty="0" smtClean="0"/>
              <a:t>Bureaucracy</a:t>
            </a:r>
            <a:endParaRPr lang="en-US" dirty="0"/>
          </a:p>
        </p:txBody>
      </p:sp>
      <p:sp>
        <p:nvSpPr>
          <p:cNvPr id="6" name="Content Placeholder 5"/>
          <p:cNvSpPr>
            <a:spLocks noGrp="1"/>
          </p:cNvSpPr>
          <p:nvPr>
            <p:ph sz="half" idx="2"/>
          </p:nvPr>
        </p:nvSpPr>
        <p:spPr/>
        <p:txBody>
          <a:bodyPr/>
          <a:lstStyle/>
          <a:p>
            <a:r>
              <a:rPr lang="en-US" dirty="0" smtClean="0"/>
              <a:t>National State-</a:t>
            </a:r>
            <a:r>
              <a:rPr lang="en-US" dirty="0" err="1" smtClean="0"/>
              <a:t>centred</a:t>
            </a:r>
            <a:endParaRPr lang="en-US" dirty="0" smtClean="0"/>
          </a:p>
          <a:p>
            <a:r>
              <a:rPr lang="en-US" dirty="0" smtClean="0"/>
              <a:t>Hierarchical </a:t>
            </a:r>
            <a:r>
              <a:rPr lang="en-US" dirty="0" err="1" smtClean="0"/>
              <a:t>organisation</a:t>
            </a:r>
            <a:r>
              <a:rPr lang="en-US" dirty="0" smtClean="0"/>
              <a:t>/formal regulation</a:t>
            </a:r>
          </a:p>
          <a:p>
            <a:r>
              <a:rPr lang="en-US" dirty="0" smtClean="0"/>
              <a:t>Main actors: formal policy makers, professionals</a:t>
            </a:r>
          </a:p>
          <a:p>
            <a:r>
              <a:rPr lang="en-US" dirty="0" smtClean="0"/>
              <a:t>Actors and </a:t>
            </a:r>
            <a:r>
              <a:rPr lang="en-US" dirty="0" err="1" smtClean="0"/>
              <a:t>organisations</a:t>
            </a:r>
            <a:r>
              <a:rPr lang="en-US" dirty="0" smtClean="0"/>
              <a:t> defined by state and sector</a:t>
            </a:r>
          </a:p>
          <a:p>
            <a:r>
              <a:rPr lang="en-US" dirty="0" smtClean="0"/>
              <a:t>Action through norms: changing rules</a:t>
            </a:r>
          </a:p>
          <a:p>
            <a:endParaRPr lang="en-US" dirty="0"/>
          </a:p>
        </p:txBody>
      </p:sp>
      <p:sp>
        <p:nvSpPr>
          <p:cNvPr id="7" name="Text Placeholder 6"/>
          <p:cNvSpPr>
            <a:spLocks noGrp="1"/>
          </p:cNvSpPr>
          <p:nvPr>
            <p:ph type="body" sz="quarter" idx="3"/>
          </p:nvPr>
        </p:nvSpPr>
        <p:spPr>
          <a:xfrm>
            <a:off x="4645025" y="1317343"/>
            <a:ext cx="4041775" cy="857532"/>
          </a:xfrm>
        </p:spPr>
        <p:txBody>
          <a:bodyPr/>
          <a:lstStyle/>
          <a:p>
            <a:r>
              <a:rPr lang="en-US" dirty="0" smtClean="0"/>
              <a:t>Post-Bureaucracy</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Poly-centric-inter/trans-national</a:t>
            </a:r>
          </a:p>
          <a:p>
            <a:r>
              <a:rPr lang="en-US" dirty="0" smtClean="0"/>
              <a:t>Diversity of actors, public/private hybrids, non-formal actors (consumers, 3</a:t>
            </a:r>
            <a:r>
              <a:rPr lang="en-US" baseline="30000" dirty="0" smtClean="0"/>
              <a:t>rd</a:t>
            </a:r>
            <a:r>
              <a:rPr lang="en-US" dirty="0" smtClean="0"/>
              <a:t> sector)</a:t>
            </a:r>
          </a:p>
          <a:p>
            <a:r>
              <a:rPr lang="en-US" dirty="0" smtClean="0"/>
              <a:t>Networked, fluid, blurred hierarchy</a:t>
            </a:r>
          </a:p>
          <a:p>
            <a:r>
              <a:rPr lang="en-US" dirty="0" smtClean="0"/>
              <a:t>Knowledge (data) based action</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Knowledge</a:t>
            </a:r>
            <a:endParaRPr lang="en-US" sz="2800" dirty="0"/>
          </a:p>
        </p:txBody>
      </p:sp>
      <p:sp>
        <p:nvSpPr>
          <p:cNvPr id="3" name="Text Placeholder 2"/>
          <p:cNvSpPr>
            <a:spLocks noGrp="1"/>
          </p:cNvSpPr>
          <p:nvPr>
            <p:ph type="body" idx="1"/>
          </p:nvPr>
        </p:nvSpPr>
        <p:spPr/>
        <p:txBody>
          <a:bodyPr/>
          <a:lstStyle/>
          <a:p>
            <a:r>
              <a:rPr lang="en-US" dirty="0" smtClean="0"/>
              <a:t>Knowledge</a:t>
            </a:r>
            <a:endParaRPr lang="en-US" dirty="0"/>
          </a:p>
        </p:txBody>
      </p:sp>
      <p:sp>
        <p:nvSpPr>
          <p:cNvPr id="4" name="Content Placeholder 3"/>
          <p:cNvSpPr>
            <a:spLocks noGrp="1"/>
          </p:cNvSpPr>
          <p:nvPr>
            <p:ph sz="half" idx="2"/>
          </p:nvPr>
        </p:nvSpPr>
        <p:spPr/>
        <p:txBody>
          <a:bodyPr/>
          <a:lstStyle/>
          <a:p>
            <a:r>
              <a:rPr lang="en-US" dirty="0" smtClean="0"/>
              <a:t>Dominant legitimacy: Scientific/Professional knowledge</a:t>
            </a:r>
          </a:p>
          <a:p>
            <a:r>
              <a:rPr lang="en-US" dirty="0" smtClean="0"/>
              <a:t>Limited knowledge holders</a:t>
            </a:r>
          </a:p>
          <a:p>
            <a:r>
              <a:rPr lang="en-US" dirty="0" smtClean="0"/>
              <a:t>Disciplinary knowledge-segmented, </a:t>
            </a:r>
            <a:r>
              <a:rPr lang="en-US" dirty="0" err="1" smtClean="0"/>
              <a:t>specialised</a:t>
            </a:r>
            <a:endParaRPr lang="en-US" dirty="0" smtClean="0"/>
          </a:p>
          <a:p>
            <a:r>
              <a:rPr lang="en-US" dirty="0" smtClean="0"/>
              <a:t>Slow circulation within closed systems</a:t>
            </a:r>
          </a:p>
          <a:p>
            <a:endParaRPr lang="en-US" dirty="0"/>
          </a:p>
        </p:txBody>
      </p:sp>
      <p:sp>
        <p:nvSpPr>
          <p:cNvPr id="5" name="Text Placeholder 4"/>
          <p:cNvSpPr>
            <a:spLocks noGrp="1"/>
          </p:cNvSpPr>
          <p:nvPr>
            <p:ph type="body" sz="quarter" idx="3"/>
          </p:nvPr>
        </p:nvSpPr>
        <p:spPr/>
        <p:txBody>
          <a:bodyPr/>
          <a:lstStyle/>
          <a:p>
            <a:r>
              <a:rPr lang="en-US" dirty="0" err="1" smtClean="0"/>
              <a:t>Knowledges</a:t>
            </a:r>
            <a:endParaRPr lang="en-US" dirty="0"/>
          </a:p>
        </p:txBody>
      </p:sp>
      <p:sp>
        <p:nvSpPr>
          <p:cNvPr id="6" name="Content Placeholder 5"/>
          <p:cNvSpPr>
            <a:spLocks noGrp="1"/>
          </p:cNvSpPr>
          <p:nvPr>
            <p:ph sz="quarter" idx="4"/>
          </p:nvPr>
        </p:nvSpPr>
        <p:spPr/>
        <p:txBody>
          <a:bodyPr>
            <a:normAutofit fontScale="92500"/>
          </a:bodyPr>
          <a:lstStyle/>
          <a:p>
            <a:r>
              <a:rPr lang="en-US" dirty="0" smtClean="0"/>
              <a:t>Legitimacy varied-know how, experiential and scientific</a:t>
            </a:r>
          </a:p>
          <a:p>
            <a:r>
              <a:rPr lang="en-US" dirty="0" smtClean="0"/>
              <a:t>Diversity of </a:t>
            </a:r>
            <a:r>
              <a:rPr lang="en-US" dirty="0" err="1" smtClean="0"/>
              <a:t>recognised</a:t>
            </a:r>
            <a:r>
              <a:rPr lang="en-US" dirty="0" smtClean="0"/>
              <a:t> knowledge holders</a:t>
            </a:r>
          </a:p>
          <a:p>
            <a:r>
              <a:rPr lang="en-US" dirty="0" smtClean="0"/>
              <a:t>‘what (ever) works’-usable, auditable, translatable –containing ‘levers for action’</a:t>
            </a:r>
          </a:p>
          <a:p>
            <a:r>
              <a:rPr lang="en-US" dirty="0" smtClean="0"/>
              <a:t>Fast-moving, </a:t>
            </a:r>
            <a:r>
              <a:rPr lang="en-US" dirty="0" err="1" smtClean="0"/>
              <a:t>internationalised</a:t>
            </a:r>
            <a:r>
              <a:rPr lang="en-US" dirty="0" smtClean="0"/>
              <a:t>, data-based</a:t>
            </a:r>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1" y="276568"/>
            <a:ext cx="8553108" cy="748303"/>
          </a:xfrm>
        </p:spPr>
        <p:txBody>
          <a:bodyPr>
            <a:normAutofit/>
          </a:bodyPr>
          <a:lstStyle/>
          <a:p>
            <a:r>
              <a:rPr lang="en-US" sz="2400" dirty="0">
                <a:ea typeface="ＭＳ Ｐゴシック" pitchFamily="34" charset="-128"/>
              </a:rPr>
              <a:t>Context: the Knowledge Economy</a:t>
            </a:r>
            <a:endParaRPr lang="en-GB" sz="2400" dirty="0"/>
          </a:p>
        </p:txBody>
      </p:sp>
      <p:sp>
        <p:nvSpPr>
          <p:cNvPr id="3" name="Content Placeholder 2"/>
          <p:cNvSpPr>
            <a:spLocks noGrp="1"/>
          </p:cNvSpPr>
          <p:nvPr>
            <p:ph idx="1"/>
          </p:nvPr>
        </p:nvSpPr>
        <p:spPr>
          <a:xfrm>
            <a:off x="381437" y="1600200"/>
            <a:ext cx="8229600" cy="4525963"/>
          </a:xfrm>
        </p:spPr>
        <p:txBody>
          <a:bodyPr>
            <a:normAutofit fontScale="62500" lnSpcReduction="20000"/>
          </a:bodyPr>
          <a:lstStyle/>
          <a:p>
            <a:pPr algn="just">
              <a:buNone/>
            </a:pPr>
            <a:endParaRPr lang="en-GB" dirty="0">
              <a:latin typeface="Times New Roman" pitchFamily="18" charset="0"/>
              <a:ea typeface="ＭＳ Ｐゴシック" pitchFamily="34" charset="-128"/>
              <a:cs typeface="Times New Roman" pitchFamily="18" charset="0"/>
            </a:endParaRPr>
          </a:p>
          <a:p>
            <a:pPr algn="just">
              <a:lnSpc>
                <a:spcPct val="120000"/>
              </a:lnSpc>
              <a:buNone/>
            </a:pPr>
            <a:r>
              <a:rPr lang="en-GB" dirty="0">
                <a:ea typeface="ＭＳ Ｐゴシック" pitchFamily="34" charset="-128"/>
                <a:cs typeface="Times New Roman" pitchFamily="18" charset="0"/>
              </a:rPr>
              <a:t>Knowledge is now </a:t>
            </a:r>
            <a:r>
              <a:rPr lang="en-GB" i="1" dirty="0">
                <a:ea typeface="ＭＳ Ｐゴシック" pitchFamily="34" charset="-128"/>
                <a:cs typeface="Times New Roman" pitchFamily="18" charset="0"/>
              </a:rPr>
              <a:t>internal </a:t>
            </a:r>
            <a:r>
              <a:rPr lang="en-GB" dirty="0">
                <a:ea typeface="ＭＳ Ｐゴシック" pitchFamily="34" charset="-128"/>
                <a:cs typeface="Times New Roman" pitchFamily="18" charset="0"/>
              </a:rPr>
              <a:t>to i.e. part of – rather than </a:t>
            </a:r>
            <a:r>
              <a:rPr lang="en-GB" i="1" dirty="0">
                <a:ea typeface="ＭＳ Ｐゴシック" pitchFamily="34" charset="-128"/>
                <a:cs typeface="Times New Roman" pitchFamily="18" charset="0"/>
              </a:rPr>
              <a:t>external</a:t>
            </a:r>
            <a:r>
              <a:rPr lang="en-GB" dirty="0">
                <a:ea typeface="ＭＳ Ｐゴシック" pitchFamily="34" charset="-128"/>
                <a:cs typeface="Times New Roman" pitchFamily="18" charset="0"/>
              </a:rPr>
              <a:t> to and distinct from – the economic process, and growth is assumed to be dependent on maximising the outputs of knowledge workers and the productivity of knowledge resources.</a:t>
            </a:r>
          </a:p>
          <a:p>
            <a:pPr algn="just">
              <a:lnSpc>
                <a:spcPct val="120000"/>
              </a:lnSpc>
              <a:spcBef>
                <a:spcPct val="40000"/>
              </a:spcBef>
              <a:buSzTx/>
              <a:buFontTx/>
              <a:buNone/>
            </a:pPr>
            <a:r>
              <a:rPr lang="en-GB" dirty="0">
                <a:ea typeface="ＭＳ Ｐゴシック" pitchFamily="34" charset="-128"/>
                <a:cs typeface="Times New Roman" pitchFamily="18" charset="0"/>
              </a:rPr>
              <a:t>National systems seek to ensure competitive advantage through the commercial exploitation and application of knowledge. International organisations/blocs (for example the EC) seek out and promote ‘best practices’. </a:t>
            </a:r>
          </a:p>
          <a:p>
            <a:pPr algn="just">
              <a:lnSpc>
                <a:spcPct val="120000"/>
              </a:lnSpc>
              <a:spcBef>
                <a:spcPct val="40000"/>
              </a:spcBef>
              <a:buSzTx/>
              <a:buFontTx/>
              <a:buNone/>
            </a:pPr>
            <a:r>
              <a:rPr lang="en-GB" dirty="0">
                <a:ea typeface="ＭＳ Ｐゴシック" pitchFamily="34" charset="-128"/>
                <a:cs typeface="Times New Roman" pitchFamily="18" charset="0"/>
              </a:rPr>
              <a:t>New knowledge-based and knowledge producing regulation tools (KBRTs) are developed to govern knowledge production and to make knowledge ‘actionable’</a:t>
            </a:r>
            <a:r>
              <a:rPr lang="en-GB" dirty="0" smtClean="0">
                <a:ea typeface="ＭＳ Ｐゴシック" pitchFamily="34" charset="-128"/>
                <a:cs typeface="Times New Roman" pitchFamily="18" charset="0"/>
              </a:rPr>
              <a:t>. [European Semester, Horizon2020, REF]</a:t>
            </a:r>
            <a:endParaRPr lang="en-US" dirty="0">
              <a:ea typeface="ＭＳ Ｐゴシック" pitchFamily="34" charset="-128"/>
              <a:cs typeface="Times New Roman" pitchFamily="18" charset="0"/>
            </a:endParaRPr>
          </a:p>
          <a:p>
            <a:pPr marL="0" indent="0">
              <a:lnSpc>
                <a:spcPct val="120000"/>
              </a:lnSpc>
              <a:buNone/>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51" y="276568"/>
            <a:ext cx="8553108" cy="748303"/>
          </a:xfrm>
        </p:spPr>
        <p:txBody>
          <a:bodyPr>
            <a:normAutofit/>
          </a:bodyPr>
          <a:lstStyle/>
          <a:p>
            <a:r>
              <a:rPr lang="en-US" sz="2400" dirty="0" smtClean="0">
                <a:ea typeface="ＭＳ Ｐゴシック" pitchFamily="34" charset="-128"/>
              </a:rPr>
              <a:t>Knowledge Elites?</a:t>
            </a:r>
            <a:endParaRPr lang="en-GB" sz="2400" dirty="0"/>
          </a:p>
        </p:txBody>
      </p:sp>
      <p:sp>
        <p:nvSpPr>
          <p:cNvPr id="3" name="Content Placeholder 2"/>
          <p:cNvSpPr>
            <a:spLocks noGrp="1"/>
          </p:cNvSpPr>
          <p:nvPr>
            <p:ph idx="1"/>
          </p:nvPr>
        </p:nvSpPr>
        <p:spPr>
          <a:xfrm>
            <a:off x="381437" y="1600200"/>
            <a:ext cx="8229600" cy="4525963"/>
          </a:xfrm>
        </p:spPr>
        <p:txBody>
          <a:bodyPr>
            <a:normAutofit fontScale="62500" lnSpcReduction="20000"/>
          </a:bodyPr>
          <a:lstStyle/>
          <a:p>
            <a:pPr marL="0" indent="0">
              <a:buNone/>
            </a:pPr>
            <a:r>
              <a:rPr lang="en-US" dirty="0"/>
              <a:t>The knowledge-shaping process involves four distinct exercises of power: </a:t>
            </a:r>
            <a:endParaRPr lang="en-GB" dirty="0"/>
          </a:p>
          <a:p>
            <a:pPr marL="0" lvl="0" indent="0">
              <a:buNone/>
            </a:pPr>
            <a:r>
              <a:rPr lang="en-US" b="1" dirty="0"/>
              <a:t>1</a:t>
            </a:r>
            <a:r>
              <a:rPr lang="en-US" dirty="0"/>
              <a:t>)  </a:t>
            </a:r>
            <a:r>
              <a:rPr lang="en-US" i="1" dirty="0"/>
              <a:t>Information suppression</a:t>
            </a:r>
            <a:r>
              <a:rPr lang="en-US" dirty="0"/>
              <a:t>, in which </a:t>
            </a:r>
            <a:r>
              <a:rPr lang="en-US" dirty="0" smtClean="0"/>
              <a:t>elites </a:t>
            </a:r>
            <a:r>
              <a:rPr lang="en-US" dirty="0"/>
              <a:t>act to suppress knowledge damaging to their interests.  </a:t>
            </a:r>
            <a:endParaRPr lang="en-GB" dirty="0"/>
          </a:p>
          <a:p>
            <a:pPr marL="0" lvl="0" indent="0">
              <a:buNone/>
            </a:pPr>
            <a:r>
              <a:rPr lang="en-US" b="1" dirty="0"/>
              <a:t>2</a:t>
            </a:r>
            <a:r>
              <a:rPr lang="en-US" dirty="0"/>
              <a:t>)  </a:t>
            </a:r>
            <a:r>
              <a:rPr lang="en-US" i="1" dirty="0"/>
              <a:t>Contesting knowledge</a:t>
            </a:r>
            <a:r>
              <a:rPr lang="en-US" dirty="0"/>
              <a:t>, in which elites fund experts to attack and disqualify knowledge that poses a threat to their power base. </a:t>
            </a:r>
            <a:endParaRPr lang="en-US" dirty="0" smtClean="0"/>
          </a:p>
          <a:p>
            <a:pPr marL="0" lvl="0" indent="0">
              <a:buNone/>
            </a:pPr>
            <a:endParaRPr lang="en-US" b="1" dirty="0" smtClean="0"/>
          </a:p>
          <a:p>
            <a:pPr marL="0" lvl="0" indent="0">
              <a:buNone/>
            </a:pPr>
            <a:r>
              <a:rPr lang="en-US" b="1" dirty="0" smtClean="0"/>
              <a:t>3</a:t>
            </a:r>
            <a:r>
              <a:rPr lang="en-US" dirty="0"/>
              <a:t>)  </a:t>
            </a:r>
            <a:r>
              <a:rPr lang="en-US" i="1" dirty="0"/>
              <a:t>Knowledge production</a:t>
            </a:r>
            <a:r>
              <a:rPr lang="en-US" dirty="0"/>
              <a:t>, in which elites fund or otherwise promote the production of particular </a:t>
            </a:r>
            <a:r>
              <a:rPr lang="en-US" dirty="0" err="1"/>
              <a:t>knowledges</a:t>
            </a:r>
            <a:r>
              <a:rPr lang="en-US" dirty="0"/>
              <a:t>, </a:t>
            </a:r>
            <a:r>
              <a:rPr lang="en-US" dirty="0" smtClean="0"/>
              <a:t>through sponsored scientific </a:t>
            </a:r>
            <a:r>
              <a:rPr lang="en-US" dirty="0"/>
              <a:t>research or governmentally administered through </a:t>
            </a:r>
            <a:r>
              <a:rPr lang="en-US" dirty="0" smtClean="0"/>
              <a:t>surveys, tests </a:t>
            </a:r>
            <a:r>
              <a:rPr lang="en-US" dirty="0"/>
              <a:t>and </a:t>
            </a:r>
            <a:r>
              <a:rPr lang="en-US" dirty="0" smtClean="0"/>
              <a:t>analysis</a:t>
            </a:r>
            <a:r>
              <a:rPr lang="en-US" dirty="0"/>
              <a:t>.  </a:t>
            </a:r>
            <a:endParaRPr lang="en-GB" dirty="0"/>
          </a:p>
          <a:p>
            <a:pPr marL="0" lvl="0" indent="0">
              <a:buNone/>
            </a:pPr>
            <a:r>
              <a:rPr lang="en-US" b="1" dirty="0"/>
              <a:t>4</a:t>
            </a:r>
            <a:r>
              <a:rPr lang="en-US" dirty="0"/>
              <a:t>)  </a:t>
            </a:r>
            <a:r>
              <a:rPr lang="en-US" i="1" dirty="0"/>
              <a:t>Knowledge administration</a:t>
            </a:r>
            <a:r>
              <a:rPr lang="en-US" dirty="0"/>
              <a:t>, in which elites influence the selection of what information counts as knowledge and what information does not count.  </a:t>
            </a:r>
            <a:endParaRPr lang="en-GB" dirty="0"/>
          </a:p>
          <a:p>
            <a:pPr algn="just">
              <a:buNone/>
            </a:pPr>
            <a:r>
              <a:rPr lang="en-US" dirty="0" smtClean="0"/>
              <a:t>[From The </a:t>
            </a:r>
            <a:r>
              <a:rPr lang="en-US" dirty="0"/>
              <a:t>Knowledge-Shaping Process: Elite Mobilization and Environmental Policy [Eric Bonds] 2010 Critical Sociology 37(4) 429–446 </a:t>
            </a:r>
            <a:r>
              <a:rPr lang="en-US" dirty="0" smtClean="0"/>
              <a:t>]</a:t>
            </a:r>
            <a:endParaRPr lang="en-GB" dirty="0"/>
          </a:p>
          <a:p>
            <a:pPr algn="just">
              <a:buNone/>
            </a:pPr>
            <a:endParaRPr lang="en-GB" dirty="0">
              <a:latin typeface="Times New Roman" pitchFamily="18" charset="0"/>
              <a:ea typeface="ＭＳ Ｐゴシック" pitchFamily="34" charset="-128"/>
              <a:cs typeface="Times New Roman" pitchFamily="18" charset="0"/>
            </a:endParaRPr>
          </a:p>
          <a:p>
            <a:pPr marL="0" indent="0">
              <a:lnSpc>
                <a:spcPct val="120000"/>
              </a:lnSpc>
              <a:buNone/>
            </a:pPr>
            <a:endParaRPr lang="en-GB" dirty="0"/>
          </a:p>
        </p:txBody>
      </p:sp>
    </p:spTree>
    <p:extLst>
      <p:ext uri="{BB962C8B-B14F-4D97-AF65-F5344CB8AC3E}">
        <p14:creationId xmlns:p14="http://schemas.microsoft.com/office/powerpoint/2010/main" val="35439510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7053</TotalTime>
  <Words>2384</Words>
  <Application>Microsoft Macintosh PowerPoint</Application>
  <PresentationFormat>On-screen Show (4:3)</PresentationFormat>
  <Paragraphs>158</Paragraphs>
  <Slides>25</Slides>
  <Notes>1</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1_Office Theme</vt:lpstr>
      <vt:lpstr>3_Office Theme</vt:lpstr>
      <vt:lpstr>5_Office Theme</vt:lpstr>
      <vt:lpstr>6_Office Theme</vt:lpstr>
      <vt:lpstr> Governing Education in Europe-the changing role of knowledge  </vt:lpstr>
      <vt:lpstr>The Overarching ‘Project’</vt:lpstr>
      <vt:lpstr>Constructing Europe: processes of governing</vt:lpstr>
      <vt:lpstr>Government, Governance, Governing</vt:lpstr>
      <vt:lpstr>Key Questions</vt:lpstr>
      <vt:lpstr>Changing Governance (adapted from the project ‘The Changing Role of Knowledge and Policy in health and education’: www.knowandpol.eu)</vt:lpstr>
      <vt:lpstr>Changing Knowledge</vt:lpstr>
      <vt:lpstr>Context: the Knowledge Economy</vt:lpstr>
      <vt:lpstr>Knowledge Elites?</vt:lpstr>
      <vt:lpstr>Knowledge Elites?</vt:lpstr>
      <vt:lpstr>Summary and move to Data</vt:lpstr>
      <vt:lpstr>PowerPoint Presentation</vt:lpstr>
      <vt:lpstr>And now…….</vt:lpstr>
      <vt:lpstr>The data-based world and its consequences……</vt:lpstr>
      <vt:lpstr>Comparative simplification</vt:lpstr>
      <vt:lpstr>Governing needs de-contextualised, actionable knowledge</vt:lpstr>
      <vt:lpstr>Experts, consultants and the problem of endless possibility</vt:lpstr>
      <vt:lpstr>Key Questions…and some answers</vt:lpstr>
      <vt:lpstr>Governing Knowledge in Action (i) Monitoring of local authority performance in England</vt:lpstr>
      <vt:lpstr>Governing Knowledge in Action (ii) The European Semester</vt:lpstr>
      <vt:lpstr>Coded Knowledge does Governing Work</vt:lpstr>
      <vt:lpstr>Data make people up</vt:lpstr>
      <vt:lpstr>Governing Knowledge </vt:lpstr>
      <vt:lpstr>The ‘popular currency’ of data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Cultures and values of inspection England and Scotland</dc:title>
  <dc:creator>Martin Lawn</dc:creator>
  <cp:lastModifiedBy>Martin Lawn</cp:lastModifiedBy>
  <cp:revision>220</cp:revision>
  <cp:lastPrinted>2013-05-21T20:05:58Z</cp:lastPrinted>
  <dcterms:created xsi:type="dcterms:W3CDTF">2014-05-31T15:10:45Z</dcterms:created>
  <dcterms:modified xsi:type="dcterms:W3CDTF">2017-06-30T11:18:34Z</dcterms:modified>
</cp:coreProperties>
</file>