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85" r:id="rId2"/>
  </p:sldMasterIdLst>
  <p:notesMasterIdLst>
    <p:notesMasterId r:id="rId15"/>
  </p:notesMasterIdLst>
  <p:handoutMasterIdLst>
    <p:handoutMasterId r:id="rId16"/>
  </p:handoutMasterIdLst>
  <p:sldIdLst>
    <p:sldId id="256" r:id="rId3"/>
    <p:sldId id="305" r:id="rId4"/>
    <p:sldId id="306" r:id="rId5"/>
    <p:sldId id="300" r:id="rId6"/>
    <p:sldId id="284" r:id="rId7"/>
    <p:sldId id="304" r:id="rId8"/>
    <p:sldId id="301" r:id="rId9"/>
    <p:sldId id="302" r:id="rId10"/>
    <p:sldId id="307" r:id="rId11"/>
    <p:sldId id="308" r:id="rId12"/>
    <p:sldId id="310" r:id="rId13"/>
    <p:sldId id="299"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ieter Vanden Broeck" initials="PVB" lastIdx="1" clrIdx="0">
    <p:extLst/>
  </p:cmAuthor>
  <p:cmAuthor id="2" name="Pieter Vanden Broeck" initials="PVB [2]" lastIdx="1" clrIdx="1">
    <p:extLst/>
  </p:cmAuthor>
  <p:cmAuthor id="3" name="Pieter Vanden Broeck" initials="PVB [3]" lastIdx="1" clrIdx="2">
    <p:extLst/>
  </p:cmAuthor>
  <p:cmAuthor id="4" name="Pieter Vanden Broeck" initials="PVB [4]" lastIdx="1" clrIdx="3">
    <p:extLst/>
  </p:cmAuthor>
  <p:cmAuthor id="5" name="Pieter Vanden Broeck" initials="PVB [3] [2]" lastIdx="1" clrIdx="4">
    <p:extLst/>
  </p:cmAuthor>
  <p:cmAuthor id="6" name="Pieter Vanden Broeck" initials="PVB [4] [2]" lastIdx="1" clrIdx="5">
    <p:extLst/>
  </p:cmAuthor>
  <p:cmAuthor id="7" name="Pieter Vanden Broeck" initials="PVB [5]" lastIdx="1" clrIdx="6">
    <p:extLst/>
  </p:cmAuthor>
  <p:cmAuthor id="8" name="Pieter Vanden Broeck" initials="PVB [5] [2]" lastIdx="1" clrIdx="7">
    <p:extLst/>
  </p:cmAuthor>
  <p:cmAuthor id="9" name="Pieter Vanden Broeck" initials="PVB [6]" lastIdx="1" clrIdx="8">
    <p:extLst/>
  </p:cmAuthor>
  <p:cmAuthor id="10" name="Pieter Vanden Broeck" initials="PVB [7]" lastIdx="1" clrIdx="9">
    <p:extLst/>
  </p:cmAuthor>
  <p:cmAuthor id="11" name="Pieter Vanden Broeck" initials="PVB [7] [2]" lastIdx="1" clrIdx="10">
    <p:extLst/>
  </p:cmAuthor>
  <p:cmAuthor id="12" name="Pieter Vanden Broeck" initials="PVB [8]" lastIdx="1" clrIdx="11">
    <p:extLst/>
  </p:cmAuthor>
  <p:cmAuthor id="13" name="Pieter Vanden Broeck" initials="PVB [9]" lastIdx="1" clrIdx="12">
    <p:extLst/>
  </p:cmAuthor>
  <p:cmAuthor id="14" name="Pieter Vanden Broeck" initials="PVB [10]" lastIdx="1" clrIdx="13">
    <p:extLst/>
  </p:cmAuthor>
  <p:cmAuthor id="15" name="Pieter Vanden Broeck" initials="PVB [11]" lastIdx="1" clrIdx="14">
    <p:extLst/>
  </p:cmAuthor>
  <p:cmAuthor id="16" name="Pieter Vanden Broeck" initials="PVB [12]" lastIdx="1" clrIdx="15">
    <p:extLst/>
  </p:cmAuthor>
  <p:cmAuthor id="17" name="Pieter Vanden Broeck" initials="PVB [3] [3]" lastIdx="1" clrIdx="16">
    <p:extLst/>
  </p:cmAuthor>
  <p:cmAuthor id="18" name="Pieter Vanden Broeck" initials="PVB [4] [3]" lastIdx="1" clrIdx="17">
    <p:extLst/>
  </p:cmAuthor>
  <p:cmAuthor id="19" name="Pieter Vanden Broeck" initials="PVB [13]" lastIdx="1" clrIdx="18">
    <p:extLst/>
  </p:cmAuthor>
  <p:cmAuthor id="20" name="Pieter Vanden Broeck" initials="PVB [14]" lastIdx="1" clrIdx="19">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B7F7F"/>
    <a:srgbClr val="0C224B"/>
    <a:srgbClr val="007F91"/>
    <a:srgbClr val="012E5F"/>
    <a:srgbClr val="00698C"/>
    <a:srgbClr val="2752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78"/>
    <p:restoredTop sz="83429" autoAdjust="0"/>
  </p:normalViewPr>
  <p:slideViewPr>
    <p:cSldViewPr snapToGrid="0" snapToObjects="1">
      <p:cViewPr varScale="1">
        <p:scale>
          <a:sx n="97" d="100"/>
          <a:sy n="97" d="100"/>
        </p:scale>
        <p:origin x="2238" y="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3992"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1BEFB5-29D0-7E41-A251-94D8D8FC83F7}" type="datetimeFigureOut">
              <a:rPr lang="fr-FR" smtClean="0"/>
              <a:t>11/07/2017</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9BACD63-4891-5949-B0C1-46BEFF6A6922}" type="slidenum">
              <a:rPr lang="fr-FR" smtClean="0"/>
              <a:t>‹N°›</a:t>
            </a:fld>
            <a:endParaRPr lang="fr-FR"/>
          </a:p>
        </p:txBody>
      </p:sp>
    </p:spTree>
    <p:extLst>
      <p:ext uri="{BB962C8B-B14F-4D97-AF65-F5344CB8AC3E}">
        <p14:creationId xmlns:p14="http://schemas.microsoft.com/office/powerpoint/2010/main" val="4319589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E0AA06-B9C7-2E40-B483-48D4AFDDE5C6}" type="datetimeFigureOut">
              <a:rPr lang="fr-FR" smtClean="0"/>
              <a:t>11/07/2017</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DACD38-98E6-3044-A9D1-B30E6239555B}" type="slidenum">
              <a:rPr lang="fr-FR" smtClean="0"/>
              <a:t>‹N°›</a:t>
            </a:fld>
            <a:endParaRPr lang="fr-FR"/>
          </a:p>
        </p:txBody>
      </p:sp>
    </p:spTree>
    <p:extLst>
      <p:ext uri="{BB962C8B-B14F-4D97-AF65-F5344CB8AC3E}">
        <p14:creationId xmlns:p14="http://schemas.microsoft.com/office/powerpoint/2010/main" val="700866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56DACD38-98E6-3044-A9D1-B30E6239555B}" type="slidenum">
              <a:rPr lang="fr-FR" smtClean="0"/>
              <a:t>1</a:t>
            </a:fld>
            <a:endParaRPr lang="fr-FR"/>
          </a:p>
        </p:txBody>
      </p:sp>
    </p:spTree>
    <p:extLst>
      <p:ext uri="{BB962C8B-B14F-4D97-AF65-F5344CB8AC3E}">
        <p14:creationId xmlns:p14="http://schemas.microsoft.com/office/powerpoint/2010/main" val="863884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56DACD38-98E6-3044-A9D1-B30E6239555B}" type="slidenum">
              <a:rPr lang="fr-FR" smtClean="0"/>
              <a:t>4</a:t>
            </a:fld>
            <a:endParaRPr lang="fr-FR"/>
          </a:p>
        </p:txBody>
      </p:sp>
    </p:spTree>
    <p:extLst>
      <p:ext uri="{BB962C8B-B14F-4D97-AF65-F5344CB8AC3E}">
        <p14:creationId xmlns:p14="http://schemas.microsoft.com/office/powerpoint/2010/main" val="4230389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56DACD38-98E6-3044-A9D1-B30E6239555B}" type="slidenum">
              <a:rPr lang="fr-FR" smtClean="0"/>
              <a:t>5</a:t>
            </a:fld>
            <a:endParaRPr lang="fr-FR"/>
          </a:p>
        </p:txBody>
      </p:sp>
    </p:spTree>
    <p:extLst>
      <p:ext uri="{BB962C8B-B14F-4D97-AF65-F5344CB8AC3E}">
        <p14:creationId xmlns:p14="http://schemas.microsoft.com/office/powerpoint/2010/main" val="87133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56DACD38-98E6-3044-A9D1-B30E6239555B}" type="slidenum">
              <a:rPr lang="fr-FR" smtClean="0"/>
              <a:t>6</a:t>
            </a:fld>
            <a:endParaRPr lang="fr-FR"/>
          </a:p>
        </p:txBody>
      </p:sp>
    </p:spTree>
    <p:extLst>
      <p:ext uri="{BB962C8B-B14F-4D97-AF65-F5344CB8AC3E}">
        <p14:creationId xmlns:p14="http://schemas.microsoft.com/office/powerpoint/2010/main" val="396270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56DACD38-98E6-3044-A9D1-B30E6239555B}" type="slidenum">
              <a:rPr lang="fr-FR" smtClean="0"/>
              <a:t>7</a:t>
            </a:fld>
            <a:endParaRPr lang="fr-FR"/>
          </a:p>
        </p:txBody>
      </p:sp>
    </p:spTree>
    <p:extLst>
      <p:ext uri="{BB962C8B-B14F-4D97-AF65-F5344CB8AC3E}">
        <p14:creationId xmlns:p14="http://schemas.microsoft.com/office/powerpoint/2010/main" val="2043995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56DACD38-98E6-3044-A9D1-B30E6239555B}" type="slidenum">
              <a:rPr lang="fr-FR" smtClean="0"/>
              <a:t>8</a:t>
            </a:fld>
            <a:endParaRPr lang="fr-FR"/>
          </a:p>
        </p:txBody>
      </p:sp>
    </p:spTree>
    <p:extLst>
      <p:ext uri="{BB962C8B-B14F-4D97-AF65-F5344CB8AC3E}">
        <p14:creationId xmlns:p14="http://schemas.microsoft.com/office/powerpoint/2010/main" val="2352183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56DACD38-98E6-3044-A9D1-B30E6239555B}" type="slidenum">
              <a:rPr lang="fr-FR" smtClean="0"/>
              <a:t>9</a:t>
            </a:fld>
            <a:endParaRPr lang="fr-FR"/>
          </a:p>
        </p:txBody>
      </p:sp>
    </p:spTree>
    <p:extLst>
      <p:ext uri="{BB962C8B-B14F-4D97-AF65-F5344CB8AC3E}">
        <p14:creationId xmlns:p14="http://schemas.microsoft.com/office/powerpoint/2010/main" val="41383504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56DACD38-98E6-3044-A9D1-B30E6239555B}" type="slidenum">
              <a:rPr lang="fr-FR" smtClean="0"/>
              <a:t>10</a:t>
            </a:fld>
            <a:endParaRPr lang="fr-FR"/>
          </a:p>
        </p:txBody>
      </p:sp>
    </p:spTree>
    <p:extLst>
      <p:ext uri="{BB962C8B-B14F-4D97-AF65-F5344CB8AC3E}">
        <p14:creationId xmlns:p14="http://schemas.microsoft.com/office/powerpoint/2010/main" val="3195126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56DACD38-98E6-3044-A9D1-B30E6239555B}" type="slidenum">
              <a:rPr lang="fr-FR" smtClean="0"/>
              <a:t>11</a:t>
            </a:fld>
            <a:endParaRPr lang="fr-FR"/>
          </a:p>
        </p:txBody>
      </p:sp>
    </p:spTree>
    <p:extLst>
      <p:ext uri="{BB962C8B-B14F-4D97-AF65-F5344CB8AC3E}">
        <p14:creationId xmlns:p14="http://schemas.microsoft.com/office/powerpoint/2010/main" val="3940348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bg>
      <p:bgPr>
        <a:solidFill>
          <a:srgbClr val="0C224B"/>
        </a:solidFill>
        <a:effectLst/>
      </p:bgPr>
    </p:bg>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1125582" y="1545289"/>
            <a:ext cx="7372350" cy="1286052"/>
          </a:xfrm>
          <a:prstGeom prst="rect">
            <a:avLst/>
          </a:prstGeom>
          <a:ln>
            <a:noFill/>
          </a:ln>
        </p:spPr>
        <p:txBody>
          <a:bodyPr anchor="b"/>
          <a:lstStyle>
            <a:lvl1pPr algn="l">
              <a:defRPr sz="4400" b="1" baseline="0">
                <a:solidFill>
                  <a:schemeClr val="bg1"/>
                </a:solidFill>
              </a:defRPr>
            </a:lvl1pPr>
          </a:lstStyle>
          <a:p>
            <a:r>
              <a:rPr lang="fr-FR" dirty="0" smtClean="0"/>
              <a:t>Titre principal</a:t>
            </a:r>
            <a:endParaRPr lang="fr-FR" dirty="0"/>
          </a:p>
        </p:txBody>
      </p:sp>
      <p:sp>
        <p:nvSpPr>
          <p:cNvPr id="3" name="Sous-titre 2"/>
          <p:cNvSpPr>
            <a:spLocks noGrp="1"/>
          </p:cNvSpPr>
          <p:nvPr>
            <p:ph type="subTitle" idx="1" hasCustomPrompt="1"/>
          </p:nvPr>
        </p:nvSpPr>
        <p:spPr>
          <a:xfrm>
            <a:off x="1125582" y="2966808"/>
            <a:ext cx="7372350" cy="577581"/>
          </a:xfrm>
          <a:prstGeom prst="rect">
            <a:avLst/>
          </a:prstGeom>
        </p:spPr>
        <p:txBody>
          <a:bodyPr/>
          <a:lstStyle>
            <a:lvl1pPr marL="0" indent="0" algn="l">
              <a:buNone/>
              <a:defRPr sz="2000" b="1">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Sous-titre principal</a:t>
            </a:r>
            <a:endParaRPr lang="fr-FR" dirty="0"/>
          </a:p>
        </p:txBody>
      </p:sp>
      <p:cxnSp>
        <p:nvCxnSpPr>
          <p:cNvPr id="8" name="Connecteur droit 7"/>
          <p:cNvCxnSpPr/>
          <p:nvPr userDrawn="1"/>
        </p:nvCxnSpPr>
        <p:spPr>
          <a:xfrm>
            <a:off x="1125582" y="2893429"/>
            <a:ext cx="7741355" cy="11291"/>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Espace réservé du texte 5"/>
          <p:cNvSpPr>
            <a:spLocks noGrp="1"/>
          </p:cNvSpPr>
          <p:nvPr>
            <p:ph type="body" sz="quarter" idx="10" hasCustomPrompt="1"/>
          </p:nvPr>
        </p:nvSpPr>
        <p:spPr>
          <a:xfrm>
            <a:off x="1125582" y="4683552"/>
            <a:ext cx="7372350" cy="657225"/>
          </a:xfrm>
          <a:prstGeom prst="rect">
            <a:avLst/>
          </a:prstGeom>
        </p:spPr>
        <p:txBody>
          <a:bodyPr/>
          <a:lstStyle>
            <a:lvl1pPr marL="0" indent="0" algn="r">
              <a:buNone/>
              <a:defRPr sz="1600" b="0" i="1">
                <a:solidFill>
                  <a:srgbClr val="7B7F7F"/>
                </a:solidFill>
                <a:latin typeface="+mj-lt"/>
              </a:defRPr>
            </a:lvl1pPr>
            <a:lvl2pPr marL="457200" indent="0" algn="r">
              <a:buNone/>
              <a:defRPr>
                <a:solidFill>
                  <a:srgbClr val="7B7F7F"/>
                </a:solidFill>
              </a:defRPr>
            </a:lvl2pPr>
            <a:lvl3pPr marL="914400" indent="0" algn="r">
              <a:buNone/>
              <a:defRPr>
                <a:solidFill>
                  <a:srgbClr val="7B7F7F"/>
                </a:solidFill>
              </a:defRPr>
            </a:lvl3pPr>
            <a:lvl4pPr marL="1371600" indent="0" algn="r">
              <a:buNone/>
              <a:defRPr>
                <a:solidFill>
                  <a:srgbClr val="7B7F7F"/>
                </a:solidFill>
              </a:defRPr>
            </a:lvl4pPr>
            <a:lvl5pPr marL="1828800" indent="0" algn="r">
              <a:buNone/>
              <a:defRPr>
                <a:solidFill>
                  <a:srgbClr val="7B7F7F"/>
                </a:solidFill>
              </a:defRPr>
            </a:lvl5pPr>
          </a:lstStyle>
          <a:p>
            <a:pPr lvl="0"/>
            <a:r>
              <a:rPr lang="fr-FR" dirty="0" smtClean="0"/>
              <a:t>Contexte de présentation</a:t>
            </a:r>
          </a:p>
          <a:p>
            <a:pPr lvl="0"/>
            <a:r>
              <a:rPr lang="fr-FR" dirty="0" smtClean="0"/>
              <a:t>Auteur</a:t>
            </a:r>
            <a:endParaRPr lang="fr-FR" dirty="0"/>
          </a:p>
        </p:txBody>
      </p:sp>
    </p:spTree>
    <p:extLst>
      <p:ext uri="{BB962C8B-B14F-4D97-AF65-F5344CB8AC3E}">
        <p14:creationId xmlns:p14="http://schemas.microsoft.com/office/powerpoint/2010/main" val="2734134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36838" y="568325"/>
            <a:ext cx="6204656" cy="470253"/>
          </a:xfrm>
          <a:prstGeom prst="rect">
            <a:avLst/>
          </a:prstGeom>
          <a:ln>
            <a:noFill/>
          </a:ln>
        </p:spPr>
        <p:txBody>
          <a:bodyPr/>
          <a:lstStyle>
            <a:lvl1pPr>
              <a:defRPr sz="2400" b="1" baseline="0">
                <a:solidFill>
                  <a:schemeClr val="bg1"/>
                </a:solidFill>
              </a:defRPr>
            </a:lvl1pPr>
          </a:lstStyle>
          <a:p>
            <a:r>
              <a:rPr lang="fr-FR" dirty="0" smtClean="0"/>
              <a:t>Structure de la présentation</a:t>
            </a:r>
            <a:endParaRPr lang="fr-FR" dirty="0"/>
          </a:p>
        </p:txBody>
      </p:sp>
    </p:spTree>
    <p:extLst>
      <p:ext uri="{BB962C8B-B14F-4D97-AF65-F5344CB8AC3E}">
        <p14:creationId xmlns:p14="http://schemas.microsoft.com/office/powerpoint/2010/main" val="179149286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623888" y="1907176"/>
            <a:ext cx="7886700" cy="852624"/>
          </a:xfrm>
          <a:prstGeom prst="rect">
            <a:avLst/>
          </a:prstGeom>
        </p:spPr>
        <p:txBody>
          <a:bodyPr anchor="b"/>
          <a:lstStyle>
            <a:lvl1pPr>
              <a:defRPr sz="3600" baseline="0">
                <a:solidFill>
                  <a:schemeClr val="bg1"/>
                </a:solidFill>
                <a:effectLst>
                  <a:outerShdw blurRad="38100" dist="38100" dir="2700000" algn="tl">
                    <a:srgbClr val="000000">
                      <a:alpha val="43137"/>
                    </a:srgbClr>
                  </a:outerShdw>
                </a:effectLst>
              </a:defRPr>
            </a:lvl1pPr>
          </a:lstStyle>
          <a:p>
            <a:r>
              <a:rPr lang="fr-FR" dirty="0" smtClean="0"/>
              <a:t>Section 1 </a:t>
            </a:r>
            <a:r>
              <a:rPr lang="mr-IN" dirty="0" smtClean="0"/>
              <a:t>–</a:t>
            </a:r>
            <a:r>
              <a:rPr lang="fr-FR" dirty="0" smtClean="0"/>
              <a:t> premier point</a:t>
            </a:r>
            <a:endParaRPr lang="fr-FR" dirty="0"/>
          </a:p>
        </p:txBody>
      </p:sp>
      <p:sp>
        <p:nvSpPr>
          <p:cNvPr id="3" name="Espace réservé du texte 2"/>
          <p:cNvSpPr>
            <a:spLocks noGrp="1"/>
          </p:cNvSpPr>
          <p:nvPr>
            <p:ph type="body" idx="1" hasCustomPrompt="1"/>
          </p:nvPr>
        </p:nvSpPr>
        <p:spPr>
          <a:xfrm>
            <a:off x="621915" y="2993662"/>
            <a:ext cx="7886700" cy="655230"/>
          </a:xfrm>
          <a:prstGeom prst="rect">
            <a:avLst/>
          </a:prstGeom>
        </p:spPr>
        <p:txBody>
          <a:bodyPr/>
          <a:lstStyle>
            <a:lvl1pPr marL="0" indent="0">
              <a:buNone/>
              <a:defRPr sz="2400" b="0">
                <a:solidFill>
                  <a:srgbClr val="7B7F7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dirty="0" smtClean="0"/>
              <a:t>Sous-titre de la section</a:t>
            </a:r>
          </a:p>
        </p:txBody>
      </p:sp>
      <p:cxnSp>
        <p:nvCxnSpPr>
          <p:cNvPr id="8" name="Connecteur droit 7"/>
          <p:cNvCxnSpPr/>
          <p:nvPr userDrawn="1"/>
        </p:nvCxnSpPr>
        <p:spPr>
          <a:xfrm flipH="1" flipV="1">
            <a:off x="628650" y="2876730"/>
            <a:ext cx="8027670" cy="11521"/>
          </a:xfrm>
          <a:prstGeom prst="line">
            <a:avLst/>
          </a:prstGeom>
          <a:ln w="19050">
            <a:solidFill>
              <a:srgbClr val="7B7F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9884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959576" y="495755"/>
            <a:ext cx="7886700" cy="505732"/>
          </a:xfrm>
          <a:prstGeom prst="rect">
            <a:avLst/>
          </a:prstGeom>
        </p:spPr>
        <p:txBody>
          <a:bodyPr/>
          <a:lstStyle>
            <a:lvl1pPr>
              <a:defRPr sz="2400" b="1">
                <a:solidFill>
                  <a:schemeClr val="bg1"/>
                </a:solidFill>
              </a:defRPr>
            </a:lvl1pPr>
          </a:lstStyle>
          <a:p>
            <a:r>
              <a:rPr lang="fr-FR" dirty="0" smtClean="0"/>
              <a:t>Diapo d’illustration</a:t>
            </a:r>
            <a:endParaRPr lang="fr-FR" dirty="0"/>
          </a:p>
        </p:txBody>
      </p:sp>
    </p:spTree>
    <p:extLst>
      <p:ext uri="{BB962C8B-B14F-4D97-AF65-F5344CB8AC3E}">
        <p14:creationId xmlns:p14="http://schemas.microsoft.com/office/powerpoint/2010/main" val="428293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8175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96E60FC2-9825-4EA5-BBA4-68BDB6DE6976}" type="datetime1">
              <a:rPr lang="fr-FR" smtClean="0"/>
              <a:t>11/07/2017</a:t>
            </a:fld>
            <a:endParaRPr lang="fr-BE"/>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r>
              <a:rPr lang="fr-BE" smtClean="0"/>
              <a:t>Eric Mangez</a:t>
            </a:r>
            <a:endParaRPr lang="fr-BE"/>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438208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820091"/>
            <a:ext cx="6858000" cy="810306"/>
          </a:xfrm>
          <a:prstGeom prst="rect">
            <a:avLst/>
          </a:prstGeom>
        </p:spPr>
        <p:txBody>
          <a:bodyPr anchor="b"/>
          <a:lstStyle>
            <a:lvl1pPr algn="ctr">
              <a:defRPr sz="4000" b="1">
                <a:solidFill>
                  <a:srgbClr val="0C224B"/>
                </a:solidFill>
                <a:latin typeface="Arial" charset="0"/>
                <a:ea typeface="Arial" charset="0"/>
                <a:cs typeface="Arial" charset="0"/>
              </a:defRPr>
            </a:lvl1pPr>
          </a:lstStyle>
          <a:p>
            <a:r>
              <a:rPr lang="fr-FR" dirty="0" smtClean="0"/>
              <a:t>Cliquez et modifiez le titre</a:t>
            </a:r>
            <a:endParaRPr lang="fr-FR" dirty="0"/>
          </a:p>
        </p:txBody>
      </p:sp>
      <p:sp>
        <p:nvSpPr>
          <p:cNvPr id="3" name="Sous-titre 2"/>
          <p:cNvSpPr>
            <a:spLocks noGrp="1"/>
          </p:cNvSpPr>
          <p:nvPr>
            <p:ph type="subTitle" idx="1" hasCustomPrompt="1"/>
          </p:nvPr>
        </p:nvSpPr>
        <p:spPr>
          <a:xfrm>
            <a:off x="1143000" y="2783432"/>
            <a:ext cx="6858000" cy="525825"/>
          </a:xfrm>
          <a:prstGeom prst="rect">
            <a:avLst/>
          </a:prstGeom>
        </p:spPr>
        <p:txBody>
          <a:bodyPr/>
          <a:lstStyle>
            <a:lvl1pPr marL="0" indent="0" algn="ctr">
              <a:buNone/>
              <a:defRPr sz="2400" b="1" baseline="0">
                <a:solidFill>
                  <a:srgbClr val="7B7F7F"/>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Sous-titre de présentation</a:t>
            </a:r>
            <a:endParaRPr lang="fr-FR" dirty="0"/>
          </a:p>
        </p:txBody>
      </p:sp>
      <p:cxnSp>
        <p:nvCxnSpPr>
          <p:cNvPr id="8" name="Connecteur droit 7"/>
          <p:cNvCxnSpPr/>
          <p:nvPr userDrawn="1"/>
        </p:nvCxnSpPr>
        <p:spPr>
          <a:xfrm>
            <a:off x="1143000" y="2717074"/>
            <a:ext cx="6938554" cy="0"/>
          </a:xfrm>
          <a:prstGeom prst="line">
            <a:avLst/>
          </a:prstGeom>
          <a:ln w="19050">
            <a:solidFill>
              <a:srgbClr val="0C224B"/>
            </a:solidFill>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userDrawn="1"/>
        </p:nvCxnSpPr>
        <p:spPr>
          <a:xfrm flipV="1">
            <a:off x="-148046" y="653143"/>
            <a:ext cx="9292046" cy="8708"/>
          </a:xfrm>
          <a:prstGeom prst="line">
            <a:avLst/>
          </a:prstGeom>
          <a:ln w="15875">
            <a:solidFill>
              <a:srgbClr val="0C224B"/>
            </a:solidFill>
          </a:ln>
        </p:spPr>
        <p:style>
          <a:lnRef idx="1">
            <a:schemeClr val="accent1"/>
          </a:lnRef>
          <a:fillRef idx="0">
            <a:schemeClr val="accent1"/>
          </a:fillRef>
          <a:effectRef idx="0">
            <a:schemeClr val="accent1"/>
          </a:effectRef>
          <a:fontRef idx="minor">
            <a:schemeClr val="tx1"/>
          </a:fontRef>
        </p:style>
      </p:cxnSp>
      <p:sp>
        <p:nvSpPr>
          <p:cNvPr id="13" name="Sous-titre 2"/>
          <p:cNvSpPr txBox="1">
            <a:spLocks/>
          </p:cNvSpPr>
          <p:nvPr userDrawn="1"/>
        </p:nvSpPr>
        <p:spPr>
          <a:xfrm>
            <a:off x="709204" y="4244429"/>
            <a:ext cx="7372350" cy="577581"/>
          </a:xfrm>
          <a:prstGeom prst="rect">
            <a:avLst/>
          </a:prstGeom>
        </p:spPr>
        <p:txBody>
          <a:bodyPr/>
          <a:lstStyle>
            <a:lvl1pPr marL="0" indent="0" algn="l" defTabSz="914400" rtl="0" eaLnBrk="1" latinLnBrk="0" hangingPunct="1">
              <a:lnSpc>
                <a:spcPct val="90000"/>
              </a:lnSpc>
              <a:spcBef>
                <a:spcPts val="1000"/>
              </a:spcBef>
              <a:buFont typeface="Arial"/>
              <a:buNone/>
              <a:defRPr sz="2400" b="1"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r"/>
            <a:r>
              <a:rPr lang="fr-FR" sz="1200" b="1" i="1" dirty="0" smtClean="0">
                <a:solidFill>
                  <a:srgbClr val="0C224B"/>
                </a:solidFill>
                <a:latin typeface="Arial" charset="0"/>
                <a:ea typeface="Arial" charset="0"/>
                <a:cs typeface="Arial" charset="0"/>
              </a:rPr>
              <a:t>Contexte de la présentation</a:t>
            </a:r>
          </a:p>
          <a:p>
            <a:pPr algn="r"/>
            <a:r>
              <a:rPr lang="fr-FR" sz="1200" b="1" i="1" dirty="0" smtClean="0">
                <a:solidFill>
                  <a:srgbClr val="0C224B"/>
                </a:solidFill>
                <a:latin typeface="Arial" charset="0"/>
                <a:ea typeface="Arial" charset="0"/>
                <a:cs typeface="Arial" charset="0"/>
              </a:rPr>
              <a:t>Auteur de la communication</a:t>
            </a:r>
            <a:endParaRPr lang="fr-FR" sz="1200" b="1" i="1" dirty="0">
              <a:solidFill>
                <a:srgbClr val="0C224B"/>
              </a:solidFill>
              <a:latin typeface="Arial" charset="0"/>
              <a:ea typeface="Arial" charset="0"/>
              <a:cs typeface="Arial" charset="0"/>
            </a:endParaRPr>
          </a:p>
        </p:txBody>
      </p:sp>
    </p:spTree>
    <p:extLst>
      <p:ext uri="{BB962C8B-B14F-4D97-AF65-F5344CB8AC3E}">
        <p14:creationId xmlns:p14="http://schemas.microsoft.com/office/powerpoint/2010/main" val="1304165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994410" y="190954"/>
            <a:ext cx="6817179" cy="401229"/>
          </a:xfrm>
          <a:prstGeom prst="rect">
            <a:avLst/>
          </a:prstGeom>
        </p:spPr>
        <p:txBody>
          <a:bodyPr/>
          <a:lstStyle>
            <a:lvl1pPr>
              <a:defRPr sz="2400" b="1">
                <a:solidFill>
                  <a:srgbClr val="0C224B"/>
                </a:solidFill>
                <a:latin typeface="Arial" charset="0"/>
                <a:ea typeface="Arial" charset="0"/>
                <a:cs typeface="Arial" charset="0"/>
              </a:defRPr>
            </a:lvl1pPr>
          </a:lstStyle>
          <a:p>
            <a:r>
              <a:rPr lang="fr-FR" dirty="0" smtClean="0"/>
              <a:t>Diapo de contenu</a:t>
            </a:r>
            <a:endParaRPr lang="fr-FR" dirty="0"/>
          </a:p>
        </p:txBody>
      </p:sp>
    </p:spTree>
    <p:extLst>
      <p:ext uri="{BB962C8B-B14F-4D97-AF65-F5344CB8AC3E}">
        <p14:creationId xmlns:p14="http://schemas.microsoft.com/office/powerpoint/2010/main" val="842095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gif"/></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1.jpg"/><Relationship Id="rId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224B"/>
        </a:solidFill>
        <a:effectLst/>
      </p:bgPr>
    </p:bg>
    <p:spTree>
      <p:nvGrpSpPr>
        <p:cNvPr id="1" name=""/>
        <p:cNvGrpSpPr/>
        <p:nvPr/>
      </p:nvGrpSpPr>
      <p:grpSpPr>
        <a:xfrm>
          <a:off x="0" y="0"/>
          <a:ext cx="0" cy="0"/>
          <a:chOff x="0" y="0"/>
          <a:chExt cx="0" cy="0"/>
        </a:xfrm>
      </p:grpSpPr>
      <p:pic>
        <p:nvPicPr>
          <p:cNvPr id="11" name="Image 10"/>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63361" y="0"/>
            <a:ext cx="995906" cy="1215212"/>
          </a:xfrm>
          <a:prstGeom prst="rect">
            <a:avLst/>
          </a:prstGeom>
        </p:spPr>
      </p:pic>
      <p:grpSp>
        <p:nvGrpSpPr>
          <p:cNvPr id="21" name="Grouper 20"/>
          <p:cNvGrpSpPr/>
          <p:nvPr userDrawn="1"/>
        </p:nvGrpSpPr>
        <p:grpSpPr>
          <a:xfrm>
            <a:off x="152196" y="6137167"/>
            <a:ext cx="7084627" cy="640644"/>
            <a:chOff x="274122" y="6137167"/>
            <a:chExt cx="8499183" cy="640644"/>
          </a:xfrm>
        </p:grpSpPr>
        <p:pic>
          <p:nvPicPr>
            <p:cNvPr id="12" name="Image 11"/>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274122" y="6137167"/>
              <a:ext cx="800805" cy="640644"/>
            </a:xfrm>
            <a:prstGeom prst="rect">
              <a:avLst/>
            </a:prstGeom>
          </p:spPr>
        </p:pic>
        <p:sp>
          <p:nvSpPr>
            <p:cNvPr id="18" name="ZoneTexte 17"/>
            <p:cNvSpPr txBox="1"/>
            <p:nvPr userDrawn="1"/>
          </p:nvSpPr>
          <p:spPr>
            <a:xfrm>
              <a:off x="1074927" y="6326684"/>
              <a:ext cx="7698378" cy="261610"/>
            </a:xfrm>
            <a:prstGeom prst="rect">
              <a:avLst/>
            </a:prstGeom>
            <a:noFill/>
          </p:spPr>
          <p:txBody>
            <a:bodyPr wrap="square" rtlCol="0">
              <a:spAutoFit/>
            </a:bodyPr>
            <a:lstStyle/>
            <a:p>
              <a:r>
                <a:rPr lang="fr-FR" sz="1100" i="1" dirty="0" smtClean="0">
                  <a:solidFill>
                    <a:schemeClr val="bg1"/>
                  </a:solidFill>
                </a:rPr>
                <a:t>Groupe Interdisciplinaire de recherche sur la Socialisation,</a:t>
              </a:r>
              <a:r>
                <a:rPr lang="fr-FR" sz="1100" i="1" baseline="0" dirty="0" smtClean="0">
                  <a:solidFill>
                    <a:schemeClr val="bg1"/>
                  </a:solidFill>
                </a:rPr>
                <a:t> l’Education et </a:t>
              </a:r>
              <a:r>
                <a:rPr lang="fr-FR" sz="1100" i="1" baseline="0" smtClean="0">
                  <a:solidFill>
                    <a:schemeClr val="bg1"/>
                  </a:solidFill>
                </a:rPr>
                <a:t>la Formation</a:t>
              </a:r>
              <a:endParaRPr lang="fr-FR" sz="1100" i="1">
                <a:solidFill>
                  <a:schemeClr val="bg1"/>
                </a:solidFill>
              </a:endParaRPr>
            </a:p>
          </p:txBody>
        </p:sp>
        <p:cxnSp>
          <p:nvCxnSpPr>
            <p:cNvPr id="20" name="Connecteur droit 19"/>
            <p:cNvCxnSpPr/>
            <p:nvPr userDrawn="1"/>
          </p:nvCxnSpPr>
          <p:spPr>
            <a:xfrm>
              <a:off x="1074927" y="6137167"/>
              <a:ext cx="0" cy="56843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751225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7" r:id="rId5"/>
    <p:sldLayoutId id="2147483692" r:id="rId6"/>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er 6"/>
          <p:cNvGrpSpPr/>
          <p:nvPr userDrawn="1"/>
        </p:nvGrpSpPr>
        <p:grpSpPr>
          <a:xfrm>
            <a:off x="160905" y="6102332"/>
            <a:ext cx="7084627" cy="640644"/>
            <a:chOff x="274122" y="6137167"/>
            <a:chExt cx="8499183" cy="640644"/>
          </a:xfrm>
        </p:grpSpPr>
        <p:pic>
          <p:nvPicPr>
            <p:cNvPr id="8" name="Image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74122" y="6137167"/>
              <a:ext cx="800805" cy="640644"/>
            </a:xfrm>
            <a:prstGeom prst="rect">
              <a:avLst/>
            </a:prstGeom>
          </p:spPr>
        </p:pic>
        <p:sp>
          <p:nvSpPr>
            <p:cNvPr id="9" name="ZoneTexte 8"/>
            <p:cNvSpPr txBox="1"/>
            <p:nvPr userDrawn="1"/>
          </p:nvSpPr>
          <p:spPr>
            <a:xfrm>
              <a:off x="1074927" y="6326684"/>
              <a:ext cx="7698378" cy="261610"/>
            </a:xfrm>
            <a:prstGeom prst="rect">
              <a:avLst/>
            </a:prstGeom>
            <a:noFill/>
          </p:spPr>
          <p:txBody>
            <a:bodyPr wrap="square" rtlCol="0">
              <a:spAutoFit/>
            </a:bodyPr>
            <a:lstStyle/>
            <a:p>
              <a:r>
                <a:rPr lang="fr-FR" sz="1100" i="1" dirty="0" smtClean="0">
                  <a:solidFill>
                    <a:schemeClr val="tx1"/>
                  </a:solidFill>
                </a:rPr>
                <a:t>Groupe Interdisciplinaire de recherche sur la Socialisation,</a:t>
              </a:r>
              <a:r>
                <a:rPr lang="fr-FR" sz="1100" i="1" baseline="0" dirty="0" smtClean="0">
                  <a:solidFill>
                    <a:schemeClr val="tx1"/>
                  </a:solidFill>
                </a:rPr>
                <a:t> l’Education et </a:t>
              </a:r>
              <a:r>
                <a:rPr lang="fr-FR" sz="1100" i="1" baseline="0" smtClean="0">
                  <a:solidFill>
                    <a:schemeClr val="tx1"/>
                  </a:solidFill>
                </a:rPr>
                <a:t>la Formation</a:t>
              </a:r>
              <a:endParaRPr lang="fr-FR" sz="1100" i="1">
                <a:solidFill>
                  <a:schemeClr val="tx1"/>
                </a:solidFill>
              </a:endParaRPr>
            </a:p>
          </p:txBody>
        </p:sp>
        <p:cxnSp>
          <p:nvCxnSpPr>
            <p:cNvPr id="10" name="Connecteur droit 9"/>
            <p:cNvCxnSpPr/>
            <p:nvPr userDrawn="1"/>
          </p:nvCxnSpPr>
          <p:spPr>
            <a:xfrm>
              <a:off x="1074927" y="6137167"/>
              <a:ext cx="0" cy="5684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1" name="Image 10"/>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96854" y="0"/>
            <a:ext cx="770912" cy="940672"/>
          </a:xfrm>
          <a:prstGeom prst="rect">
            <a:avLst/>
          </a:prstGeom>
        </p:spPr>
      </p:pic>
      <p:cxnSp>
        <p:nvCxnSpPr>
          <p:cNvPr id="12" name="Connecteur droit 11"/>
          <p:cNvCxnSpPr/>
          <p:nvPr userDrawn="1"/>
        </p:nvCxnSpPr>
        <p:spPr>
          <a:xfrm flipV="1">
            <a:off x="-148046" y="653143"/>
            <a:ext cx="9292046" cy="8708"/>
          </a:xfrm>
          <a:prstGeom prst="line">
            <a:avLst/>
          </a:prstGeom>
          <a:ln w="15875">
            <a:solidFill>
              <a:srgbClr val="0C224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591432"/>
      </p:ext>
    </p:extLst>
  </p:cSld>
  <p:clrMap bg1="lt1" tx1="dk1" bg2="lt2" tx2="dk2" accent1="accent1" accent2="accent2" accent3="accent3" accent4="accent4" accent5="accent5" accent6="accent6" hlink="hlink" folHlink="folHlink"/>
  <p:sldLayoutIdLst>
    <p:sldLayoutId id="2147483686" r:id="rId1"/>
    <p:sldLayoutId id="2147483691" r:id="rId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BE" sz="3600" dirty="0"/>
              <a:t>An invitation to </a:t>
            </a:r>
            <a:r>
              <a:rPr lang="fr-BE" sz="3600" dirty="0" err="1"/>
              <a:t>think</a:t>
            </a:r>
            <a:r>
              <a:rPr lang="fr-BE" sz="3600" dirty="0"/>
              <a:t> </a:t>
            </a:r>
            <a:r>
              <a:rPr lang="fr-BE" sz="3600" dirty="0" err="1"/>
              <a:t>with</a:t>
            </a:r>
            <a:r>
              <a:rPr lang="fr-BE" sz="3600" dirty="0"/>
              <a:t> </a:t>
            </a:r>
            <a:r>
              <a:rPr lang="fr-BE" sz="3600" dirty="0" err="1"/>
              <a:t>Luhmann’s</a:t>
            </a:r>
            <a:r>
              <a:rPr lang="fr-BE" sz="3600" dirty="0"/>
              <a:t> system </a:t>
            </a:r>
            <a:r>
              <a:rPr lang="fr-BE" sz="3600" dirty="0" err="1"/>
              <a:t>theory</a:t>
            </a:r>
            <a:r>
              <a:rPr lang="fr-BE" sz="3600" dirty="0"/>
              <a:t> </a:t>
            </a:r>
            <a:endParaRPr lang="en-GB" dirty="0"/>
          </a:p>
        </p:txBody>
      </p:sp>
      <p:sp>
        <p:nvSpPr>
          <p:cNvPr id="4" name="Text Placeholder 3"/>
          <p:cNvSpPr>
            <a:spLocks noGrp="1"/>
          </p:cNvSpPr>
          <p:nvPr>
            <p:ph type="body" sz="quarter" idx="10"/>
          </p:nvPr>
        </p:nvSpPr>
        <p:spPr/>
        <p:txBody>
          <a:bodyPr/>
          <a:lstStyle/>
          <a:p>
            <a:r>
              <a:rPr lang="en-GB" dirty="0" smtClean="0"/>
              <a:t>Naples, July 2017</a:t>
            </a:r>
          </a:p>
          <a:p>
            <a:r>
              <a:rPr lang="en-GB" b="1" dirty="0" smtClean="0"/>
              <a:t>Eric MANGEZ</a:t>
            </a:r>
            <a:endParaRPr lang="en-GB" b="1" dirty="0"/>
          </a:p>
        </p:txBody>
      </p:sp>
    </p:spTree>
    <p:extLst>
      <p:ext uri="{BB962C8B-B14F-4D97-AF65-F5344CB8AC3E}">
        <p14:creationId xmlns:p14="http://schemas.microsoft.com/office/powerpoint/2010/main" val="2458284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60649"/>
            <a:ext cx="7772400" cy="504055"/>
          </a:xfrm>
        </p:spPr>
        <p:txBody>
          <a:bodyPr>
            <a:noAutofit/>
          </a:bodyPr>
          <a:lstStyle/>
          <a:p>
            <a:pPr lvl="0" algn="ctr"/>
            <a:r>
              <a:rPr lang="en-US" sz="3600" b="1" dirty="0" smtClean="0"/>
              <a:t>3. The form of (modern) society</a:t>
            </a:r>
            <a:endParaRPr lang="fr-BE" sz="3600" dirty="0"/>
          </a:p>
        </p:txBody>
      </p:sp>
      <p:sp>
        <p:nvSpPr>
          <p:cNvPr id="3" name="Sous-titre 2"/>
          <p:cNvSpPr>
            <a:spLocks noGrp="1"/>
          </p:cNvSpPr>
          <p:nvPr>
            <p:ph type="subTitle" idx="1"/>
          </p:nvPr>
        </p:nvSpPr>
        <p:spPr>
          <a:xfrm>
            <a:off x="239282" y="1372442"/>
            <a:ext cx="8750894" cy="5184739"/>
          </a:xfrm>
        </p:spPr>
        <p:txBody>
          <a:bodyPr/>
          <a:lstStyle/>
          <a:p>
            <a:pPr marL="342900" indent="-342900" algn="just">
              <a:lnSpc>
                <a:spcPct val="100000"/>
              </a:lnSpc>
              <a:buAutoNum type="arabicPeriod"/>
            </a:pPr>
            <a:r>
              <a:rPr lang="en-US" sz="1600" dirty="0" smtClean="0">
                <a:solidFill>
                  <a:schemeClr val="tx1"/>
                </a:solidFill>
              </a:rPr>
              <a:t>The (200 years long) switch from </a:t>
            </a:r>
            <a:r>
              <a:rPr lang="en-US" sz="1600" b="1" dirty="0" smtClean="0">
                <a:solidFill>
                  <a:schemeClr val="tx1"/>
                </a:solidFill>
              </a:rPr>
              <a:t>pre-modernity</a:t>
            </a:r>
            <a:r>
              <a:rPr lang="en-US" sz="1600" dirty="0" smtClean="0">
                <a:solidFill>
                  <a:schemeClr val="tx1"/>
                </a:solidFill>
              </a:rPr>
              <a:t> to modernity is a switch from segmented and hierarchical (stratified) societies to functionally differentiated society. It is the tipping point towards (what would later be called) globalization: from a world organized on basis of territories and hierarchy to a world organized into different domains (each dealing with a specific reference problem, such as education, science, art, politics, law, health, economy, religion).</a:t>
            </a:r>
          </a:p>
          <a:p>
            <a:pPr marL="342900" indent="-342900" algn="just">
              <a:lnSpc>
                <a:spcPct val="100000"/>
              </a:lnSpc>
              <a:buAutoNum type="arabicPeriod"/>
            </a:pPr>
            <a:endParaRPr lang="en-US" sz="1600" dirty="0" smtClean="0">
              <a:solidFill>
                <a:schemeClr val="tx1"/>
              </a:solidFill>
            </a:endParaRPr>
          </a:p>
          <a:p>
            <a:pPr marL="342900" indent="-342900" algn="just">
              <a:lnSpc>
                <a:spcPct val="100000"/>
              </a:lnSpc>
              <a:buFont typeface="Arial"/>
              <a:buAutoNum type="arabicPeriod"/>
            </a:pPr>
            <a:r>
              <a:rPr lang="en-US" sz="1600" dirty="0" smtClean="0">
                <a:solidFill>
                  <a:schemeClr val="tx1"/>
                </a:solidFill>
              </a:rPr>
              <a:t>The </a:t>
            </a:r>
            <a:r>
              <a:rPr lang="en-US" sz="1600" dirty="0">
                <a:solidFill>
                  <a:schemeClr val="tx1"/>
                </a:solidFill>
              </a:rPr>
              <a:t>golden Age of </a:t>
            </a:r>
            <a:r>
              <a:rPr lang="en-US" sz="1600" b="1" dirty="0">
                <a:solidFill>
                  <a:schemeClr val="tx1"/>
                </a:solidFill>
              </a:rPr>
              <a:t>the Nation State </a:t>
            </a:r>
            <a:r>
              <a:rPr lang="en-US" sz="1600" b="1" dirty="0" smtClean="0">
                <a:solidFill>
                  <a:schemeClr val="tx1"/>
                </a:solidFill>
              </a:rPr>
              <a:t>- </a:t>
            </a:r>
            <a:r>
              <a:rPr lang="en-US" sz="1600" dirty="0" smtClean="0">
                <a:solidFill>
                  <a:schemeClr val="tx1"/>
                </a:solidFill>
              </a:rPr>
              <a:t>encapsulating </a:t>
            </a:r>
            <a:r>
              <a:rPr lang="en-US" sz="1600" dirty="0">
                <a:solidFill>
                  <a:schemeClr val="tx1"/>
                </a:solidFill>
              </a:rPr>
              <a:t>functional systems inside its territory and structurally coupling </a:t>
            </a:r>
            <a:r>
              <a:rPr lang="en-US" sz="1600" dirty="0" smtClean="0">
                <a:solidFill>
                  <a:schemeClr val="tx1"/>
                </a:solidFill>
              </a:rPr>
              <a:t>them - </a:t>
            </a:r>
            <a:r>
              <a:rPr lang="en-US" sz="1600" dirty="0">
                <a:solidFill>
                  <a:schemeClr val="tx1"/>
                </a:solidFill>
              </a:rPr>
              <a:t>was and could only </a:t>
            </a:r>
            <a:r>
              <a:rPr lang="en-US" sz="1600" dirty="0" smtClean="0">
                <a:solidFill>
                  <a:schemeClr val="tx1"/>
                </a:solidFill>
              </a:rPr>
              <a:t>be a </a:t>
            </a:r>
            <a:r>
              <a:rPr lang="en-US" sz="1600" dirty="0">
                <a:solidFill>
                  <a:schemeClr val="tx1"/>
                </a:solidFill>
              </a:rPr>
              <a:t>temporary arrangement (if not a mere illusion). </a:t>
            </a:r>
            <a:r>
              <a:rPr lang="en-US" sz="1600" dirty="0" smtClean="0">
                <a:solidFill>
                  <a:schemeClr val="tx1"/>
                </a:solidFill>
              </a:rPr>
              <a:t/>
            </a:r>
            <a:br>
              <a:rPr lang="en-US" sz="1600" dirty="0" smtClean="0">
                <a:solidFill>
                  <a:schemeClr val="tx1"/>
                </a:solidFill>
              </a:rPr>
            </a:br>
            <a:r>
              <a:rPr lang="en-US" sz="1600" dirty="0" smtClean="0">
                <a:solidFill>
                  <a:schemeClr val="tx1"/>
                </a:solidFill>
              </a:rPr>
              <a:t/>
            </a:r>
            <a:br>
              <a:rPr lang="en-US" sz="1600" dirty="0" smtClean="0">
                <a:solidFill>
                  <a:schemeClr val="tx1"/>
                </a:solidFill>
              </a:rPr>
            </a:br>
            <a:r>
              <a:rPr lang="en-US" sz="1600" dirty="0" smtClean="0">
                <a:solidFill>
                  <a:schemeClr val="tx1"/>
                </a:solidFill>
              </a:rPr>
              <a:t>Partially </a:t>
            </a:r>
            <a:r>
              <a:rPr lang="en-US" sz="1600" dirty="0">
                <a:solidFill>
                  <a:schemeClr val="tx1"/>
                </a:solidFill>
              </a:rPr>
              <a:t>decoupled from its national context, each functional system is now tending to </a:t>
            </a:r>
            <a:r>
              <a:rPr lang="en-US" sz="1600" dirty="0" smtClean="0">
                <a:solidFill>
                  <a:schemeClr val="tx1"/>
                </a:solidFill>
              </a:rPr>
              <a:t>globalize </a:t>
            </a:r>
            <a:r>
              <a:rPr lang="en-US" sz="1600" dirty="0">
                <a:solidFill>
                  <a:schemeClr val="tx1"/>
                </a:solidFill>
              </a:rPr>
              <a:t>itself. It then links up communicatively with other actors situated in other contexts but engaged in the same functional activity. This groundswell of </a:t>
            </a:r>
            <a:r>
              <a:rPr lang="en-US" sz="1600" dirty="0" smtClean="0">
                <a:solidFill>
                  <a:schemeClr val="tx1"/>
                </a:solidFill>
              </a:rPr>
              <a:t>globalization </a:t>
            </a:r>
            <a:r>
              <a:rPr lang="en-US" sz="1600" dirty="0">
                <a:solidFill>
                  <a:schemeClr val="tx1"/>
                </a:solidFill>
              </a:rPr>
              <a:t>leads each functional system to turn ever more towards its own processes and its own </a:t>
            </a:r>
            <a:r>
              <a:rPr lang="en-US" sz="1600" dirty="0" smtClean="0">
                <a:solidFill>
                  <a:schemeClr val="tx1"/>
                </a:solidFill>
              </a:rPr>
              <a:t>outputs</a:t>
            </a:r>
          </a:p>
          <a:p>
            <a:pPr marL="342900" indent="-342900" algn="just">
              <a:lnSpc>
                <a:spcPct val="100000"/>
              </a:lnSpc>
              <a:buFont typeface="Arial"/>
              <a:buAutoNum type="arabicPeriod"/>
            </a:pPr>
            <a:endParaRPr lang="en-US" sz="1600" dirty="0" smtClean="0">
              <a:solidFill>
                <a:schemeClr val="tx1"/>
              </a:solidFill>
            </a:endParaRPr>
          </a:p>
          <a:p>
            <a:pPr marL="342900" indent="-342900" algn="just">
              <a:lnSpc>
                <a:spcPct val="100000"/>
              </a:lnSpc>
              <a:buFont typeface="Arial"/>
              <a:buAutoNum type="arabicPeriod"/>
            </a:pPr>
            <a:r>
              <a:rPr lang="en-US" sz="1600" dirty="0" smtClean="0">
                <a:solidFill>
                  <a:schemeClr val="tx1"/>
                </a:solidFill>
              </a:rPr>
              <a:t>All functional systems have a tendency to expand themselves (spatially, temporally, thematically, </a:t>
            </a:r>
            <a:r>
              <a:rPr lang="en-US" sz="1600" dirty="0">
                <a:solidFill>
                  <a:schemeClr val="tx1"/>
                </a:solidFill>
              </a:rPr>
              <a:t>socially). </a:t>
            </a:r>
            <a:r>
              <a:rPr lang="en-US" sz="1600" dirty="0" smtClean="0">
                <a:solidFill>
                  <a:schemeClr val="tx1"/>
                </a:solidFill>
              </a:rPr>
              <a:t>These tendencies (whose origin dates back to the tipping point towards modernity) become increasingly visible as we now live in </a:t>
            </a:r>
            <a:r>
              <a:rPr lang="en-US" sz="1600" b="1" dirty="0" smtClean="0">
                <a:solidFill>
                  <a:schemeClr val="tx1"/>
                </a:solidFill>
              </a:rPr>
              <a:t>one global functionally differentiated society</a:t>
            </a:r>
            <a:r>
              <a:rPr lang="en-US" sz="1600" dirty="0" smtClean="0">
                <a:solidFill>
                  <a:schemeClr val="tx1"/>
                </a:solidFill>
              </a:rPr>
              <a:t>.</a:t>
            </a:r>
            <a:endParaRPr lang="en-US" sz="1600" dirty="0">
              <a:solidFill>
                <a:schemeClr val="tx1"/>
              </a:solidFill>
            </a:endParaRPr>
          </a:p>
          <a:p>
            <a:pPr marL="0" lvl="1" algn="just">
              <a:lnSpc>
                <a:spcPct val="100000"/>
              </a:lnSpc>
              <a:spcBef>
                <a:spcPts val="1000"/>
              </a:spcBef>
            </a:pPr>
            <a:endParaRPr lang="en-US" sz="1600" dirty="0" smtClean="0">
              <a:solidFill>
                <a:schemeClr val="tx1"/>
              </a:solidFill>
            </a:endParaRPr>
          </a:p>
          <a:p>
            <a:pPr lvl="1" algn="just">
              <a:lnSpc>
                <a:spcPct val="100000"/>
              </a:lnSpc>
            </a:pPr>
            <a:endParaRPr lang="en-US" sz="1600" dirty="0">
              <a:solidFill>
                <a:schemeClr val="tx1"/>
              </a:solidFill>
            </a:endParaRPr>
          </a:p>
        </p:txBody>
      </p:sp>
      <p:sp>
        <p:nvSpPr>
          <p:cNvPr id="5" name="Espace réservé du pied de page 4"/>
          <p:cNvSpPr>
            <a:spLocks noGrp="1"/>
          </p:cNvSpPr>
          <p:nvPr>
            <p:ph type="ftr" sz="quarter" idx="11"/>
          </p:nvPr>
        </p:nvSpPr>
        <p:spPr>
          <a:xfrm>
            <a:off x="3124200" y="6356350"/>
            <a:ext cx="5715000" cy="365125"/>
          </a:xfrm>
        </p:spPr>
        <p:txBody>
          <a:bodyPr/>
          <a:lstStyle/>
          <a:p>
            <a:pPr lvl="0" algn="r"/>
            <a:r>
              <a:rPr lang="fr-BE" sz="1050" i="1" dirty="0">
                <a:solidFill>
                  <a:prstClr val="black"/>
                </a:solidFill>
              </a:rPr>
              <a:t>Eric Mangez    </a:t>
            </a:r>
            <a:endParaRPr lang="fr-BE" sz="1050" i="1" dirty="0">
              <a:solidFill>
                <a:prstClr val="black"/>
              </a:solidFill>
            </a:endParaRPr>
          </a:p>
        </p:txBody>
      </p:sp>
    </p:spTree>
    <p:extLst>
      <p:ext uri="{BB962C8B-B14F-4D97-AF65-F5344CB8AC3E}">
        <p14:creationId xmlns:p14="http://schemas.microsoft.com/office/powerpoint/2010/main" val="33459340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60649"/>
            <a:ext cx="7772400" cy="504055"/>
          </a:xfrm>
        </p:spPr>
        <p:txBody>
          <a:bodyPr>
            <a:noAutofit/>
          </a:bodyPr>
          <a:lstStyle/>
          <a:p>
            <a:pPr lvl="0" algn="ctr"/>
            <a:r>
              <a:rPr lang="en-US" sz="3600" b="1" dirty="0"/>
              <a:t>4</a:t>
            </a:r>
            <a:r>
              <a:rPr lang="en-US" sz="3600" b="1" dirty="0" smtClean="0"/>
              <a:t>. The history of the future</a:t>
            </a:r>
            <a:endParaRPr lang="fr-BE" sz="3600" dirty="0"/>
          </a:p>
        </p:txBody>
      </p:sp>
      <p:sp>
        <p:nvSpPr>
          <p:cNvPr id="3" name="Sous-titre 2"/>
          <p:cNvSpPr>
            <a:spLocks noGrp="1"/>
          </p:cNvSpPr>
          <p:nvPr>
            <p:ph type="subTitle" idx="1"/>
          </p:nvPr>
        </p:nvSpPr>
        <p:spPr>
          <a:xfrm>
            <a:off x="239282" y="1261347"/>
            <a:ext cx="8750894" cy="5184739"/>
          </a:xfrm>
        </p:spPr>
        <p:txBody>
          <a:bodyPr/>
          <a:lstStyle/>
          <a:p>
            <a:pPr marL="342900" indent="-342900" algn="just">
              <a:lnSpc>
                <a:spcPct val="100000"/>
              </a:lnSpc>
              <a:buAutoNum type="arabicPeriod"/>
            </a:pPr>
            <a:r>
              <a:rPr lang="en-US" sz="1600" dirty="0" smtClean="0">
                <a:solidFill>
                  <a:schemeClr val="tx1"/>
                </a:solidFill>
              </a:rPr>
              <a:t>The premodern future: stable, yet in the hands of God, inscribed in Nature</a:t>
            </a:r>
            <a:endParaRPr lang="en-US" sz="1600" dirty="0">
              <a:solidFill>
                <a:schemeClr val="tx1"/>
              </a:solidFill>
            </a:endParaRPr>
          </a:p>
          <a:p>
            <a:pPr algn="just">
              <a:lnSpc>
                <a:spcPct val="100000"/>
              </a:lnSpc>
            </a:pPr>
            <a:r>
              <a:rPr lang="en-US" sz="1400" dirty="0" smtClean="0">
                <a:solidFill>
                  <a:schemeClr val="tx1"/>
                </a:solidFill>
              </a:rPr>
              <a:t>(“</a:t>
            </a:r>
            <a:r>
              <a:rPr lang="en-US" sz="1400" i="1" dirty="0" smtClean="0">
                <a:solidFill>
                  <a:schemeClr val="tx1"/>
                </a:solidFill>
              </a:rPr>
              <a:t>La </a:t>
            </a:r>
            <a:r>
              <a:rPr lang="en-US" sz="1400" i="1" dirty="0" err="1" smtClean="0">
                <a:solidFill>
                  <a:schemeClr val="tx1"/>
                </a:solidFill>
              </a:rPr>
              <a:t>société</a:t>
            </a:r>
            <a:r>
              <a:rPr lang="en-US" sz="1400" i="1" dirty="0" smtClean="0">
                <a:solidFill>
                  <a:schemeClr val="tx1"/>
                </a:solidFill>
              </a:rPr>
              <a:t> </a:t>
            </a:r>
            <a:r>
              <a:rPr lang="en-US" sz="1400" i="1" dirty="0" err="1" smtClean="0">
                <a:solidFill>
                  <a:schemeClr val="tx1"/>
                </a:solidFill>
              </a:rPr>
              <a:t>est</a:t>
            </a:r>
            <a:r>
              <a:rPr lang="en-US" sz="1400" i="1" dirty="0" smtClean="0">
                <a:solidFill>
                  <a:schemeClr val="tx1"/>
                </a:solidFill>
              </a:rPr>
              <a:t> </a:t>
            </a:r>
            <a:r>
              <a:rPr lang="en-US" sz="1400" i="1" dirty="0" err="1" smtClean="0">
                <a:solidFill>
                  <a:schemeClr val="tx1"/>
                </a:solidFill>
              </a:rPr>
              <a:t>devenue</a:t>
            </a:r>
            <a:r>
              <a:rPr lang="en-US" sz="1400" i="1" dirty="0" smtClean="0">
                <a:solidFill>
                  <a:schemeClr val="tx1"/>
                </a:solidFill>
              </a:rPr>
              <a:t>, aux </a:t>
            </a:r>
            <a:r>
              <a:rPr lang="en-US" sz="1400" i="1" dirty="0" err="1" smtClean="0">
                <a:solidFill>
                  <a:schemeClr val="tx1"/>
                </a:solidFill>
              </a:rPr>
              <a:t>confins</a:t>
            </a:r>
            <a:r>
              <a:rPr lang="en-US" sz="1400" i="1" dirty="0" smtClean="0">
                <a:solidFill>
                  <a:schemeClr val="tx1"/>
                </a:solidFill>
              </a:rPr>
              <a:t> de la </a:t>
            </a:r>
            <a:r>
              <a:rPr lang="en-US" sz="1400" i="1" dirty="0" err="1" smtClean="0">
                <a:solidFill>
                  <a:schemeClr val="tx1"/>
                </a:solidFill>
              </a:rPr>
              <a:t>modernité</a:t>
            </a:r>
            <a:r>
              <a:rPr lang="en-US" sz="1400" i="1" dirty="0" smtClean="0">
                <a:solidFill>
                  <a:schemeClr val="tx1"/>
                </a:solidFill>
              </a:rPr>
              <a:t>, son </a:t>
            </a:r>
            <a:r>
              <a:rPr lang="en-US" sz="1400" i="1" dirty="0" err="1" smtClean="0">
                <a:solidFill>
                  <a:schemeClr val="tx1"/>
                </a:solidFill>
              </a:rPr>
              <a:t>seul</a:t>
            </a:r>
            <a:r>
              <a:rPr lang="en-US" sz="1400" i="1" dirty="0" smtClean="0">
                <a:solidFill>
                  <a:schemeClr val="tx1"/>
                </a:solidFill>
              </a:rPr>
              <a:t> et unique point de reference</a:t>
            </a:r>
            <a:r>
              <a:rPr lang="en-US" sz="1400" dirty="0" smtClean="0">
                <a:solidFill>
                  <a:schemeClr val="tx1"/>
                </a:solidFill>
              </a:rPr>
              <a:t>” </a:t>
            </a:r>
            <a:r>
              <a:rPr lang="en-US" sz="1400" dirty="0" smtClean="0">
                <a:solidFill>
                  <a:schemeClr val="tx1"/>
                </a:solidFill>
              </a:rPr>
              <a:t>(Clam </a:t>
            </a:r>
            <a:r>
              <a:rPr lang="en-US" sz="1400" dirty="0" smtClean="0">
                <a:solidFill>
                  <a:schemeClr val="tx1"/>
                </a:solidFill>
              </a:rPr>
              <a:t>2001))</a:t>
            </a:r>
          </a:p>
          <a:p>
            <a:pPr marL="342900" indent="-342900" algn="just">
              <a:lnSpc>
                <a:spcPct val="100000"/>
              </a:lnSpc>
              <a:buAutoNum type="arabicPeriod"/>
            </a:pPr>
            <a:endParaRPr lang="en-US" sz="1600" dirty="0" smtClean="0">
              <a:solidFill>
                <a:schemeClr val="tx1"/>
              </a:solidFill>
            </a:endParaRPr>
          </a:p>
          <a:p>
            <a:pPr marL="342900" indent="-342900" algn="just">
              <a:lnSpc>
                <a:spcPct val="100000"/>
              </a:lnSpc>
              <a:buFont typeface="+mj-lt"/>
              <a:buAutoNum type="arabicPeriod" startAt="2"/>
            </a:pPr>
            <a:r>
              <a:rPr lang="en-US" sz="1600" dirty="0" smtClean="0">
                <a:solidFill>
                  <a:schemeClr val="tx1"/>
                </a:solidFill>
              </a:rPr>
              <a:t>The </a:t>
            </a:r>
            <a:r>
              <a:rPr lang="en-US" sz="1600" dirty="0">
                <a:solidFill>
                  <a:schemeClr val="tx1"/>
                </a:solidFill>
              </a:rPr>
              <a:t>future of early modernity: the realization (building) of the nation, progress, </a:t>
            </a:r>
            <a:r>
              <a:rPr lang="en-US" sz="1600" dirty="0" smtClean="0">
                <a:solidFill>
                  <a:schemeClr val="tx1"/>
                </a:solidFill>
              </a:rPr>
              <a:t>“trust </a:t>
            </a:r>
            <a:r>
              <a:rPr lang="en-US" sz="1600" dirty="0">
                <a:solidFill>
                  <a:schemeClr val="tx1"/>
                </a:solidFill>
              </a:rPr>
              <a:t>in the </a:t>
            </a:r>
            <a:r>
              <a:rPr lang="en-US" sz="1600" dirty="0" smtClean="0">
                <a:solidFill>
                  <a:schemeClr val="tx1"/>
                </a:solidFill>
              </a:rPr>
              <a:t>future” </a:t>
            </a:r>
            <a:r>
              <a:rPr lang="en-US" sz="1600" dirty="0">
                <a:solidFill>
                  <a:schemeClr val="tx1"/>
                </a:solidFill>
              </a:rPr>
              <a:t>as an (inevitably) </a:t>
            </a:r>
            <a:r>
              <a:rPr lang="en-US" sz="1600" b="1" dirty="0">
                <a:solidFill>
                  <a:schemeClr val="tx1"/>
                </a:solidFill>
              </a:rPr>
              <a:t>improved version of the past</a:t>
            </a:r>
            <a:r>
              <a:rPr lang="en-US" sz="1600" dirty="0" smtClean="0">
                <a:solidFill>
                  <a:schemeClr val="tx1"/>
                </a:solidFill>
              </a:rPr>
              <a:t>.</a:t>
            </a:r>
          </a:p>
          <a:p>
            <a:pPr lvl="2" algn="just">
              <a:lnSpc>
                <a:spcPct val="100000"/>
              </a:lnSpc>
            </a:pPr>
            <a:r>
              <a:rPr lang="en-US" sz="1600" dirty="0" smtClean="0">
                <a:solidFill>
                  <a:schemeClr val="tx1"/>
                </a:solidFill>
              </a:rPr>
              <a:t>Education </a:t>
            </a:r>
            <a:r>
              <a:rPr lang="en-US" sz="1600" dirty="0">
                <a:solidFill>
                  <a:schemeClr val="tx1"/>
                </a:solidFill>
              </a:rPr>
              <a:t>(national education) : curriculum + </a:t>
            </a:r>
            <a:r>
              <a:rPr lang="en-US" sz="1600" dirty="0" smtClean="0">
                <a:solidFill>
                  <a:schemeClr val="tx1"/>
                </a:solidFill>
              </a:rPr>
              <a:t>teachers + </a:t>
            </a:r>
            <a:r>
              <a:rPr lang="en-US" sz="1600" b="1" dirty="0" smtClean="0">
                <a:solidFill>
                  <a:srgbClr val="FF0000"/>
                </a:solidFill>
              </a:rPr>
              <a:t>teaching</a:t>
            </a:r>
            <a:r>
              <a:rPr lang="en-US" sz="1600" dirty="0" smtClean="0">
                <a:solidFill>
                  <a:schemeClr val="tx1"/>
                </a:solidFill>
              </a:rPr>
              <a:t> + organizations + organized interactions are “the” main means for the nation to build itself by including all (young future) citizens into the system. The function of the “school form</a:t>
            </a:r>
            <a:r>
              <a:rPr lang="en-US" sz="1600" dirty="0" smtClean="0">
                <a:solidFill>
                  <a:schemeClr val="tx1"/>
                </a:solidFill>
              </a:rPr>
              <a:t>” (</a:t>
            </a:r>
            <a:r>
              <a:rPr lang="en-US" sz="1600" i="1" dirty="0" smtClean="0">
                <a:solidFill>
                  <a:schemeClr val="tx1"/>
                </a:solidFill>
              </a:rPr>
              <a:t>la </a:t>
            </a:r>
            <a:r>
              <a:rPr lang="en-US" sz="1600" i="1" dirty="0" err="1" smtClean="0">
                <a:solidFill>
                  <a:schemeClr val="tx1"/>
                </a:solidFill>
              </a:rPr>
              <a:t>forme</a:t>
            </a:r>
            <a:r>
              <a:rPr lang="en-US" sz="1600" i="1" dirty="0" smtClean="0">
                <a:solidFill>
                  <a:schemeClr val="tx1"/>
                </a:solidFill>
              </a:rPr>
              <a:t> </a:t>
            </a:r>
            <a:r>
              <a:rPr lang="en-US" sz="1600" i="1" dirty="0" err="1" smtClean="0">
                <a:solidFill>
                  <a:schemeClr val="tx1"/>
                </a:solidFill>
              </a:rPr>
              <a:t>scolaire</a:t>
            </a:r>
            <a:r>
              <a:rPr lang="en-US" sz="1600" dirty="0" smtClean="0">
                <a:solidFill>
                  <a:schemeClr val="tx1"/>
                </a:solidFill>
              </a:rPr>
              <a:t>, “teaching”) </a:t>
            </a:r>
            <a:r>
              <a:rPr lang="en-US" sz="1600" dirty="0" smtClean="0">
                <a:solidFill>
                  <a:schemeClr val="tx1"/>
                </a:solidFill>
              </a:rPr>
              <a:t>is to make these (otherwise </a:t>
            </a:r>
            <a:r>
              <a:rPr lang="en-US" sz="1600" dirty="0" smtClean="0">
                <a:solidFill>
                  <a:schemeClr val="tx1"/>
                </a:solidFill>
              </a:rPr>
              <a:t>improbable) </a:t>
            </a:r>
            <a:r>
              <a:rPr lang="en-US" sz="1600" dirty="0" smtClean="0">
                <a:solidFill>
                  <a:schemeClr val="tx1"/>
                </a:solidFill>
              </a:rPr>
              <a:t>interactions between the nation (in the form of the teacher) and the people happen.</a:t>
            </a:r>
            <a:endParaRPr lang="en-US" sz="1600" dirty="0">
              <a:solidFill>
                <a:schemeClr val="tx1"/>
              </a:solidFill>
            </a:endParaRPr>
          </a:p>
          <a:p>
            <a:pPr marL="342900" indent="-342900" algn="just">
              <a:lnSpc>
                <a:spcPct val="100000"/>
              </a:lnSpc>
              <a:buFont typeface="Arial"/>
              <a:buAutoNum type="arabicPeriod" startAt="2"/>
            </a:pPr>
            <a:endParaRPr lang="en-US" sz="1600" dirty="0" smtClean="0">
              <a:solidFill>
                <a:schemeClr val="tx1"/>
              </a:solidFill>
            </a:endParaRPr>
          </a:p>
          <a:p>
            <a:pPr marL="342900" indent="-342900" algn="just">
              <a:lnSpc>
                <a:spcPct val="100000"/>
              </a:lnSpc>
              <a:buFont typeface="Arial"/>
              <a:buAutoNum type="arabicPeriod" startAt="2"/>
            </a:pPr>
            <a:r>
              <a:rPr lang="en-US" sz="1600" dirty="0" smtClean="0">
                <a:solidFill>
                  <a:schemeClr val="tx1"/>
                </a:solidFill>
              </a:rPr>
              <a:t>The future of late modernity: with the globalization of functional systems, the world becomes (definitely) ungovernable and the future comes to be seen as (not necessarily chaotic but) unpredictable, full of risks and uncertainties, unknown. At the center of everything is </a:t>
            </a:r>
            <a:r>
              <a:rPr lang="en-US" sz="1600" b="1" dirty="0" smtClean="0">
                <a:solidFill>
                  <a:schemeClr val="tx1"/>
                </a:solidFill>
              </a:rPr>
              <a:t>the difference </a:t>
            </a:r>
            <a:r>
              <a:rPr lang="en-US" sz="1600" dirty="0" smtClean="0">
                <a:solidFill>
                  <a:schemeClr val="tx1"/>
                </a:solidFill>
              </a:rPr>
              <a:t>between the past and the future</a:t>
            </a:r>
          </a:p>
          <a:p>
            <a:pPr lvl="2" algn="just">
              <a:lnSpc>
                <a:spcPct val="100000"/>
              </a:lnSpc>
            </a:pPr>
            <a:r>
              <a:rPr lang="en-US" sz="1600" b="1" dirty="0" smtClean="0">
                <a:solidFill>
                  <a:srgbClr val="FF0000"/>
                </a:solidFill>
              </a:rPr>
              <a:t>Learning</a:t>
            </a:r>
            <a:r>
              <a:rPr lang="en-US" sz="1600" dirty="0" smtClean="0">
                <a:solidFill>
                  <a:srgbClr val="FF0000"/>
                </a:solidFill>
              </a:rPr>
              <a:t> </a:t>
            </a:r>
            <a:r>
              <a:rPr lang="en-US" sz="1600" dirty="0" smtClean="0">
                <a:solidFill>
                  <a:schemeClr val="tx1"/>
                </a:solidFill>
              </a:rPr>
              <a:t>(to learn), transferable competences, problem-solving, projects without any </a:t>
            </a:r>
            <a:r>
              <a:rPr lang="en-US" sz="1600" dirty="0">
                <a:solidFill>
                  <a:schemeClr val="tx1"/>
                </a:solidFill>
              </a:rPr>
              <a:t>fixed curriculum; </a:t>
            </a:r>
            <a:r>
              <a:rPr lang="en-US" sz="1600" dirty="0" smtClean="0">
                <a:solidFill>
                  <a:schemeClr val="tx1"/>
                </a:solidFill>
              </a:rPr>
              <a:t>learning anywhere</a:t>
            </a:r>
            <a:r>
              <a:rPr lang="en-US" sz="1600" dirty="0">
                <a:solidFill>
                  <a:schemeClr val="tx1"/>
                </a:solidFill>
              </a:rPr>
              <a:t>, anytime, </a:t>
            </a:r>
            <a:r>
              <a:rPr lang="en-US" sz="1600" dirty="0" smtClean="0">
                <a:solidFill>
                  <a:schemeClr val="tx1"/>
                </a:solidFill>
              </a:rPr>
              <a:t>for anyone (not students only), </a:t>
            </a:r>
            <a:r>
              <a:rPr lang="en-US" sz="1600" dirty="0">
                <a:solidFill>
                  <a:schemeClr val="tx1"/>
                </a:solidFill>
              </a:rPr>
              <a:t>with </a:t>
            </a:r>
            <a:r>
              <a:rPr lang="en-US" sz="1600" dirty="0" smtClean="0">
                <a:solidFill>
                  <a:schemeClr val="tx1"/>
                </a:solidFill>
              </a:rPr>
              <a:t>anyone (not teachers specifically) seems to be the only available response</a:t>
            </a:r>
            <a:endParaRPr lang="en-US" sz="1600" dirty="0">
              <a:solidFill>
                <a:schemeClr val="tx1"/>
              </a:solidFill>
            </a:endParaRPr>
          </a:p>
          <a:p>
            <a:pPr lvl="2" algn="just">
              <a:lnSpc>
                <a:spcPct val="100000"/>
              </a:lnSpc>
            </a:pPr>
            <a:endParaRPr lang="en-US" sz="1600" dirty="0">
              <a:solidFill>
                <a:schemeClr val="tx1"/>
              </a:solidFill>
            </a:endParaRPr>
          </a:p>
          <a:p>
            <a:pPr lvl="1" algn="just">
              <a:lnSpc>
                <a:spcPct val="100000"/>
              </a:lnSpc>
            </a:pPr>
            <a:endParaRPr lang="en-US" sz="1600" dirty="0">
              <a:solidFill>
                <a:schemeClr val="tx1"/>
              </a:solidFill>
            </a:endParaRPr>
          </a:p>
        </p:txBody>
      </p:sp>
      <p:sp>
        <p:nvSpPr>
          <p:cNvPr id="5" name="Espace réservé du pied de page 4"/>
          <p:cNvSpPr>
            <a:spLocks noGrp="1"/>
          </p:cNvSpPr>
          <p:nvPr>
            <p:ph type="ftr" sz="quarter" idx="11"/>
          </p:nvPr>
        </p:nvSpPr>
        <p:spPr>
          <a:xfrm>
            <a:off x="3124200" y="6356350"/>
            <a:ext cx="5793658" cy="365125"/>
          </a:xfrm>
        </p:spPr>
        <p:txBody>
          <a:bodyPr/>
          <a:lstStyle/>
          <a:p>
            <a:pPr lvl="0" algn="r"/>
            <a:r>
              <a:rPr lang="fr-BE" sz="1050" i="1" dirty="0">
                <a:solidFill>
                  <a:prstClr val="black"/>
                </a:solidFill>
              </a:rPr>
              <a:t>Eric Mangez    </a:t>
            </a:r>
            <a:endParaRPr lang="fr-BE" sz="1050" i="1" dirty="0">
              <a:solidFill>
                <a:prstClr val="black"/>
              </a:solidFill>
            </a:endParaRPr>
          </a:p>
        </p:txBody>
      </p:sp>
    </p:spTree>
    <p:extLst>
      <p:ext uri="{BB962C8B-B14F-4D97-AF65-F5344CB8AC3E}">
        <p14:creationId xmlns:p14="http://schemas.microsoft.com/office/powerpoint/2010/main" val="10851448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The </a:t>
            </a:r>
            <a:r>
              <a:rPr lang="fr-BE" dirty="0" err="1" smtClean="0"/>
              <a:t>form</a:t>
            </a:r>
            <a:r>
              <a:rPr lang="fr-BE" dirty="0" smtClean="0"/>
              <a:t> of society, the </a:t>
            </a:r>
            <a:r>
              <a:rPr lang="fr-BE" dirty="0" err="1" smtClean="0"/>
              <a:t>history</a:t>
            </a:r>
            <a:r>
              <a:rPr lang="fr-BE" dirty="0" smtClean="0"/>
              <a:t> of the future</a:t>
            </a:r>
            <a:endParaRPr lang="fr-BE" dirty="0"/>
          </a:p>
        </p:txBody>
      </p:sp>
      <p:graphicFrame>
        <p:nvGraphicFramePr>
          <p:cNvPr id="3" name="Tableau 2"/>
          <p:cNvGraphicFramePr>
            <a:graphicFrameLocks noGrp="1"/>
          </p:cNvGraphicFramePr>
          <p:nvPr>
            <p:extLst>
              <p:ext uri="{D42A27DB-BD31-4B8C-83A1-F6EECF244321}">
                <p14:modId xmlns:p14="http://schemas.microsoft.com/office/powerpoint/2010/main" val="3328255627"/>
              </p:ext>
            </p:extLst>
          </p:nvPr>
        </p:nvGraphicFramePr>
        <p:xfrm>
          <a:off x="557223" y="1059679"/>
          <a:ext cx="8280877" cy="5612216"/>
        </p:xfrm>
        <a:graphic>
          <a:graphicData uri="http://schemas.openxmlformats.org/drawingml/2006/table">
            <a:tbl>
              <a:tblPr firstRow="1" bandRow="1">
                <a:tableStyleId>{5C22544A-7EE6-4342-B048-85BDC9FD1C3A}</a:tableStyleId>
              </a:tblPr>
              <a:tblGrid>
                <a:gridCol w="1162228"/>
                <a:gridCol w="2341548"/>
                <a:gridCol w="2706882"/>
                <a:gridCol w="2070219"/>
              </a:tblGrid>
              <a:tr h="369656">
                <a:tc>
                  <a:txBody>
                    <a:bodyPr/>
                    <a:lstStyle/>
                    <a:p>
                      <a:endParaRPr lang="en-US" noProof="0" dirty="0"/>
                    </a:p>
                  </a:txBody>
                  <a:tcPr/>
                </a:tc>
                <a:tc>
                  <a:txBody>
                    <a:bodyPr/>
                    <a:lstStyle/>
                    <a:p>
                      <a:r>
                        <a:rPr lang="en-US" noProof="0" dirty="0" err="1" smtClean="0"/>
                        <a:t>Premodernity</a:t>
                      </a:r>
                      <a:endParaRPr lang="en-US" noProof="0" dirty="0"/>
                    </a:p>
                  </a:txBody>
                  <a:tcPr/>
                </a:tc>
                <a:tc>
                  <a:txBody>
                    <a:bodyPr/>
                    <a:lstStyle/>
                    <a:p>
                      <a:r>
                        <a:rPr lang="en-US" noProof="0" dirty="0" smtClean="0"/>
                        <a:t>Early</a:t>
                      </a:r>
                      <a:r>
                        <a:rPr lang="en-US" baseline="0" noProof="0" dirty="0" smtClean="0"/>
                        <a:t> m</a:t>
                      </a:r>
                      <a:r>
                        <a:rPr lang="en-US" noProof="0" dirty="0" smtClean="0"/>
                        <a:t>odernity</a:t>
                      </a:r>
                      <a:endParaRPr lang="en-US" noProof="0" dirty="0"/>
                    </a:p>
                  </a:txBody>
                  <a:tcPr/>
                </a:tc>
                <a:tc>
                  <a:txBody>
                    <a:bodyPr/>
                    <a:lstStyle/>
                    <a:p>
                      <a:r>
                        <a:rPr lang="en-US" noProof="0" dirty="0" smtClean="0"/>
                        <a:t>Late</a:t>
                      </a:r>
                      <a:r>
                        <a:rPr lang="en-US" baseline="0" noProof="0" dirty="0" smtClean="0"/>
                        <a:t> modernity</a:t>
                      </a:r>
                      <a:endParaRPr lang="en-US" noProof="0" dirty="0"/>
                    </a:p>
                  </a:txBody>
                  <a:tcPr/>
                </a:tc>
              </a:tr>
              <a:tr h="1284011">
                <a:tc>
                  <a:txBody>
                    <a:bodyPr/>
                    <a:lstStyle/>
                    <a:p>
                      <a:r>
                        <a:rPr lang="en-US" sz="1600" noProof="0" dirty="0" smtClean="0"/>
                        <a:t>The form of society</a:t>
                      </a:r>
                      <a:endParaRPr lang="en-US" sz="1600" noProof="0" dirty="0"/>
                    </a:p>
                  </a:txBody>
                  <a:tcPr/>
                </a:tc>
                <a:tc>
                  <a:txBody>
                    <a:bodyPr/>
                    <a:lstStyle/>
                    <a:p>
                      <a:r>
                        <a:rPr lang="en-US" sz="1600" noProof="0" dirty="0" smtClean="0"/>
                        <a:t>Stratified society</a:t>
                      </a:r>
                      <a:endParaRPr lang="en-US" sz="1600" noProof="0" dirty="0"/>
                    </a:p>
                  </a:txBody>
                  <a:tcPr/>
                </a:tc>
                <a:tc>
                  <a:txBody>
                    <a:bodyPr/>
                    <a:lstStyle/>
                    <a:p>
                      <a:r>
                        <a:rPr lang="en-US" sz="1600" noProof="0" dirty="0" smtClean="0"/>
                        <a:t>Encapsulation</a:t>
                      </a:r>
                      <a:r>
                        <a:rPr lang="en-US" sz="1600" baseline="0" noProof="0" dirty="0" smtClean="0"/>
                        <a:t> and structural coupling of functional systems at national level (temporary -if not illusionary- arrangement)</a:t>
                      </a:r>
                    </a:p>
                    <a:p>
                      <a:endParaRPr lang="en-US" sz="1600" noProof="0" dirty="0" smtClean="0"/>
                    </a:p>
                  </a:txBody>
                  <a:tcPr/>
                </a:tc>
                <a:tc>
                  <a:txBody>
                    <a:bodyPr/>
                    <a:lstStyle/>
                    <a:p>
                      <a:r>
                        <a:rPr lang="en-US" sz="1600" noProof="0" dirty="0" smtClean="0"/>
                        <a:t>Global</a:t>
                      </a:r>
                      <a:r>
                        <a:rPr lang="en-US" sz="1600" baseline="0" noProof="0" dirty="0" smtClean="0"/>
                        <a:t> functionally differentiated society</a:t>
                      </a:r>
                      <a:endParaRPr lang="en-US" sz="1600" noProof="0" dirty="0"/>
                    </a:p>
                  </a:txBody>
                  <a:tcPr/>
                </a:tc>
              </a:tr>
              <a:tr h="820332">
                <a:tc>
                  <a:txBody>
                    <a:bodyPr/>
                    <a:lstStyle/>
                    <a:p>
                      <a:r>
                        <a:rPr lang="en-US" sz="1600" noProof="0" dirty="0" smtClean="0"/>
                        <a:t>The future</a:t>
                      </a:r>
                      <a:endParaRPr lang="en-US" sz="1600" noProof="0" dirty="0"/>
                    </a:p>
                  </a:txBody>
                  <a:tcPr/>
                </a:tc>
                <a:tc>
                  <a:txBody>
                    <a:bodyPr/>
                    <a:lstStyle/>
                    <a:p>
                      <a:r>
                        <a:rPr lang="en-US" sz="1600" noProof="0" dirty="0" smtClean="0"/>
                        <a:t>Decided by God, inscribed in Nature</a:t>
                      </a:r>
                    </a:p>
                    <a:p>
                      <a:endParaRPr lang="en-US" sz="1600" noProof="0" dirty="0"/>
                    </a:p>
                  </a:txBody>
                  <a:tcPr/>
                </a:tc>
                <a:tc>
                  <a:txBody>
                    <a:bodyPr/>
                    <a:lstStyle/>
                    <a:p>
                      <a:r>
                        <a:rPr lang="en-US" sz="1600" noProof="0" dirty="0" smtClean="0"/>
                        <a:t>Building</a:t>
                      </a:r>
                      <a:r>
                        <a:rPr lang="en-US" sz="1600" baseline="0" noProof="0" dirty="0" smtClean="0"/>
                        <a:t> </a:t>
                      </a:r>
                      <a:r>
                        <a:rPr lang="en-US" sz="1600" noProof="0" dirty="0" smtClean="0"/>
                        <a:t>the nation</a:t>
                      </a:r>
                      <a:endParaRPr lang="en-US" sz="1600" noProof="0" dirty="0"/>
                    </a:p>
                  </a:txBody>
                  <a:tcPr/>
                </a:tc>
                <a:tc>
                  <a:txBody>
                    <a:bodyPr/>
                    <a:lstStyle/>
                    <a:p>
                      <a:r>
                        <a:rPr lang="en-US" sz="1600" noProof="0" dirty="0" smtClean="0"/>
                        <a:t>Risks and uncertainty</a:t>
                      </a:r>
                      <a:endParaRPr lang="en-US" sz="1600" noProof="0" dirty="0"/>
                    </a:p>
                  </a:txBody>
                  <a:tcPr/>
                </a:tc>
              </a:tr>
              <a:tr h="1045126">
                <a:tc>
                  <a:txBody>
                    <a:bodyPr/>
                    <a:lstStyle/>
                    <a:p>
                      <a:r>
                        <a:rPr lang="en-US" sz="1600" noProof="0" dirty="0" smtClean="0"/>
                        <a:t>Policy</a:t>
                      </a:r>
                      <a:endParaRPr lang="en-US" sz="1600" noProof="0" dirty="0"/>
                    </a:p>
                  </a:txBody>
                  <a:tcPr/>
                </a:tc>
                <a:tc>
                  <a:txBody>
                    <a:bodyPr/>
                    <a:lstStyle/>
                    <a:p>
                      <a:r>
                        <a:rPr lang="en-US" sz="1600" noProof="0" dirty="0" smtClean="0"/>
                        <a:t>(Birth determines one’s life. Religious principles, social status</a:t>
                      </a:r>
                      <a:r>
                        <a:rPr lang="en-US" sz="1600" baseline="0" noProof="0" dirty="0" smtClean="0"/>
                        <a:t> in hierarchy</a:t>
                      </a:r>
                      <a:r>
                        <a:rPr lang="en-US" sz="1600" noProof="0" dirty="0" smtClean="0"/>
                        <a:t>)</a:t>
                      </a:r>
                    </a:p>
                    <a:p>
                      <a:endParaRPr lang="en-US" sz="1600" noProof="0" dirty="0"/>
                    </a:p>
                  </a:txBody>
                  <a:tcPr/>
                </a:tc>
                <a:tc>
                  <a:txBody>
                    <a:bodyPr/>
                    <a:lstStyle/>
                    <a:p>
                      <a:r>
                        <a:rPr lang="en-US" sz="1600" noProof="0" dirty="0" smtClean="0"/>
                        <a:t>Governing</a:t>
                      </a:r>
                    </a:p>
                  </a:txBody>
                  <a:tcPr/>
                </a:tc>
                <a:tc>
                  <a:txBody>
                    <a:bodyPr/>
                    <a:lstStyle/>
                    <a:p>
                      <a:r>
                        <a:rPr lang="en-US" sz="1600" noProof="0" dirty="0" smtClean="0"/>
                        <a:t>Governance</a:t>
                      </a:r>
                      <a:endParaRPr lang="en-US" sz="1600" noProof="0" dirty="0"/>
                    </a:p>
                  </a:txBody>
                  <a:tcPr/>
                </a:tc>
              </a:tr>
              <a:tr h="2035641">
                <a:tc>
                  <a:txBody>
                    <a:bodyPr/>
                    <a:lstStyle/>
                    <a:p>
                      <a:r>
                        <a:rPr lang="en-US" sz="1600" noProof="0" dirty="0" smtClean="0"/>
                        <a:t>Education</a:t>
                      </a:r>
                      <a:endParaRPr lang="en-US" sz="160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noProof="0" dirty="0" smtClean="0"/>
                        <a:t>Preventing corruption, « moral education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noProof="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noProof="0" dirty="0" smtClean="0"/>
                        <a:t>Stratified</a:t>
                      </a:r>
                      <a:r>
                        <a:rPr lang="en-US" sz="1600" baseline="0" noProof="0" dirty="0" smtClean="0"/>
                        <a:t>. Religious. </a:t>
                      </a:r>
                      <a:r>
                        <a:rPr lang="en-US" sz="1600" noProof="0" dirty="0" smtClean="0"/>
                        <a:t>Ensuring</a:t>
                      </a:r>
                      <a:r>
                        <a:rPr lang="en-US" sz="1600" baseline="0" noProof="0" dirty="0" smtClean="0"/>
                        <a:t> s</a:t>
                      </a:r>
                      <a:r>
                        <a:rPr lang="en-US" sz="1600" noProof="0" dirty="0" smtClean="0"/>
                        <a:t>ouls' well-being</a:t>
                      </a:r>
                    </a:p>
                    <a:p>
                      <a:endParaRPr lang="en-US" sz="1600" noProof="0" dirty="0"/>
                    </a:p>
                  </a:txBody>
                  <a:tcPr/>
                </a:tc>
                <a:tc>
                  <a:txBody>
                    <a:bodyPr/>
                    <a:lstStyle/>
                    <a:p>
                      <a:r>
                        <a:rPr lang="en-US" sz="1600" noProof="0" dirty="0" smtClean="0"/>
                        <a:t>Teaching </a:t>
                      </a:r>
                    </a:p>
                    <a:p>
                      <a:endParaRPr lang="en-US" sz="1600" noProof="0" dirty="0" smtClean="0"/>
                    </a:p>
                    <a:p>
                      <a:endParaRPr lang="en-US" sz="1600" noProof="0" dirty="0" smtClean="0"/>
                    </a:p>
                    <a:p>
                      <a:r>
                        <a:rPr lang="en-US" sz="1600" noProof="0" dirty="0" smtClean="0"/>
                        <a:t>Curriculum,</a:t>
                      </a:r>
                      <a:r>
                        <a:rPr lang="en-US" sz="1600" baseline="0" noProof="0" dirty="0" smtClean="0"/>
                        <a:t> schools, teachers and pupils, organizations and organized interactions</a:t>
                      </a:r>
                      <a:endParaRPr lang="en-US" sz="1600" noProof="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noProof="0" dirty="0" smtClean="0"/>
                        <a:t>Learning (to learn)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noProof="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noProof="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noProof="0" dirty="0" smtClean="0"/>
                        <a:t>Competences, dealing with uncertainty, anywhere, anytime,</a:t>
                      </a:r>
                      <a:r>
                        <a:rPr lang="en-US" sz="1600" baseline="0" noProof="0" dirty="0" smtClean="0"/>
                        <a:t> anyone with anyone</a:t>
                      </a:r>
                      <a:endParaRPr lang="en-US" sz="1600" noProof="0" dirty="0" smtClean="0"/>
                    </a:p>
                    <a:p>
                      <a:endParaRPr lang="en-US" sz="1600" noProof="0" dirty="0"/>
                    </a:p>
                  </a:txBody>
                  <a:tcPr/>
                </a:tc>
              </a:tr>
            </a:tbl>
          </a:graphicData>
        </a:graphic>
      </p:graphicFrame>
    </p:spTree>
    <p:extLst>
      <p:ext uri="{BB962C8B-B14F-4D97-AF65-F5344CB8AC3E}">
        <p14:creationId xmlns:p14="http://schemas.microsoft.com/office/powerpoint/2010/main" val="32868593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err="1" smtClean="0"/>
              <a:t>Task</a:t>
            </a:r>
            <a:r>
              <a:rPr lang="fr-BE" dirty="0" smtClean="0"/>
              <a:t> 1</a:t>
            </a:r>
            <a:endParaRPr lang="fr-BE" dirty="0"/>
          </a:p>
        </p:txBody>
      </p:sp>
      <p:pic>
        <p:nvPicPr>
          <p:cNvPr id="4" name="Image 3"/>
          <p:cNvPicPr>
            <a:picLocks noChangeAspect="1"/>
          </p:cNvPicPr>
          <p:nvPr/>
        </p:nvPicPr>
        <p:blipFill>
          <a:blip r:embed="rId2"/>
          <a:stretch>
            <a:fillRect/>
          </a:stretch>
        </p:blipFill>
        <p:spPr>
          <a:xfrm>
            <a:off x="593598" y="1598065"/>
            <a:ext cx="8001352" cy="2217766"/>
          </a:xfrm>
          <a:prstGeom prst="rect">
            <a:avLst/>
          </a:prstGeom>
        </p:spPr>
      </p:pic>
    </p:spTree>
    <p:extLst>
      <p:ext uri="{BB962C8B-B14F-4D97-AF65-F5344CB8AC3E}">
        <p14:creationId xmlns:p14="http://schemas.microsoft.com/office/powerpoint/2010/main" val="1314961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err="1" smtClean="0"/>
              <a:t>Task</a:t>
            </a:r>
            <a:r>
              <a:rPr lang="fr-BE" dirty="0" smtClean="0"/>
              <a:t> 2</a:t>
            </a:r>
            <a:endParaRPr lang="fr-BE" dirty="0"/>
          </a:p>
        </p:txBody>
      </p:sp>
      <p:pic>
        <p:nvPicPr>
          <p:cNvPr id="3" name="Image 2"/>
          <p:cNvPicPr>
            <a:picLocks noChangeAspect="1"/>
          </p:cNvPicPr>
          <p:nvPr/>
        </p:nvPicPr>
        <p:blipFill>
          <a:blip r:embed="rId2"/>
          <a:stretch>
            <a:fillRect/>
          </a:stretch>
        </p:blipFill>
        <p:spPr>
          <a:xfrm>
            <a:off x="994410" y="796919"/>
            <a:ext cx="7708039" cy="6061081"/>
          </a:xfrm>
          <a:prstGeom prst="rect">
            <a:avLst/>
          </a:prstGeom>
        </p:spPr>
      </p:pic>
    </p:spTree>
    <p:extLst>
      <p:ext uri="{BB962C8B-B14F-4D97-AF65-F5344CB8AC3E}">
        <p14:creationId xmlns:p14="http://schemas.microsoft.com/office/powerpoint/2010/main" val="42196060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60649"/>
            <a:ext cx="7772400" cy="504055"/>
          </a:xfrm>
        </p:spPr>
        <p:txBody>
          <a:bodyPr>
            <a:noAutofit/>
          </a:bodyPr>
          <a:lstStyle/>
          <a:p>
            <a:pPr lvl="0" algn="ctr"/>
            <a:r>
              <a:rPr lang="en-US" sz="3200" b="1" dirty="0" smtClean="0"/>
              <a:t>An invitation to think with </a:t>
            </a:r>
            <a:br>
              <a:rPr lang="en-US" sz="3200" b="1" dirty="0" smtClean="0"/>
            </a:br>
            <a:r>
              <a:rPr lang="en-US" sz="3200" b="1" dirty="0" err="1" smtClean="0"/>
              <a:t>Niklas</a:t>
            </a:r>
            <a:r>
              <a:rPr lang="en-US" sz="3200" b="1" dirty="0" smtClean="0"/>
              <a:t> </a:t>
            </a:r>
            <a:r>
              <a:rPr lang="en-US" sz="3200" b="1" dirty="0" err="1" smtClean="0"/>
              <a:t>Luhmann</a:t>
            </a:r>
            <a:r>
              <a:rPr lang="en-US" sz="3200" b="1" dirty="0" smtClean="0"/>
              <a:t>’ system theory</a:t>
            </a:r>
            <a:endParaRPr lang="fr-BE" sz="3200" dirty="0"/>
          </a:p>
        </p:txBody>
      </p:sp>
      <p:sp>
        <p:nvSpPr>
          <p:cNvPr id="3" name="Sous-titre 2"/>
          <p:cNvSpPr>
            <a:spLocks noGrp="1"/>
          </p:cNvSpPr>
          <p:nvPr>
            <p:ph type="subTitle" idx="1"/>
          </p:nvPr>
        </p:nvSpPr>
        <p:spPr>
          <a:xfrm>
            <a:off x="350378" y="1534812"/>
            <a:ext cx="8579977" cy="5184739"/>
          </a:xfrm>
        </p:spPr>
        <p:txBody>
          <a:bodyPr/>
          <a:lstStyle/>
          <a:p>
            <a:pPr algn="just">
              <a:lnSpc>
                <a:spcPct val="100000"/>
              </a:lnSpc>
            </a:pPr>
            <a:r>
              <a:rPr lang="en-GB" sz="1600" dirty="0" smtClean="0">
                <a:solidFill>
                  <a:schemeClr val="tx1"/>
                </a:solidFill>
              </a:rPr>
              <a:t>Why this invitation?</a:t>
            </a:r>
          </a:p>
          <a:p>
            <a:pPr algn="just">
              <a:lnSpc>
                <a:spcPct val="100000"/>
              </a:lnSpc>
            </a:pPr>
            <a:endParaRPr lang="en-GB" sz="1600" dirty="0">
              <a:solidFill>
                <a:schemeClr val="tx1"/>
              </a:solidFill>
            </a:endParaRPr>
          </a:p>
          <a:p>
            <a:pPr algn="just">
              <a:lnSpc>
                <a:spcPct val="100000"/>
              </a:lnSpc>
            </a:pPr>
            <a:endParaRPr lang="en-GB" sz="1600" dirty="0" smtClean="0">
              <a:solidFill>
                <a:schemeClr val="tx1"/>
              </a:solidFill>
            </a:endParaRPr>
          </a:p>
          <a:p>
            <a:pPr lvl="1" algn="just">
              <a:lnSpc>
                <a:spcPct val="100000"/>
              </a:lnSpc>
            </a:pPr>
            <a:r>
              <a:rPr lang="en-US" sz="1400" i="1" dirty="0" smtClean="0">
                <a:solidFill>
                  <a:schemeClr val="tx1"/>
                </a:solidFill>
              </a:rPr>
              <a:t>“Our starting point is an assessment of the current status of sociology of education as increasingly marginal to both educational policy-making and the discipline of sociology” </a:t>
            </a:r>
            <a:r>
              <a:rPr lang="en-US" sz="1400" dirty="0" smtClean="0">
                <a:solidFill>
                  <a:schemeClr val="tx1"/>
                </a:solidFill>
              </a:rPr>
              <a:t>(</a:t>
            </a:r>
            <a:r>
              <a:rPr lang="en-US" sz="1400" dirty="0" err="1" smtClean="0">
                <a:solidFill>
                  <a:schemeClr val="tx1"/>
                </a:solidFill>
              </a:rPr>
              <a:t>Shain</a:t>
            </a:r>
            <a:r>
              <a:rPr lang="en-US" sz="1400" dirty="0" smtClean="0">
                <a:solidFill>
                  <a:schemeClr val="tx1"/>
                </a:solidFill>
              </a:rPr>
              <a:t> and Ozga 2001:110)</a:t>
            </a:r>
          </a:p>
          <a:p>
            <a:pPr lvl="1" algn="just">
              <a:lnSpc>
                <a:spcPct val="100000"/>
              </a:lnSpc>
            </a:pPr>
            <a:endParaRPr lang="en-US" sz="1400" dirty="0" smtClean="0">
              <a:solidFill>
                <a:schemeClr val="tx1"/>
              </a:solidFill>
            </a:endParaRPr>
          </a:p>
          <a:p>
            <a:pPr lvl="1" algn="just">
              <a:lnSpc>
                <a:spcPct val="100000"/>
              </a:lnSpc>
            </a:pPr>
            <a:r>
              <a:rPr lang="en-US" sz="1400" dirty="0" smtClean="0">
                <a:solidFill>
                  <a:schemeClr val="tx1"/>
                </a:solidFill>
              </a:rPr>
              <a:t/>
            </a:r>
            <a:br>
              <a:rPr lang="en-US" sz="1400" dirty="0" smtClean="0">
                <a:solidFill>
                  <a:schemeClr val="tx1"/>
                </a:solidFill>
              </a:rPr>
            </a:br>
            <a:r>
              <a:rPr lang="en-US" sz="1400" dirty="0" smtClean="0">
                <a:solidFill>
                  <a:schemeClr val="tx1"/>
                </a:solidFill>
              </a:rPr>
              <a:t>What we need is to reconstruct “</a:t>
            </a:r>
            <a:r>
              <a:rPr lang="en-US" sz="1400" i="1" dirty="0" smtClean="0">
                <a:solidFill>
                  <a:schemeClr val="tx1"/>
                </a:solidFill>
              </a:rPr>
              <a:t>sociologically-informed knowledge (…) that highlights the complexity and contradiction of educational institutions and that relates these issues to broader social configurations</a:t>
            </a:r>
            <a:r>
              <a:rPr lang="en-US" sz="1400" dirty="0" smtClean="0">
                <a:solidFill>
                  <a:schemeClr val="tx1"/>
                </a:solidFill>
              </a:rPr>
              <a:t>” (</a:t>
            </a:r>
            <a:r>
              <a:rPr lang="en-US" sz="1400" dirty="0" err="1" smtClean="0">
                <a:solidFill>
                  <a:schemeClr val="tx1"/>
                </a:solidFill>
              </a:rPr>
              <a:t>Shain</a:t>
            </a:r>
            <a:r>
              <a:rPr lang="en-US" sz="1400" dirty="0" smtClean="0">
                <a:solidFill>
                  <a:schemeClr val="tx1"/>
                </a:solidFill>
              </a:rPr>
              <a:t> and Ozga 2001: 112)</a:t>
            </a:r>
            <a:endParaRPr lang="en-GB" sz="1400" dirty="0" smtClean="0">
              <a:solidFill>
                <a:schemeClr val="tx1"/>
              </a:solidFill>
            </a:endParaRPr>
          </a:p>
          <a:p>
            <a:pPr algn="just">
              <a:lnSpc>
                <a:spcPct val="100000"/>
              </a:lnSpc>
            </a:pPr>
            <a:r>
              <a:rPr lang="en-GB" sz="1600" dirty="0" smtClean="0">
                <a:solidFill>
                  <a:schemeClr val="tx1"/>
                </a:solidFill>
              </a:rPr>
              <a:t/>
            </a:r>
            <a:br>
              <a:rPr lang="en-GB" sz="1600" dirty="0" smtClean="0">
                <a:solidFill>
                  <a:schemeClr val="tx1"/>
                </a:solidFill>
              </a:rPr>
            </a:br>
            <a:endParaRPr lang="en-GB" sz="1600" dirty="0">
              <a:solidFill>
                <a:schemeClr val="tx1"/>
              </a:solidFill>
            </a:endParaRPr>
          </a:p>
        </p:txBody>
      </p:sp>
      <p:sp>
        <p:nvSpPr>
          <p:cNvPr id="5" name="Espace réservé du pied de page 4"/>
          <p:cNvSpPr>
            <a:spLocks noGrp="1"/>
          </p:cNvSpPr>
          <p:nvPr>
            <p:ph type="ftr" sz="quarter" idx="11"/>
          </p:nvPr>
        </p:nvSpPr>
        <p:spPr>
          <a:xfrm>
            <a:off x="3124200" y="6356350"/>
            <a:ext cx="5626510" cy="365125"/>
          </a:xfrm>
        </p:spPr>
        <p:txBody>
          <a:bodyPr/>
          <a:lstStyle/>
          <a:p>
            <a:pPr algn="r"/>
            <a:r>
              <a:rPr lang="fr-BE" sz="1050" i="1" dirty="0" smtClean="0"/>
              <a:t>Eric Mangez    </a:t>
            </a:r>
            <a:endParaRPr lang="fr-BE" sz="1050" i="1" dirty="0"/>
          </a:p>
        </p:txBody>
      </p:sp>
    </p:spTree>
    <p:extLst>
      <p:ext uri="{BB962C8B-B14F-4D97-AF65-F5344CB8AC3E}">
        <p14:creationId xmlns:p14="http://schemas.microsoft.com/office/powerpoint/2010/main" val="803834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60649"/>
            <a:ext cx="7772400" cy="504055"/>
          </a:xfrm>
        </p:spPr>
        <p:txBody>
          <a:bodyPr>
            <a:noAutofit/>
          </a:bodyPr>
          <a:lstStyle/>
          <a:p>
            <a:pPr lvl="0" algn="ctr"/>
            <a:r>
              <a:rPr lang="en-US" sz="3600" b="1" dirty="0" smtClean="0"/>
              <a:t>An invitation to think with </a:t>
            </a:r>
            <a:r>
              <a:rPr lang="en-US" sz="3600" b="1" dirty="0" err="1" smtClean="0"/>
              <a:t>Luhmann’s</a:t>
            </a:r>
            <a:r>
              <a:rPr lang="en-US" sz="3600" b="1" dirty="0" smtClean="0"/>
              <a:t> system theory</a:t>
            </a:r>
            <a:endParaRPr lang="fr-BE" sz="3600" dirty="0"/>
          </a:p>
        </p:txBody>
      </p:sp>
      <p:sp>
        <p:nvSpPr>
          <p:cNvPr id="3" name="Sous-titre 2"/>
          <p:cNvSpPr>
            <a:spLocks noGrp="1"/>
          </p:cNvSpPr>
          <p:nvPr>
            <p:ph type="subTitle" idx="1"/>
          </p:nvPr>
        </p:nvSpPr>
        <p:spPr>
          <a:xfrm>
            <a:off x="350378" y="1534812"/>
            <a:ext cx="8579977" cy="5184739"/>
          </a:xfrm>
        </p:spPr>
        <p:txBody>
          <a:bodyPr/>
          <a:lstStyle/>
          <a:p>
            <a:pPr algn="just">
              <a:lnSpc>
                <a:spcPct val="100000"/>
              </a:lnSpc>
            </a:pPr>
            <a:r>
              <a:rPr lang="en-GB" sz="1600" dirty="0" smtClean="0">
                <a:solidFill>
                  <a:schemeClr val="tx1"/>
                </a:solidFill>
              </a:rPr>
              <a:t>1. An invitation difficult to make and difficult to accept.</a:t>
            </a:r>
          </a:p>
          <a:p>
            <a:pPr marL="914400" lvl="1" indent="-457200" algn="just">
              <a:lnSpc>
                <a:spcPct val="100000"/>
              </a:lnSpc>
              <a:buFont typeface="Arial" charset="0"/>
              <a:buChar char="•"/>
            </a:pPr>
            <a:r>
              <a:rPr lang="en-GB" sz="1600" dirty="0" smtClean="0">
                <a:solidFill>
                  <a:schemeClr val="tx1"/>
                </a:solidFill>
              </a:rPr>
              <a:t>Superficial reasons : complexity </a:t>
            </a:r>
            <a:r>
              <a:rPr lang="en-GB" sz="1600" dirty="0">
                <a:solidFill>
                  <a:schemeClr val="tx1"/>
                </a:solidFill>
              </a:rPr>
              <a:t>of the </a:t>
            </a:r>
            <a:r>
              <a:rPr lang="en-GB" sz="1600" dirty="0" smtClean="0">
                <a:solidFill>
                  <a:schemeClr val="tx1"/>
                </a:solidFill>
              </a:rPr>
              <a:t>theory</a:t>
            </a:r>
          </a:p>
          <a:p>
            <a:pPr marL="914400" lvl="1" indent="-457200" algn="just">
              <a:lnSpc>
                <a:spcPct val="100000"/>
              </a:lnSpc>
              <a:buFont typeface="Arial" charset="0"/>
              <a:buChar char="•"/>
            </a:pPr>
            <a:r>
              <a:rPr lang="en-GB" sz="1600" dirty="0">
                <a:solidFill>
                  <a:schemeClr val="tx1"/>
                </a:solidFill>
              </a:rPr>
              <a:t>P</a:t>
            </a:r>
            <a:r>
              <a:rPr lang="en-GB" sz="1600" dirty="0" smtClean="0">
                <a:solidFill>
                  <a:schemeClr val="tx1"/>
                </a:solidFill>
              </a:rPr>
              <a:t>rofound reasons : anti-humanism, non-linearity, non-critical in the usual sense of the term</a:t>
            </a:r>
          </a:p>
          <a:p>
            <a:pPr algn="just">
              <a:lnSpc>
                <a:spcPct val="100000"/>
              </a:lnSpc>
            </a:pPr>
            <a:r>
              <a:rPr lang="en-GB" sz="1600" dirty="0" smtClean="0">
                <a:solidFill>
                  <a:schemeClr val="tx1"/>
                </a:solidFill>
              </a:rPr>
              <a:t>(2. From Bourdieu to </a:t>
            </a:r>
            <a:r>
              <a:rPr lang="en-GB" sz="1600" dirty="0" err="1" smtClean="0">
                <a:solidFill>
                  <a:schemeClr val="tx1"/>
                </a:solidFill>
              </a:rPr>
              <a:t>Luhmann</a:t>
            </a:r>
            <a:endParaRPr lang="en-GB" sz="1600" dirty="0" smtClean="0">
              <a:solidFill>
                <a:schemeClr val="tx1"/>
              </a:solidFill>
            </a:endParaRPr>
          </a:p>
          <a:p>
            <a:pPr marL="914400" lvl="1" indent="-457200" algn="just">
              <a:lnSpc>
                <a:spcPct val="100000"/>
              </a:lnSpc>
              <a:buFont typeface="Arial" charset="0"/>
              <a:buChar char="•"/>
            </a:pPr>
            <a:r>
              <a:rPr lang="en-GB" sz="1600" dirty="0">
                <a:solidFill>
                  <a:schemeClr val="tx1"/>
                </a:solidFill>
              </a:rPr>
              <a:t>National / global society</a:t>
            </a:r>
          </a:p>
          <a:p>
            <a:pPr marL="914400" lvl="1" indent="-457200" algn="just">
              <a:lnSpc>
                <a:spcPct val="100000"/>
              </a:lnSpc>
              <a:buFont typeface="Arial" charset="0"/>
              <a:buChar char="•"/>
            </a:pPr>
            <a:r>
              <a:rPr lang="en-GB" sz="1600" dirty="0">
                <a:solidFill>
                  <a:schemeClr val="tx1"/>
                </a:solidFill>
              </a:rPr>
              <a:t>Epistemological positioning </a:t>
            </a:r>
          </a:p>
          <a:p>
            <a:pPr marL="914400" lvl="1" indent="-457200" algn="just">
              <a:lnSpc>
                <a:spcPct val="100000"/>
              </a:lnSpc>
              <a:buFont typeface="Arial" charset="0"/>
              <a:buChar char="•"/>
            </a:pPr>
            <a:r>
              <a:rPr lang="en-GB" sz="1600" dirty="0">
                <a:solidFill>
                  <a:schemeClr val="tx1"/>
                </a:solidFill>
              </a:rPr>
              <a:t>Forms of </a:t>
            </a:r>
            <a:r>
              <a:rPr lang="en-GB" sz="1600" dirty="0" smtClean="0">
                <a:solidFill>
                  <a:schemeClr val="tx1"/>
                </a:solidFill>
              </a:rPr>
              <a:t>differentiation)</a:t>
            </a:r>
            <a:endParaRPr lang="fr-BE" sz="1600" dirty="0">
              <a:solidFill>
                <a:schemeClr val="tx1"/>
              </a:solidFill>
            </a:endParaRPr>
          </a:p>
          <a:p>
            <a:pPr marL="0" lvl="1" algn="just">
              <a:lnSpc>
                <a:spcPct val="100000"/>
              </a:lnSpc>
              <a:spcBef>
                <a:spcPts val="1000"/>
              </a:spcBef>
            </a:pPr>
            <a:r>
              <a:rPr lang="fr-BE" sz="1600" dirty="0" smtClean="0">
                <a:solidFill>
                  <a:schemeClr val="tx1"/>
                </a:solidFill>
              </a:rPr>
              <a:t>3. The </a:t>
            </a:r>
            <a:r>
              <a:rPr lang="fr-BE" sz="1600" dirty="0" err="1" smtClean="0">
                <a:solidFill>
                  <a:schemeClr val="tx1"/>
                </a:solidFill>
              </a:rPr>
              <a:t>form</a:t>
            </a:r>
            <a:r>
              <a:rPr lang="fr-BE" sz="1600" dirty="0" smtClean="0">
                <a:solidFill>
                  <a:schemeClr val="tx1"/>
                </a:solidFill>
              </a:rPr>
              <a:t> of </a:t>
            </a:r>
            <a:r>
              <a:rPr lang="fr-BE" sz="1600" dirty="0" smtClean="0">
                <a:solidFill>
                  <a:schemeClr val="tx1"/>
                </a:solidFill>
              </a:rPr>
              <a:t>(modern) </a:t>
            </a:r>
            <a:r>
              <a:rPr lang="fr-BE" sz="1600" dirty="0" smtClean="0">
                <a:solidFill>
                  <a:schemeClr val="tx1"/>
                </a:solidFill>
              </a:rPr>
              <a:t>society</a:t>
            </a:r>
          </a:p>
          <a:p>
            <a:pPr marL="914400" lvl="1" indent="-457200" algn="just">
              <a:lnSpc>
                <a:spcPct val="100000"/>
              </a:lnSpc>
              <a:buFont typeface="Arial" charset="0"/>
              <a:buChar char="•"/>
            </a:pPr>
            <a:r>
              <a:rPr lang="fr-BE" sz="1600" dirty="0" err="1" smtClean="0">
                <a:solidFill>
                  <a:schemeClr val="tx1"/>
                </a:solidFill>
              </a:rPr>
              <a:t>Modernity</a:t>
            </a:r>
            <a:r>
              <a:rPr lang="fr-BE" sz="1600" dirty="0" smtClean="0">
                <a:solidFill>
                  <a:schemeClr val="tx1"/>
                </a:solidFill>
              </a:rPr>
              <a:t> as </a:t>
            </a:r>
            <a:r>
              <a:rPr lang="fr-BE" sz="1600" dirty="0" err="1" smtClean="0">
                <a:solidFill>
                  <a:schemeClr val="tx1"/>
                </a:solidFill>
              </a:rPr>
              <a:t>functional</a:t>
            </a:r>
            <a:r>
              <a:rPr lang="fr-BE" sz="1600" dirty="0" smtClean="0">
                <a:solidFill>
                  <a:schemeClr val="tx1"/>
                </a:solidFill>
              </a:rPr>
              <a:t> </a:t>
            </a:r>
            <a:r>
              <a:rPr lang="fr-BE" sz="1600" dirty="0" err="1">
                <a:solidFill>
                  <a:schemeClr val="tx1"/>
                </a:solidFill>
              </a:rPr>
              <a:t>differenciation</a:t>
            </a:r>
            <a:endParaRPr lang="fr-BE" sz="1600" dirty="0">
              <a:solidFill>
                <a:schemeClr val="tx1"/>
              </a:solidFill>
            </a:endParaRPr>
          </a:p>
          <a:p>
            <a:pPr marL="914400" lvl="1" indent="-457200" algn="just">
              <a:lnSpc>
                <a:spcPct val="100000"/>
              </a:lnSpc>
              <a:buFont typeface="Arial" charset="0"/>
              <a:buChar char="•"/>
            </a:pPr>
            <a:r>
              <a:rPr lang="fr-BE" sz="1600" dirty="0" smtClean="0">
                <a:solidFill>
                  <a:schemeClr val="tx1"/>
                </a:solidFill>
              </a:rPr>
              <a:t>The Nation State as a </a:t>
            </a:r>
            <a:r>
              <a:rPr lang="fr-BE" sz="1600" dirty="0" err="1" smtClean="0">
                <a:solidFill>
                  <a:schemeClr val="tx1"/>
                </a:solidFill>
              </a:rPr>
              <a:t>temporary</a:t>
            </a:r>
            <a:r>
              <a:rPr lang="fr-BE" sz="1600" dirty="0" smtClean="0">
                <a:solidFill>
                  <a:schemeClr val="tx1"/>
                </a:solidFill>
              </a:rPr>
              <a:t> encapsulation of </a:t>
            </a:r>
            <a:r>
              <a:rPr lang="fr-BE" sz="1600" dirty="0" err="1" smtClean="0">
                <a:solidFill>
                  <a:schemeClr val="tx1"/>
                </a:solidFill>
              </a:rPr>
              <a:t>function</a:t>
            </a:r>
            <a:r>
              <a:rPr lang="fr-BE" sz="1600" dirty="0" smtClean="0">
                <a:solidFill>
                  <a:schemeClr val="tx1"/>
                </a:solidFill>
              </a:rPr>
              <a:t> </a:t>
            </a:r>
            <a:r>
              <a:rPr lang="fr-BE" sz="1600" dirty="0" err="1" smtClean="0">
                <a:solidFill>
                  <a:schemeClr val="tx1"/>
                </a:solidFill>
              </a:rPr>
              <a:t>systems</a:t>
            </a:r>
            <a:endParaRPr lang="fr-BE" sz="1600" dirty="0">
              <a:solidFill>
                <a:schemeClr val="tx1"/>
              </a:solidFill>
            </a:endParaRPr>
          </a:p>
          <a:p>
            <a:pPr marL="914400" lvl="1" indent="-457200" algn="just">
              <a:lnSpc>
                <a:spcPct val="100000"/>
              </a:lnSpc>
              <a:buFont typeface="Arial" charset="0"/>
              <a:buChar char="•"/>
            </a:pPr>
            <a:r>
              <a:rPr lang="fr-BE" sz="1600" dirty="0" err="1">
                <a:solidFill>
                  <a:schemeClr val="tx1"/>
                </a:solidFill>
              </a:rPr>
              <a:t>Globalization</a:t>
            </a:r>
            <a:r>
              <a:rPr lang="fr-BE" sz="1600" dirty="0">
                <a:solidFill>
                  <a:schemeClr val="tx1"/>
                </a:solidFill>
              </a:rPr>
              <a:t> and the expansion of </a:t>
            </a:r>
            <a:r>
              <a:rPr lang="fr-BE" sz="1600" dirty="0" err="1">
                <a:solidFill>
                  <a:schemeClr val="tx1"/>
                </a:solidFill>
              </a:rPr>
              <a:t>systems</a:t>
            </a:r>
            <a:endParaRPr lang="fr-BE" sz="1600" dirty="0">
              <a:solidFill>
                <a:schemeClr val="tx1"/>
              </a:solidFill>
            </a:endParaRPr>
          </a:p>
          <a:p>
            <a:pPr marL="0" lvl="1" algn="just">
              <a:lnSpc>
                <a:spcPct val="100000"/>
              </a:lnSpc>
              <a:spcBef>
                <a:spcPts val="1000"/>
              </a:spcBef>
            </a:pPr>
            <a:r>
              <a:rPr lang="fr-BE" sz="1600" dirty="0" smtClean="0">
                <a:solidFill>
                  <a:schemeClr val="tx1"/>
                </a:solidFill>
              </a:rPr>
              <a:t>4. The </a:t>
            </a:r>
            <a:r>
              <a:rPr lang="fr-BE" sz="1600" dirty="0" err="1">
                <a:solidFill>
                  <a:schemeClr val="tx1"/>
                </a:solidFill>
              </a:rPr>
              <a:t>history</a:t>
            </a:r>
            <a:r>
              <a:rPr lang="fr-BE" sz="1600" dirty="0">
                <a:solidFill>
                  <a:schemeClr val="tx1"/>
                </a:solidFill>
              </a:rPr>
              <a:t> of the </a:t>
            </a:r>
            <a:r>
              <a:rPr lang="fr-BE" sz="1600" dirty="0" smtClean="0">
                <a:solidFill>
                  <a:schemeClr val="tx1"/>
                </a:solidFill>
              </a:rPr>
              <a:t>future</a:t>
            </a:r>
          </a:p>
          <a:p>
            <a:pPr marL="914400" lvl="1" indent="-457200" algn="just">
              <a:lnSpc>
                <a:spcPct val="100000"/>
              </a:lnSpc>
              <a:buFont typeface="Arial" charset="0"/>
              <a:buChar char="•"/>
            </a:pPr>
            <a:r>
              <a:rPr lang="fr-BE" sz="1600" dirty="0">
                <a:solidFill>
                  <a:schemeClr val="tx1"/>
                </a:solidFill>
              </a:rPr>
              <a:t>The </a:t>
            </a:r>
            <a:r>
              <a:rPr lang="fr-BE" sz="1600" dirty="0" err="1">
                <a:solidFill>
                  <a:schemeClr val="tx1"/>
                </a:solidFill>
              </a:rPr>
              <a:t>promodern</a:t>
            </a:r>
            <a:r>
              <a:rPr lang="fr-BE" sz="1600" dirty="0">
                <a:solidFill>
                  <a:schemeClr val="tx1"/>
                </a:solidFill>
              </a:rPr>
              <a:t> future</a:t>
            </a:r>
          </a:p>
          <a:p>
            <a:pPr marL="914400" lvl="1" indent="-457200" algn="just">
              <a:lnSpc>
                <a:spcPct val="100000"/>
              </a:lnSpc>
              <a:buFont typeface="Arial" charset="0"/>
              <a:buChar char="•"/>
            </a:pPr>
            <a:r>
              <a:rPr lang="fr-BE" sz="1600" dirty="0">
                <a:solidFill>
                  <a:schemeClr val="tx1"/>
                </a:solidFill>
              </a:rPr>
              <a:t>The future of </a:t>
            </a:r>
            <a:r>
              <a:rPr lang="fr-BE" sz="1600" dirty="0" err="1">
                <a:solidFill>
                  <a:schemeClr val="tx1"/>
                </a:solidFill>
              </a:rPr>
              <a:t>early</a:t>
            </a:r>
            <a:r>
              <a:rPr lang="fr-BE" sz="1600" dirty="0">
                <a:solidFill>
                  <a:schemeClr val="tx1"/>
                </a:solidFill>
              </a:rPr>
              <a:t> </a:t>
            </a:r>
            <a:r>
              <a:rPr lang="fr-BE" sz="1600" dirty="0" err="1">
                <a:solidFill>
                  <a:schemeClr val="tx1"/>
                </a:solidFill>
              </a:rPr>
              <a:t>modernity</a:t>
            </a:r>
            <a:endParaRPr lang="fr-BE" sz="1600" dirty="0">
              <a:solidFill>
                <a:schemeClr val="tx1"/>
              </a:solidFill>
            </a:endParaRPr>
          </a:p>
          <a:p>
            <a:pPr marL="914400" lvl="1" indent="-457200" algn="just">
              <a:lnSpc>
                <a:spcPct val="100000"/>
              </a:lnSpc>
              <a:buFont typeface="Arial" charset="0"/>
              <a:buChar char="•"/>
            </a:pPr>
            <a:r>
              <a:rPr lang="fr-BE" sz="1600" dirty="0">
                <a:solidFill>
                  <a:schemeClr val="tx1"/>
                </a:solidFill>
              </a:rPr>
              <a:t>The future </a:t>
            </a:r>
            <a:r>
              <a:rPr lang="fr-BE" sz="1600" dirty="0" smtClean="0">
                <a:solidFill>
                  <a:schemeClr val="tx1"/>
                </a:solidFill>
              </a:rPr>
              <a:t>of </a:t>
            </a:r>
            <a:r>
              <a:rPr lang="fr-BE" sz="1600" dirty="0" err="1" smtClean="0">
                <a:solidFill>
                  <a:schemeClr val="tx1"/>
                </a:solidFill>
              </a:rPr>
              <a:t>late</a:t>
            </a:r>
            <a:r>
              <a:rPr lang="fr-BE" sz="1600" dirty="0" smtClean="0">
                <a:solidFill>
                  <a:schemeClr val="tx1"/>
                </a:solidFill>
              </a:rPr>
              <a:t> </a:t>
            </a:r>
            <a:r>
              <a:rPr lang="fr-BE" sz="1600" dirty="0" err="1">
                <a:solidFill>
                  <a:schemeClr val="tx1"/>
                </a:solidFill>
              </a:rPr>
              <a:t>modernity</a:t>
            </a:r>
            <a:endParaRPr lang="en-GB" sz="1600" dirty="0">
              <a:solidFill>
                <a:schemeClr val="tx1"/>
              </a:solidFill>
            </a:endParaRPr>
          </a:p>
        </p:txBody>
      </p:sp>
      <p:sp>
        <p:nvSpPr>
          <p:cNvPr id="5" name="Espace réservé du pied de page 4"/>
          <p:cNvSpPr>
            <a:spLocks noGrp="1"/>
          </p:cNvSpPr>
          <p:nvPr>
            <p:ph type="ftr" sz="quarter" idx="11"/>
          </p:nvPr>
        </p:nvSpPr>
        <p:spPr>
          <a:xfrm>
            <a:off x="3124199" y="6356350"/>
            <a:ext cx="5675671" cy="365125"/>
          </a:xfrm>
        </p:spPr>
        <p:txBody>
          <a:bodyPr/>
          <a:lstStyle/>
          <a:p>
            <a:pPr lvl="0" algn="r"/>
            <a:r>
              <a:rPr lang="fr-BE" sz="1050" i="1" dirty="0">
                <a:solidFill>
                  <a:prstClr val="black"/>
                </a:solidFill>
              </a:rPr>
              <a:t>Eric Mangez    </a:t>
            </a:r>
            <a:endParaRPr lang="fr-BE" sz="1050" i="1" dirty="0">
              <a:solidFill>
                <a:prstClr val="black"/>
              </a:solidFill>
            </a:endParaRPr>
          </a:p>
        </p:txBody>
      </p:sp>
    </p:spTree>
    <p:extLst>
      <p:ext uri="{BB962C8B-B14F-4D97-AF65-F5344CB8AC3E}">
        <p14:creationId xmlns:p14="http://schemas.microsoft.com/office/powerpoint/2010/main" val="1298063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60649"/>
            <a:ext cx="7772400" cy="504055"/>
          </a:xfrm>
        </p:spPr>
        <p:txBody>
          <a:bodyPr>
            <a:noAutofit/>
          </a:bodyPr>
          <a:lstStyle/>
          <a:p>
            <a:pPr lvl="0" algn="ctr"/>
            <a:r>
              <a:rPr lang="en-US" sz="3600" b="1" dirty="0" smtClean="0"/>
              <a:t>1. A difficult invitation</a:t>
            </a:r>
            <a:endParaRPr lang="fr-BE" sz="3600" dirty="0"/>
          </a:p>
        </p:txBody>
      </p:sp>
      <p:sp>
        <p:nvSpPr>
          <p:cNvPr id="3" name="Sous-titre 2"/>
          <p:cNvSpPr>
            <a:spLocks noGrp="1"/>
          </p:cNvSpPr>
          <p:nvPr>
            <p:ph type="subTitle" idx="1"/>
          </p:nvPr>
        </p:nvSpPr>
        <p:spPr>
          <a:xfrm>
            <a:off x="350378" y="1534812"/>
            <a:ext cx="8579977" cy="5184739"/>
          </a:xfrm>
        </p:spPr>
        <p:txBody>
          <a:bodyPr/>
          <a:lstStyle/>
          <a:p>
            <a:pPr algn="just">
              <a:lnSpc>
                <a:spcPct val="100000"/>
              </a:lnSpc>
            </a:pPr>
            <a:r>
              <a:rPr lang="en-GB" sz="1600" dirty="0" smtClean="0">
                <a:solidFill>
                  <a:schemeClr val="tx1"/>
                </a:solidFill>
              </a:rPr>
              <a:t/>
            </a:r>
            <a:br>
              <a:rPr lang="en-GB" sz="1600" dirty="0" smtClean="0">
                <a:solidFill>
                  <a:schemeClr val="tx1"/>
                </a:solidFill>
              </a:rPr>
            </a:br>
            <a:r>
              <a:rPr lang="en-GB" sz="1600" dirty="0" smtClean="0">
                <a:solidFill>
                  <a:schemeClr val="tx1"/>
                </a:solidFill>
              </a:rPr>
              <a:t>An invitation difficult to make and difficult to accept.</a:t>
            </a:r>
          </a:p>
          <a:p>
            <a:pPr algn="just">
              <a:lnSpc>
                <a:spcPct val="100000"/>
              </a:lnSpc>
            </a:pPr>
            <a:endParaRPr lang="en-GB" sz="1600" dirty="0" smtClean="0">
              <a:solidFill>
                <a:schemeClr val="tx1"/>
              </a:solidFill>
            </a:endParaRPr>
          </a:p>
          <a:p>
            <a:pPr marL="914400" lvl="1" indent="-457200" algn="just">
              <a:lnSpc>
                <a:spcPct val="100000"/>
              </a:lnSpc>
              <a:buFont typeface="Arial" charset="0"/>
              <a:buChar char="•"/>
            </a:pPr>
            <a:r>
              <a:rPr lang="en-GB" sz="1600" dirty="0" smtClean="0">
                <a:solidFill>
                  <a:schemeClr val="tx1"/>
                </a:solidFill>
              </a:rPr>
              <a:t>Superficial reasons : complexity </a:t>
            </a:r>
            <a:r>
              <a:rPr lang="en-GB" sz="1600" dirty="0">
                <a:solidFill>
                  <a:schemeClr val="tx1"/>
                </a:solidFill>
              </a:rPr>
              <a:t>of the </a:t>
            </a:r>
            <a:r>
              <a:rPr lang="en-GB" sz="1600" dirty="0" smtClean="0">
                <a:solidFill>
                  <a:schemeClr val="tx1"/>
                </a:solidFill>
              </a:rPr>
              <a:t>theory</a:t>
            </a:r>
          </a:p>
          <a:p>
            <a:pPr marL="914400" lvl="1" indent="-457200" algn="just">
              <a:lnSpc>
                <a:spcPct val="100000"/>
              </a:lnSpc>
              <a:buFont typeface="Arial" charset="0"/>
              <a:buChar char="•"/>
            </a:pPr>
            <a:endParaRPr lang="en-GB" sz="1600" dirty="0" smtClean="0">
              <a:solidFill>
                <a:schemeClr val="tx1"/>
              </a:solidFill>
            </a:endParaRPr>
          </a:p>
          <a:p>
            <a:pPr marL="914400" lvl="1" indent="-457200" algn="just">
              <a:lnSpc>
                <a:spcPct val="100000"/>
              </a:lnSpc>
              <a:buFont typeface="Arial" charset="0"/>
              <a:buChar char="•"/>
            </a:pPr>
            <a:r>
              <a:rPr lang="en-GB" sz="1600" dirty="0">
                <a:solidFill>
                  <a:schemeClr val="tx1"/>
                </a:solidFill>
              </a:rPr>
              <a:t>P</a:t>
            </a:r>
            <a:r>
              <a:rPr lang="en-GB" sz="1600" dirty="0" smtClean="0">
                <a:solidFill>
                  <a:schemeClr val="tx1"/>
                </a:solidFill>
              </a:rPr>
              <a:t>rofound reasons : </a:t>
            </a:r>
          </a:p>
          <a:p>
            <a:pPr marL="1371600" lvl="2" indent="-457200" algn="just">
              <a:lnSpc>
                <a:spcPct val="100000"/>
              </a:lnSpc>
              <a:buFont typeface="Arial" charset="0"/>
              <a:buChar char="•"/>
            </a:pPr>
            <a:r>
              <a:rPr lang="en-GB" sz="1600" dirty="0" smtClean="0">
                <a:solidFill>
                  <a:schemeClr val="tx1"/>
                </a:solidFill>
              </a:rPr>
              <a:t>anti-humanism</a:t>
            </a:r>
          </a:p>
          <a:p>
            <a:pPr marL="1828800" lvl="3" indent="-457200" algn="just">
              <a:lnSpc>
                <a:spcPct val="100000"/>
              </a:lnSpc>
              <a:buFont typeface="Arial" charset="0"/>
              <a:buChar char="•"/>
            </a:pPr>
            <a:r>
              <a:rPr lang="en-GB" sz="1400" dirty="0" smtClean="0">
                <a:solidFill>
                  <a:schemeClr val="tx1"/>
                </a:solidFill>
              </a:rPr>
              <a:t>Does not assume that individuals can actually change society</a:t>
            </a:r>
          </a:p>
          <a:p>
            <a:pPr marL="1828800" lvl="3" indent="-457200" algn="just">
              <a:lnSpc>
                <a:spcPct val="100000"/>
              </a:lnSpc>
              <a:buFont typeface="Arial" charset="0"/>
              <a:buChar char="•"/>
            </a:pPr>
            <a:r>
              <a:rPr lang="en-GB" sz="1400" dirty="0" smtClean="0">
                <a:solidFill>
                  <a:schemeClr val="tx1"/>
                </a:solidFill>
              </a:rPr>
              <a:t>Does not assume that individuals are the products of society</a:t>
            </a:r>
            <a:endParaRPr lang="en-GB" sz="1400" dirty="0">
              <a:solidFill>
                <a:schemeClr val="tx1"/>
              </a:solidFill>
            </a:endParaRPr>
          </a:p>
          <a:p>
            <a:pPr marL="1371600" lvl="2" indent="-457200" algn="just">
              <a:lnSpc>
                <a:spcPct val="100000"/>
              </a:lnSpc>
              <a:buFont typeface="Arial" charset="0"/>
              <a:buChar char="•"/>
            </a:pPr>
            <a:r>
              <a:rPr lang="en-GB" sz="1600" dirty="0" smtClean="0">
                <a:solidFill>
                  <a:schemeClr val="tx1"/>
                </a:solidFill>
              </a:rPr>
              <a:t>non-linearity: causality is replaced by notions such as self-organization, self-descriptions, </a:t>
            </a:r>
            <a:r>
              <a:rPr lang="en-GB" sz="1600" dirty="0" err="1" smtClean="0">
                <a:solidFill>
                  <a:schemeClr val="tx1"/>
                </a:solidFill>
              </a:rPr>
              <a:t>autopoiesis</a:t>
            </a:r>
            <a:r>
              <a:rPr lang="en-GB" sz="1600" dirty="0" smtClean="0">
                <a:solidFill>
                  <a:schemeClr val="tx1"/>
                </a:solidFill>
              </a:rPr>
              <a:t> and the key distinction between system and environment </a:t>
            </a:r>
            <a:endParaRPr lang="en-GB" sz="1600" dirty="0">
              <a:solidFill>
                <a:schemeClr val="tx1"/>
              </a:solidFill>
            </a:endParaRPr>
          </a:p>
          <a:p>
            <a:pPr marL="1371600" lvl="2" indent="-457200" algn="just">
              <a:lnSpc>
                <a:spcPct val="100000"/>
              </a:lnSpc>
              <a:buFont typeface="Arial" charset="0"/>
              <a:buChar char="•"/>
            </a:pPr>
            <a:r>
              <a:rPr lang="en-GB" sz="1600" dirty="0">
                <a:solidFill>
                  <a:schemeClr val="tx1"/>
                </a:solidFill>
              </a:rPr>
              <a:t>non-critical </a:t>
            </a:r>
            <a:r>
              <a:rPr lang="en-GB" sz="1600" dirty="0" smtClean="0">
                <a:solidFill>
                  <a:schemeClr val="tx1"/>
                </a:solidFill>
              </a:rPr>
              <a:t>(in </a:t>
            </a:r>
            <a:r>
              <a:rPr lang="en-GB" sz="1600" dirty="0">
                <a:solidFill>
                  <a:schemeClr val="tx1"/>
                </a:solidFill>
              </a:rPr>
              <a:t>the usual sense of the </a:t>
            </a:r>
            <a:r>
              <a:rPr lang="en-GB" sz="1600" dirty="0" smtClean="0">
                <a:solidFill>
                  <a:schemeClr val="tx1"/>
                </a:solidFill>
              </a:rPr>
              <a:t>term)</a:t>
            </a:r>
            <a:endParaRPr lang="en-GB" sz="1600" dirty="0">
              <a:solidFill>
                <a:schemeClr val="tx1"/>
              </a:solidFill>
            </a:endParaRPr>
          </a:p>
          <a:p>
            <a:pPr algn="just">
              <a:lnSpc>
                <a:spcPct val="100000"/>
              </a:lnSpc>
            </a:pPr>
            <a:endParaRPr lang="en-GB" sz="1600" dirty="0">
              <a:solidFill>
                <a:schemeClr val="tx1"/>
              </a:solidFill>
            </a:endParaRPr>
          </a:p>
        </p:txBody>
      </p:sp>
      <p:sp>
        <p:nvSpPr>
          <p:cNvPr id="5" name="Espace réservé du pied de page 4"/>
          <p:cNvSpPr>
            <a:spLocks noGrp="1"/>
          </p:cNvSpPr>
          <p:nvPr>
            <p:ph type="ftr" sz="quarter" idx="11"/>
          </p:nvPr>
        </p:nvSpPr>
        <p:spPr>
          <a:xfrm>
            <a:off x="3124200" y="6356350"/>
            <a:ext cx="5715000" cy="365125"/>
          </a:xfrm>
        </p:spPr>
        <p:txBody>
          <a:bodyPr/>
          <a:lstStyle/>
          <a:p>
            <a:pPr lvl="0" algn="r"/>
            <a:r>
              <a:rPr lang="fr-BE" sz="1050" i="1" dirty="0">
                <a:solidFill>
                  <a:prstClr val="black"/>
                </a:solidFill>
              </a:rPr>
              <a:t>Eric Mangez    </a:t>
            </a:r>
            <a:endParaRPr lang="fr-BE" sz="1050" i="1" dirty="0">
              <a:solidFill>
                <a:prstClr val="black"/>
              </a:solidFill>
            </a:endParaRPr>
          </a:p>
        </p:txBody>
      </p:sp>
    </p:spTree>
    <p:extLst>
      <p:ext uri="{BB962C8B-B14F-4D97-AF65-F5344CB8AC3E}">
        <p14:creationId xmlns:p14="http://schemas.microsoft.com/office/powerpoint/2010/main" val="4034954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60649"/>
            <a:ext cx="7772400" cy="504055"/>
          </a:xfrm>
        </p:spPr>
        <p:txBody>
          <a:bodyPr>
            <a:noAutofit/>
          </a:bodyPr>
          <a:lstStyle/>
          <a:p>
            <a:pPr lvl="0" algn="ctr"/>
            <a:r>
              <a:rPr lang="en-US" sz="3600" b="1" dirty="0" smtClean="0"/>
              <a:t>2. From Bourdieu to </a:t>
            </a:r>
            <a:r>
              <a:rPr lang="en-US" sz="3600" b="1" dirty="0" err="1" smtClean="0"/>
              <a:t>Luhmann</a:t>
            </a:r>
            <a:endParaRPr lang="fr-BE" sz="3600" dirty="0"/>
          </a:p>
        </p:txBody>
      </p:sp>
      <p:sp>
        <p:nvSpPr>
          <p:cNvPr id="3" name="Sous-titre 2"/>
          <p:cNvSpPr>
            <a:spLocks noGrp="1"/>
          </p:cNvSpPr>
          <p:nvPr>
            <p:ph type="subTitle" idx="1"/>
          </p:nvPr>
        </p:nvSpPr>
        <p:spPr>
          <a:xfrm>
            <a:off x="350378" y="1534812"/>
            <a:ext cx="8579977" cy="5184739"/>
          </a:xfrm>
        </p:spPr>
        <p:txBody>
          <a:bodyPr/>
          <a:lstStyle/>
          <a:p>
            <a:pPr algn="just">
              <a:lnSpc>
                <a:spcPct val="100000"/>
              </a:lnSpc>
            </a:pPr>
            <a:r>
              <a:rPr lang="en-GB" sz="1600" dirty="0" smtClean="0">
                <a:solidFill>
                  <a:schemeClr val="tx1"/>
                </a:solidFill>
              </a:rPr>
              <a:t>Some key differences between Bourdieu and </a:t>
            </a:r>
            <a:r>
              <a:rPr lang="en-GB" sz="1600" dirty="0" err="1" smtClean="0">
                <a:solidFill>
                  <a:schemeClr val="tx1"/>
                </a:solidFill>
              </a:rPr>
              <a:t>Luhmann</a:t>
            </a:r>
            <a:endParaRPr lang="en-GB" sz="1600" dirty="0" smtClean="0">
              <a:solidFill>
                <a:schemeClr val="tx1"/>
              </a:solidFill>
            </a:endParaRPr>
          </a:p>
          <a:p>
            <a:pPr marL="914400" lvl="1" indent="-457200" algn="just">
              <a:lnSpc>
                <a:spcPct val="100000"/>
              </a:lnSpc>
              <a:buFont typeface="Arial" charset="0"/>
              <a:buChar char="•"/>
            </a:pPr>
            <a:r>
              <a:rPr lang="en-GB" sz="1600" dirty="0">
                <a:solidFill>
                  <a:schemeClr val="tx1"/>
                </a:solidFill>
              </a:rPr>
              <a:t>National / global society</a:t>
            </a:r>
          </a:p>
          <a:p>
            <a:pPr marL="914400" lvl="1" indent="-457200" algn="just">
              <a:lnSpc>
                <a:spcPct val="100000"/>
              </a:lnSpc>
              <a:buFont typeface="Arial" charset="0"/>
              <a:buChar char="•"/>
            </a:pPr>
            <a:r>
              <a:rPr lang="en-GB" sz="1600" dirty="0">
                <a:solidFill>
                  <a:schemeClr val="tx1"/>
                </a:solidFill>
              </a:rPr>
              <a:t>Epistemological positioning </a:t>
            </a:r>
          </a:p>
          <a:p>
            <a:pPr marL="914400" lvl="1" indent="-457200" algn="just">
              <a:lnSpc>
                <a:spcPct val="100000"/>
              </a:lnSpc>
              <a:buFont typeface="Arial" charset="0"/>
              <a:buChar char="•"/>
            </a:pPr>
            <a:r>
              <a:rPr lang="en-GB" sz="1600" dirty="0">
                <a:solidFill>
                  <a:schemeClr val="tx1"/>
                </a:solidFill>
              </a:rPr>
              <a:t>Forms of </a:t>
            </a:r>
            <a:r>
              <a:rPr lang="en-GB" sz="1600" dirty="0" smtClean="0">
                <a:solidFill>
                  <a:schemeClr val="tx1"/>
                </a:solidFill>
              </a:rPr>
              <a:t>differentiation</a:t>
            </a:r>
            <a:endParaRPr lang="fr-BE" sz="1600" dirty="0">
              <a:solidFill>
                <a:schemeClr val="tx1"/>
              </a:solidFill>
            </a:endParaRPr>
          </a:p>
        </p:txBody>
      </p:sp>
      <p:sp>
        <p:nvSpPr>
          <p:cNvPr id="5" name="Espace réservé du pied de page 4"/>
          <p:cNvSpPr>
            <a:spLocks noGrp="1"/>
          </p:cNvSpPr>
          <p:nvPr>
            <p:ph type="ftr" sz="quarter" idx="11"/>
          </p:nvPr>
        </p:nvSpPr>
        <p:spPr>
          <a:xfrm>
            <a:off x="3124200" y="6356350"/>
            <a:ext cx="5420032" cy="365125"/>
          </a:xfrm>
        </p:spPr>
        <p:txBody>
          <a:bodyPr/>
          <a:lstStyle/>
          <a:p>
            <a:pPr lvl="0" algn="r"/>
            <a:r>
              <a:rPr lang="fr-BE" sz="1050" i="1" dirty="0">
                <a:solidFill>
                  <a:prstClr val="black"/>
                </a:solidFill>
              </a:rPr>
              <a:t>Eric Mangez    </a:t>
            </a:r>
            <a:endParaRPr lang="fr-BE" sz="1050" i="1" dirty="0">
              <a:solidFill>
                <a:prstClr val="black"/>
              </a:solidFill>
            </a:endParaRPr>
          </a:p>
        </p:txBody>
      </p:sp>
    </p:spTree>
    <p:extLst>
      <p:ext uri="{BB962C8B-B14F-4D97-AF65-F5344CB8AC3E}">
        <p14:creationId xmlns:p14="http://schemas.microsoft.com/office/powerpoint/2010/main" val="26608281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60649"/>
            <a:ext cx="7772400" cy="504055"/>
          </a:xfrm>
        </p:spPr>
        <p:txBody>
          <a:bodyPr>
            <a:noAutofit/>
          </a:bodyPr>
          <a:lstStyle/>
          <a:p>
            <a:pPr lvl="0" algn="ctr"/>
            <a:r>
              <a:rPr lang="en-US" sz="3600" b="1" dirty="0" smtClean="0"/>
              <a:t>3. The form of (modern) society</a:t>
            </a:r>
            <a:endParaRPr lang="fr-BE" sz="3600" dirty="0"/>
          </a:p>
        </p:txBody>
      </p:sp>
      <p:sp>
        <p:nvSpPr>
          <p:cNvPr id="3" name="Sous-titre 2"/>
          <p:cNvSpPr>
            <a:spLocks noGrp="1"/>
          </p:cNvSpPr>
          <p:nvPr>
            <p:ph type="subTitle" idx="1"/>
          </p:nvPr>
        </p:nvSpPr>
        <p:spPr>
          <a:xfrm>
            <a:off x="239282" y="1372442"/>
            <a:ext cx="8750894" cy="5184739"/>
          </a:xfrm>
        </p:spPr>
        <p:txBody>
          <a:bodyPr/>
          <a:lstStyle/>
          <a:p>
            <a:pPr marL="342900" indent="-342900" algn="just">
              <a:lnSpc>
                <a:spcPct val="100000"/>
              </a:lnSpc>
              <a:buAutoNum type="arabicPeriod"/>
            </a:pPr>
            <a:r>
              <a:rPr lang="en-US" sz="1600" dirty="0" smtClean="0">
                <a:solidFill>
                  <a:schemeClr val="tx1"/>
                </a:solidFill>
              </a:rPr>
              <a:t>The (200 years long) switch from </a:t>
            </a:r>
            <a:r>
              <a:rPr lang="en-US" sz="1600" b="1" dirty="0" smtClean="0">
                <a:solidFill>
                  <a:schemeClr val="tx1"/>
                </a:solidFill>
              </a:rPr>
              <a:t>pre-modernity</a:t>
            </a:r>
            <a:r>
              <a:rPr lang="en-US" sz="1600" dirty="0" smtClean="0">
                <a:solidFill>
                  <a:schemeClr val="tx1"/>
                </a:solidFill>
              </a:rPr>
              <a:t> to modernity is a switch from segmented and hierarchical (stratified) societies to functionally differentiated society. It is the tipping point towards (what would later be called) globalization: from a world organized on basis of territories and hierarchy to a world organized into different domains (each dealing with a specific reference problem, such as education, science, art, politics, law, health, economy, religion).</a:t>
            </a:r>
          </a:p>
          <a:p>
            <a:pPr marL="342900" indent="-342900" algn="just">
              <a:lnSpc>
                <a:spcPct val="100000"/>
              </a:lnSpc>
              <a:buAutoNum type="arabicPeriod"/>
            </a:pPr>
            <a:endParaRPr lang="en-US" sz="1600" dirty="0" smtClean="0">
              <a:solidFill>
                <a:schemeClr val="tx1"/>
              </a:solidFill>
            </a:endParaRPr>
          </a:p>
          <a:p>
            <a:pPr marL="0" lvl="1" algn="just">
              <a:lnSpc>
                <a:spcPct val="100000"/>
              </a:lnSpc>
              <a:spcBef>
                <a:spcPts val="1000"/>
              </a:spcBef>
            </a:pPr>
            <a:endParaRPr lang="en-US" sz="1600" dirty="0" smtClean="0">
              <a:solidFill>
                <a:schemeClr val="tx1"/>
              </a:solidFill>
            </a:endParaRPr>
          </a:p>
          <a:p>
            <a:pPr lvl="1" algn="just">
              <a:lnSpc>
                <a:spcPct val="100000"/>
              </a:lnSpc>
            </a:pPr>
            <a:endParaRPr lang="en-US" sz="1600" dirty="0">
              <a:solidFill>
                <a:schemeClr val="tx1"/>
              </a:solidFill>
            </a:endParaRPr>
          </a:p>
        </p:txBody>
      </p:sp>
      <p:sp>
        <p:nvSpPr>
          <p:cNvPr id="5" name="Espace réservé du pied de page 4"/>
          <p:cNvSpPr>
            <a:spLocks noGrp="1"/>
          </p:cNvSpPr>
          <p:nvPr>
            <p:ph type="ftr" sz="quarter" idx="11"/>
          </p:nvPr>
        </p:nvSpPr>
        <p:spPr>
          <a:xfrm>
            <a:off x="3124200" y="6356350"/>
            <a:ext cx="5567516" cy="365125"/>
          </a:xfrm>
        </p:spPr>
        <p:txBody>
          <a:bodyPr/>
          <a:lstStyle/>
          <a:p>
            <a:pPr lvl="0" algn="r"/>
            <a:r>
              <a:rPr lang="fr-BE" sz="1050" i="1" dirty="0">
                <a:solidFill>
                  <a:prstClr val="black"/>
                </a:solidFill>
              </a:rPr>
              <a:t>Eric Mangez    </a:t>
            </a:r>
            <a:endParaRPr lang="fr-BE" sz="1050" i="1" dirty="0">
              <a:solidFill>
                <a:prstClr val="black"/>
              </a:solidFill>
            </a:endParaRPr>
          </a:p>
        </p:txBody>
      </p:sp>
    </p:spTree>
    <p:extLst>
      <p:ext uri="{BB962C8B-B14F-4D97-AF65-F5344CB8AC3E}">
        <p14:creationId xmlns:p14="http://schemas.microsoft.com/office/powerpoint/2010/main" val="32590368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60649"/>
            <a:ext cx="7772400" cy="504055"/>
          </a:xfrm>
        </p:spPr>
        <p:txBody>
          <a:bodyPr>
            <a:noAutofit/>
          </a:bodyPr>
          <a:lstStyle/>
          <a:p>
            <a:pPr lvl="0" algn="ctr"/>
            <a:r>
              <a:rPr lang="en-US" sz="3600" b="1" dirty="0" smtClean="0"/>
              <a:t>3. The form of (modern) society</a:t>
            </a:r>
            <a:endParaRPr lang="fr-BE" sz="3600" dirty="0"/>
          </a:p>
        </p:txBody>
      </p:sp>
      <p:sp>
        <p:nvSpPr>
          <p:cNvPr id="3" name="Sous-titre 2"/>
          <p:cNvSpPr>
            <a:spLocks noGrp="1"/>
          </p:cNvSpPr>
          <p:nvPr>
            <p:ph type="subTitle" idx="1"/>
          </p:nvPr>
        </p:nvSpPr>
        <p:spPr>
          <a:xfrm>
            <a:off x="239282" y="1372442"/>
            <a:ext cx="8750894" cy="5184739"/>
          </a:xfrm>
        </p:spPr>
        <p:txBody>
          <a:bodyPr/>
          <a:lstStyle/>
          <a:p>
            <a:pPr marL="342900" indent="-342900" algn="just">
              <a:lnSpc>
                <a:spcPct val="100000"/>
              </a:lnSpc>
              <a:buAutoNum type="arabicPeriod"/>
            </a:pPr>
            <a:r>
              <a:rPr lang="en-US" sz="1600" dirty="0" smtClean="0">
                <a:solidFill>
                  <a:schemeClr val="tx1"/>
                </a:solidFill>
              </a:rPr>
              <a:t>The (200 years long) switch from </a:t>
            </a:r>
            <a:r>
              <a:rPr lang="en-US" sz="1600" b="1" dirty="0" smtClean="0">
                <a:solidFill>
                  <a:schemeClr val="tx1"/>
                </a:solidFill>
              </a:rPr>
              <a:t>pre-modernity</a:t>
            </a:r>
            <a:r>
              <a:rPr lang="en-US" sz="1600" dirty="0" smtClean="0">
                <a:solidFill>
                  <a:schemeClr val="tx1"/>
                </a:solidFill>
              </a:rPr>
              <a:t> to modernity is a switch from segmented and hierarchical (stratified) societies to functionally differentiated society. It is the tipping point towards (what would later be called) globalization: from a world organized on basis of territories and hierarchy to a world organized into different domains (each dealing with a specific reference problem, such as education, science, art, politics, law, health, economy, religion).</a:t>
            </a:r>
          </a:p>
          <a:p>
            <a:pPr marL="342900" indent="-342900" algn="just">
              <a:lnSpc>
                <a:spcPct val="100000"/>
              </a:lnSpc>
              <a:buAutoNum type="arabicPeriod"/>
            </a:pPr>
            <a:endParaRPr lang="en-US" sz="1600" dirty="0" smtClean="0">
              <a:solidFill>
                <a:schemeClr val="tx1"/>
              </a:solidFill>
            </a:endParaRPr>
          </a:p>
          <a:p>
            <a:pPr marL="342900" indent="-342900" algn="just">
              <a:lnSpc>
                <a:spcPct val="100000"/>
              </a:lnSpc>
              <a:buFont typeface="Arial"/>
              <a:buAutoNum type="arabicPeriod"/>
            </a:pPr>
            <a:r>
              <a:rPr lang="en-US" sz="1600" dirty="0" smtClean="0">
                <a:solidFill>
                  <a:schemeClr val="tx1"/>
                </a:solidFill>
              </a:rPr>
              <a:t>The </a:t>
            </a:r>
            <a:r>
              <a:rPr lang="en-US" sz="1600" dirty="0">
                <a:solidFill>
                  <a:schemeClr val="tx1"/>
                </a:solidFill>
              </a:rPr>
              <a:t>golden Age of </a:t>
            </a:r>
            <a:r>
              <a:rPr lang="en-US" sz="1600" b="1" dirty="0">
                <a:solidFill>
                  <a:schemeClr val="tx1"/>
                </a:solidFill>
              </a:rPr>
              <a:t>the Nation State </a:t>
            </a:r>
            <a:r>
              <a:rPr lang="en-US" sz="1600" b="1" dirty="0" smtClean="0">
                <a:solidFill>
                  <a:schemeClr val="tx1"/>
                </a:solidFill>
              </a:rPr>
              <a:t>- </a:t>
            </a:r>
            <a:r>
              <a:rPr lang="en-US" sz="1600" dirty="0" smtClean="0">
                <a:solidFill>
                  <a:schemeClr val="tx1"/>
                </a:solidFill>
              </a:rPr>
              <a:t>encapsulating </a:t>
            </a:r>
            <a:r>
              <a:rPr lang="en-US" sz="1600" dirty="0">
                <a:solidFill>
                  <a:schemeClr val="tx1"/>
                </a:solidFill>
              </a:rPr>
              <a:t>functional systems inside its territory and structurally coupling </a:t>
            </a:r>
            <a:r>
              <a:rPr lang="en-US" sz="1600" dirty="0" smtClean="0">
                <a:solidFill>
                  <a:schemeClr val="tx1"/>
                </a:solidFill>
              </a:rPr>
              <a:t>them - </a:t>
            </a:r>
            <a:r>
              <a:rPr lang="en-US" sz="1600" dirty="0">
                <a:solidFill>
                  <a:schemeClr val="tx1"/>
                </a:solidFill>
              </a:rPr>
              <a:t>was and could only </a:t>
            </a:r>
            <a:r>
              <a:rPr lang="en-US" sz="1600" dirty="0" smtClean="0">
                <a:solidFill>
                  <a:schemeClr val="tx1"/>
                </a:solidFill>
              </a:rPr>
              <a:t>be a </a:t>
            </a:r>
            <a:r>
              <a:rPr lang="en-US" sz="1600" dirty="0">
                <a:solidFill>
                  <a:schemeClr val="tx1"/>
                </a:solidFill>
              </a:rPr>
              <a:t>temporary arrangement (if not a mere illusion). </a:t>
            </a:r>
            <a:r>
              <a:rPr lang="en-US" sz="1600" dirty="0" smtClean="0">
                <a:solidFill>
                  <a:schemeClr val="tx1"/>
                </a:solidFill>
              </a:rPr>
              <a:t/>
            </a:r>
            <a:br>
              <a:rPr lang="en-US" sz="1600" dirty="0" smtClean="0">
                <a:solidFill>
                  <a:schemeClr val="tx1"/>
                </a:solidFill>
              </a:rPr>
            </a:br>
            <a:r>
              <a:rPr lang="en-US" sz="1600" dirty="0" smtClean="0">
                <a:solidFill>
                  <a:schemeClr val="tx1"/>
                </a:solidFill>
              </a:rPr>
              <a:t/>
            </a:r>
            <a:br>
              <a:rPr lang="en-US" sz="1600" dirty="0" smtClean="0">
                <a:solidFill>
                  <a:schemeClr val="tx1"/>
                </a:solidFill>
              </a:rPr>
            </a:br>
            <a:r>
              <a:rPr lang="en-US" sz="1600" dirty="0" smtClean="0">
                <a:solidFill>
                  <a:schemeClr val="tx1"/>
                </a:solidFill>
              </a:rPr>
              <a:t>Partially </a:t>
            </a:r>
            <a:r>
              <a:rPr lang="en-US" sz="1600" dirty="0">
                <a:solidFill>
                  <a:schemeClr val="tx1"/>
                </a:solidFill>
              </a:rPr>
              <a:t>decoupled from its national context, each functional system is now tending to </a:t>
            </a:r>
            <a:r>
              <a:rPr lang="en-US" sz="1600" dirty="0" smtClean="0">
                <a:solidFill>
                  <a:schemeClr val="tx1"/>
                </a:solidFill>
              </a:rPr>
              <a:t>globalize </a:t>
            </a:r>
            <a:r>
              <a:rPr lang="en-US" sz="1600" dirty="0">
                <a:solidFill>
                  <a:schemeClr val="tx1"/>
                </a:solidFill>
              </a:rPr>
              <a:t>itself. It then links up communicatively with other actors situated in other contexts but engaged in the same functional activity. This groundswell of </a:t>
            </a:r>
            <a:r>
              <a:rPr lang="en-US" sz="1600" dirty="0" err="1">
                <a:solidFill>
                  <a:schemeClr val="tx1"/>
                </a:solidFill>
              </a:rPr>
              <a:t>globalisation</a:t>
            </a:r>
            <a:r>
              <a:rPr lang="en-US" sz="1600" dirty="0">
                <a:solidFill>
                  <a:schemeClr val="tx1"/>
                </a:solidFill>
              </a:rPr>
              <a:t> leads each functional system to turn ever more towards its own processes and its own </a:t>
            </a:r>
            <a:r>
              <a:rPr lang="en-US" sz="1600" dirty="0" smtClean="0">
                <a:solidFill>
                  <a:schemeClr val="tx1"/>
                </a:solidFill>
              </a:rPr>
              <a:t>outputs</a:t>
            </a:r>
          </a:p>
          <a:p>
            <a:pPr marL="342900" indent="-342900" algn="just">
              <a:lnSpc>
                <a:spcPct val="100000"/>
              </a:lnSpc>
              <a:buFont typeface="Arial"/>
              <a:buAutoNum type="arabicPeriod"/>
            </a:pPr>
            <a:endParaRPr lang="en-US" sz="1600" dirty="0" smtClean="0">
              <a:solidFill>
                <a:schemeClr val="tx1"/>
              </a:solidFill>
            </a:endParaRPr>
          </a:p>
          <a:p>
            <a:pPr marL="0" lvl="1" algn="just">
              <a:lnSpc>
                <a:spcPct val="100000"/>
              </a:lnSpc>
              <a:spcBef>
                <a:spcPts val="1000"/>
              </a:spcBef>
            </a:pPr>
            <a:endParaRPr lang="en-US" sz="1600" dirty="0" smtClean="0">
              <a:solidFill>
                <a:schemeClr val="tx1"/>
              </a:solidFill>
            </a:endParaRPr>
          </a:p>
          <a:p>
            <a:pPr lvl="1" algn="just">
              <a:lnSpc>
                <a:spcPct val="100000"/>
              </a:lnSpc>
            </a:pPr>
            <a:endParaRPr lang="en-US" sz="1600" dirty="0">
              <a:solidFill>
                <a:schemeClr val="tx1"/>
              </a:solidFill>
            </a:endParaRPr>
          </a:p>
        </p:txBody>
      </p:sp>
      <p:sp>
        <p:nvSpPr>
          <p:cNvPr id="5" name="Espace réservé du pied de page 4"/>
          <p:cNvSpPr>
            <a:spLocks noGrp="1"/>
          </p:cNvSpPr>
          <p:nvPr>
            <p:ph type="ftr" sz="quarter" idx="11"/>
          </p:nvPr>
        </p:nvSpPr>
        <p:spPr>
          <a:xfrm>
            <a:off x="3124199" y="6356350"/>
            <a:ext cx="5685503" cy="365125"/>
          </a:xfrm>
        </p:spPr>
        <p:txBody>
          <a:bodyPr/>
          <a:lstStyle/>
          <a:p>
            <a:pPr lvl="0" algn="r"/>
            <a:r>
              <a:rPr lang="fr-BE" sz="1050" i="1" dirty="0">
                <a:solidFill>
                  <a:prstClr val="black"/>
                </a:solidFill>
              </a:rPr>
              <a:t>Eric Mangez    </a:t>
            </a:r>
            <a:endParaRPr lang="fr-BE" sz="1050" i="1" dirty="0">
              <a:solidFill>
                <a:prstClr val="black"/>
              </a:solidFill>
            </a:endParaRPr>
          </a:p>
        </p:txBody>
      </p:sp>
    </p:spTree>
    <p:extLst>
      <p:ext uri="{BB962C8B-B14F-4D97-AF65-F5344CB8AC3E}">
        <p14:creationId xmlns:p14="http://schemas.microsoft.com/office/powerpoint/2010/main" val="3747792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UCL_Officiel">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MM_Labo1_Girsef" id="{3207CFAF-AD63-1843-ABE7-834427272516}" vid="{F8784716-18D2-B94F-9CD7-3855CEF0D920}"/>
    </a:ext>
  </a:extLst>
</a:theme>
</file>

<file path=ppt/theme/theme2.xml><?xml version="1.0" encoding="utf-8"?>
<a:theme xmlns:a="http://schemas.openxmlformats.org/drawingml/2006/main" name="UCL_Officiel_Blanc">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MM_Labo1_Girsef" id="{3207CFAF-AD63-1843-ABE7-834427272516}" vid="{5C59F1D3-0D81-1544-80FB-B1FF89A78E52}"/>
    </a:ext>
  </a:ext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UCL_PPT_Mod</Template>
  <TotalTime>11514</TotalTime>
  <Words>947</Words>
  <Application>Microsoft Office PowerPoint</Application>
  <PresentationFormat>Affichage à l'écran (4:3)</PresentationFormat>
  <Paragraphs>113</Paragraphs>
  <Slides>12</Slides>
  <Notes>9</Notes>
  <HiddenSlides>0</HiddenSlides>
  <MMClips>0</MMClips>
  <ScaleCrop>false</ScaleCrop>
  <HeadingPairs>
    <vt:vector size="6" baseType="variant">
      <vt:variant>
        <vt:lpstr>Polices utilisées</vt:lpstr>
      </vt:variant>
      <vt:variant>
        <vt:i4>4</vt:i4>
      </vt:variant>
      <vt:variant>
        <vt:lpstr>Thème</vt:lpstr>
      </vt:variant>
      <vt:variant>
        <vt:i4>2</vt:i4>
      </vt:variant>
      <vt:variant>
        <vt:lpstr>Titres des diapositives</vt:lpstr>
      </vt:variant>
      <vt:variant>
        <vt:i4>12</vt:i4>
      </vt:variant>
    </vt:vector>
  </HeadingPairs>
  <TitlesOfParts>
    <vt:vector size="18" baseType="lpstr">
      <vt:lpstr>Arial</vt:lpstr>
      <vt:lpstr>Calibri</vt:lpstr>
      <vt:lpstr>Mangal</vt:lpstr>
      <vt:lpstr>Times New Roman</vt:lpstr>
      <vt:lpstr>UCL_Officiel</vt:lpstr>
      <vt:lpstr>UCL_Officiel_Blanc</vt:lpstr>
      <vt:lpstr>An invitation to think with Luhmann’s system theory </vt:lpstr>
      <vt:lpstr>Task 1</vt:lpstr>
      <vt:lpstr>Task 2</vt:lpstr>
      <vt:lpstr>An invitation to think with  Niklas Luhmann’ system theory</vt:lpstr>
      <vt:lpstr>An invitation to think with Luhmann’s system theory</vt:lpstr>
      <vt:lpstr>1. A difficult invitation</vt:lpstr>
      <vt:lpstr>2. From Bourdieu to Luhmann</vt:lpstr>
      <vt:lpstr>3. The form of (modern) society</vt:lpstr>
      <vt:lpstr>3. The form of (modern) society</vt:lpstr>
      <vt:lpstr>3. The form of (modern) society</vt:lpstr>
      <vt:lpstr>4. The history of the future</vt:lpstr>
      <vt:lpstr>The form of society, the history of the future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the differentiation of transnational education</dc:title>
  <dc:creator>eric.mangez@uclouvain.be</dc:creator>
  <cp:lastModifiedBy>Eric Mangez</cp:lastModifiedBy>
  <cp:revision>215</cp:revision>
  <cp:lastPrinted>2017-05-17T12:37:45Z</cp:lastPrinted>
  <dcterms:created xsi:type="dcterms:W3CDTF">2017-05-15T08:51:24Z</dcterms:created>
  <dcterms:modified xsi:type="dcterms:W3CDTF">2017-07-11T20:27:43Z</dcterms:modified>
</cp:coreProperties>
</file>