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8" r:id="rId3"/>
    <p:sldId id="259" r:id="rId4"/>
    <p:sldId id="277" r:id="rId5"/>
    <p:sldId id="276" r:id="rId6"/>
    <p:sldId id="260" r:id="rId7"/>
    <p:sldId id="261" r:id="rId8"/>
    <p:sldId id="265" r:id="rId9"/>
    <p:sldId id="264" r:id="rId10"/>
    <p:sldId id="271" r:id="rId11"/>
    <p:sldId id="278" r:id="rId12"/>
    <p:sldId id="270" r:id="rId13"/>
    <p:sldId id="268" r:id="rId14"/>
    <p:sldId id="263" r:id="rId15"/>
    <p:sldId id="272" r:id="rId16"/>
    <p:sldId id="262" r:id="rId17"/>
    <p:sldId id="275" r:id="rId18"/>
    <p:sldId id="273" r:id="rId19"/>
    <p:sldId id="274" r:id="rId20"/>
    <p:sldId id="266"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74"/>
  </p:normalViewPr>
  <p:slideViewPr>
    <p:cSldViewPr snapToGrid="0" snapToObjects="1">
      <p:cViewPr varScale="1">
        <p:scale>
          <a:sx n="77" d="100"/>
          <a:sy n="77" d="100"/>
        </p:scale>
        <p:origin x="-40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5675BD-717F-0A45-9EE5-CEE3D40B70C8}" type="datetimeFigureOut">
              <a:rPr lang="en-US" smtClean="0"/>
              <a:t>05/07/17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1B86D2-FB1B-8D43-B6B8-BB25F002397C}" type="slidenum">
              <a:rPr lang="en-US" smtClean="0"/>
              <a:t>‹n.›</a:t>
            </a:fld>
            <a:endParaRPr lang="en-US"/>
          </a:p>
        </p:txBody>
      </p:sp>
    </p:spTree>
    <p:extLst>
      <p:ext uri="{BB962C8B-B14F-4D97-AF65-F5344CB8AC3E}">
        <p14:creationId xmlns:p14="http://schemas.microsoft.com/office/powerpoint/2010/main" val="841832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2238C-3896-EE40-99F2-E87FAD4ADA27}" type="datetimeFigureOut">
              <a:rPr lang="en-US" smtClean="0"/>
              <a:t>05/07/17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4F987-F9A3-F043-9241-4BB5CC721535}" type="slidenum">
              <a:rPr lang="en-US" smtClean="0"/>
              <a:t>‹n.›</a:t>
            </a:fld>
            <a:endParaRPr lang="en-US"/>
          </a:p>
        </p:txBody>
      </p:sp>
    </p:spTree>
    <p:extLst>
      <p:ext uri="{BB962C8B-B14F-4D97-AF65-F5344CB8AC3E}">
        <p14:creationId xmlns:p14="http://schemas.microsoft.com/office/powerpoint/2010/main" val="7139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92585-A21C-F745-8868-379A22C60F6D}" type="datetimeFigureOut">
              <a:rPr lang="en-US" smtClean="0"/>
              <a:t>05/07/17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53181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92585-A21C-F745-8868-379A22C60F6D}" type="datetimeFigureOut">
              <a:rPr lang="en-US" smtClean="0"/>
              <a:t>05/07/17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177173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92585-A21C-F745-8868-379A22C60F6D}" type="datetimeFigureOut">
              <a:rPr lang="en-US" smtClean="0"/>
              <a:t>05/07/17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55742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92585-A21C-F745-8868-379A22C60F6D}" type="datetimeFigureOut">
              <a:rPr lang="en-US" smtClean="0"/>
              <a:t>05/07/17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37546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92585-A21C-F745-8868-379A22C60F6D}" type="datetimeFigureOut">
              <a:rPr lang="en-US" smtClean="0"/>
              <a:t>05/07/17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110745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392585-A21C-F745-8868-379A22C60F6D}" type="datetimeFigureOut">
              <a:rPr lang="en-US" smtClean="0"/>
              <a:t>05/07/17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68731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92585-A21C-F745-8868-379A22C60F6D}" type="datetimeFigureOut">
              <a:rPr lang="en-US" smtClean="0"/>
              <a:t>05/07/17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38004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392585-A21C-F745-8868-379A22C60F6D}" type="datetimeFigureOut">
              <a:rPr lang="en-US" smtClean="0"/>
              <a:t>05/07/17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81332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92585-A21C-F745-8868-379A22C60F6D}" type="datetimeFigureOut">
              <a:rPr lang="en-US" smtClean="0"/>
              <a:t>05/07/17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85673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92585-A21C-F745-8868-379A22C60F6D}" type="datetimeFigureOut">
              <a:rPr lang="en-US" smtClean="0"/>
              <a:t>05/07/17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29087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92585-A21C-F745-8868-379A22C60F6D}" type="datetimeFigureOut">
              <a:rPr lang="en-US" smtClean="0"/>
              <a:t>05/07/17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1D29C-22B2-0340-9FCC-2C3EEB45C462}" type="slidenum">
              <a:rPr lang="en-US" smtClean="0"/>
              <a:t>‹n.›</a:t>
            </a:fld>
            <a:endParaRPr lang="en-US"/>
          </a:p>
        </p:txBody>
      </p:sp>
    </p:spTree>
    <p:extLst>
      <p:ext uri="{BB962C8B-B14F-4D97-AF65-F5344CB8AC3E}">
        <p14:creationId xmlns:p14="http://schemas.microsoft.com/office/powerpoint/2010/main" val="1014368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92585-A21C-F745-8868-379A22C60F6D}" type="datetimeFigureOut">
              <a:rPr lang="en-US" smtClean="0"/>
              <a:t>05/07/17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1D29C-22B2-0340-9FCC-2C3EEB45C462}" type="slidenum">
              <a:rPr lang="en-US" smtClean="0"/>
              <a:t>‹n.›</a:t>
            </a:fld>
            <a:endParaRPr lang="en-US"/>
          </a:p>
        </p:txBody>
      </p:sp>
    </p:spTree>
    <p:extLst>
      <p:ext uri="{BB962C8B-B14F-4D97-AF65-F5344CB8AC3E}">
        <p14:creationId xmlns:p14="http://schemas.microsoft.com/office/powerpoint/2010/main" val="120672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5088" y="0"/>
            <a:ext cx="3086911" cy="6858000"/>
          </a:xfrm>
        </p:spPr>
        <p:txBody>
          <a:bodyPr>
            <a:normAutofit fontScale="90000"/>
          </a:bodyPr>
          <a:lstStyle/>
          <a:p>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r>
              <a:rPr lang="en-US" dirty="0">
                <a:latin typeface="Avenir Book" charset="0"/>
                <a:ea typeface="Avenir Book" charset="0"/>
                <a:cs typeface="Avenir Book" charset="0"/>
              </a:rPr>
              <a:t/>
            </a:r>
            <a:br>
              <a:rPr lang="en-US" dirty="0">
                <a:latin typeface="Avenir Book" charset="0"/>
                <a:ea typeface="Avenir Book" charset="0"/>
                <a:cs typeface="Avenir Book" charset="0"/>
              </a:rPr>
            </a:b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r>
              <a:rPr lang="en-US" sz="5300" dirty="0" smtClean="0">
                <a:latin typeface="Avenir Book" charset="0"/>
                <a:ea typeface="Avenir Book" charset="0"/>
                <a:cs typeface="Avenir Book" charset="0"/>
              </a:rPr>
              <a:t>writing</a:t>
            </a:r>
            <a:br>
              <a:rPr lang="en-US" sz="5300" dirty="0" smtClean="0">
                <a:latin typeface="Avenir Book" charset="0"/>
                <a:ea typeface="Avenir Book" charset="0"/>
                <a:cs typeface="Avenir Book" charset="0"/>
              </a:rPr>
            </a:br>
            <a:r>
              <a:rPr lang="en-US" sz="5300" dirty="0" smtClean="0">
                <a:latin typeface="Avenir Book" charset="0"/>
                <a:ea typeface="Avenir Book" charset="0"/>
                <a:cs typeface="Avenir Book" charset="0"/>
              </a:rPr>
              <a:t>publishing</a:t>
            </a:r>
            <a:br>
              <a:rPr lang="en-US" sz="5300" dirty="0" smtClean="0">
                <a:latin typeface="Avenir Book" charset="0"/>
                <a:ea typeface="Avenir Book" charset="0"/>
                <a:cs typeface="Avenir Book" charset="0"/>
              </a:rPr>
            </a:br>
            <a:r>
              <a:rPr lang="en-US" sz="5300" dirty="0" err="1" smtClean="0">
                <a:latin typeface="Avenir Book" charset="0"/>
                <a:ea typeface="Avenir Book" charset="0"/>
                <a:cs typeface="Avenir Book" charset="0"/>
              </a:rPr>
              <a:t>europe</a:t>
            </a: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r>
              <a:rPr lang="en-US" dirty="0">
                <a:latin typeface="Avenir Book" charset="0"/>
                <a:ea typeface="Avenir Book" charset="0"/>
                <a:cs typeface="Avenir Book" charset="0"/>
              </a:rPr>
              <a:t/>
            </a:r>
            <a:br>
              <a:rPr lang="en-US" dirty="0">
                <a:latin typeface="Avenir Book" charset="0"/>
                <a:ea typeface="Avenir Book" charset="0"/>
                <a:cs typeface="Avenir Book" charset="0"/>
              </a:rPr>
            </a:b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r>
              <a:rPr lang="en-US" sz="2700" dirty="0" smtClean="0">
                <a:latin typeface="Avenir Book" charset="0"/>
                <a:ea typeface="Avenir Book" charset="0"/>
                <a:cs typeface="Avenir Book" charset="0"/>
              </a:rPr>
              <a:t>pat thomson</a:t>
            </a:r>
            <a:br>
              <a:rPr lang="en-US" sz="2700" dirty="0" smtClean="0">
                <a:latin typeface="Avenir Book" charset="0"/>
                <a:ea typeface="Avenir Book" charset="0"/>
                <a:cs typeface="Avenir Book" charset="0"/>
              </a:rPr>
            </a:br>
            <a:r>
              <a:rPr lang="en-US" sz="2700" dirty="0" smtClean="0">
                <a:latin typeface="Avenir Book" charset="0"/>
                <a:ea typeface="Avenir Book" charset="0"/>
                <a:cs typeface="Avenir Book" charset="0"/>
              </a:rPr>
              <a:t>2017</a:t>
            </a:r>
            <a:r>
              <a:rPr lang="en-US" sz="3200" dirty="0" smtClean="0">
                <a:latin typeface="Avenir Book" charset="0"/>
                <a:ea typeface="Avenir Book" charset="0"/>
                <a:cs typeface="Avenir Book" charset="0"/>
              </a:rPr>
              <a:t/>
            </a:r>
            <a:br>
              <a:rPr lang="en-US" sz="3200" dirty="0" smtClean="0">
                <a:latin typeface="Avenir Book" charset="0"/>
                <a:ea typeface="Avenir Book" charset="0"/>
                <a:cs typeface="Avenir Book" charset="0"/>
              </a:rPr>
            </a:b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5089"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102" y="5310180"/>
            <a:ext cx="1503810" cy="668439"/>
          </a:xfrm>
          <a:prstGeom prst="rect">
            <a:avLst/>
          </a:prstGeom>
        </p:spPr>
      </p:pic>
    </p:spTree>
    <p:extLst>
      <p:ext uri="{BB962C8B-B14F-4D97-AF65-F5344CB8AC3E}">
        <p14:creationId xmlns:p14="http://schemas.microsoft.com/office/powerpoint/2010/main" val="132445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latin typeface="Avenir Book"/>
                <a:cs typeface="Avenir Book"/>
              </a:rPr>
              <a:t>s</a:t>
            </a:r>
            <a:r>
              <a:rPr lang="en-US" dirty="0" smtClean="0">
                <a:solidFill>
                  <a:srgbClr val="FF0000"/>
                </a:solidFill>
                <a:latin typeface="Avenir Book"/>
                <a:cs typeface="Avenir Book"/>
              </a:rPr>
              <a:t>trong continuities</a:t>
            </a:r>
            <a:br>
              <a:rPr lang="en-US" dirty="0" smtClean="0">
                <a:solidFill>
                  <a:srgbClr val="FF0000"/>
                </a:solidFill>
                <a:latin typeface="Avenir Book"/>
                <a:cs typeface="Avenir Book"/>
              </a:rPr>
            </a:br>
            <a:endParaRPr lang="en-US" dirty="0">
              <a:solidFill>
                <a:srgbClr val="FF0000"/>
              </a:solidFill>
              <a:latin typeface="Avenir Book"/>
              <a:cs typeface="Avenir Book"/>
            </a:endParaRPr>
          </a:p>
        </p:txBody>
      </p:sp>
      <p:sp>
        <p:nvSpPr>
          <p:cNvPr id="3" name="Content Placeholder 2"/>
          <p:cNvSpPr>
            <a:spLocks noGrp="1"/>
          </p:cNvSpPr>
          <p:nvPr>
            <p:ph idx="1"/>
          </p:nvPr>
        </p:nvSpPr>
        <p:spPr/>
        <p:txBody>
          <a:bodyPr>
            <a:normAutofit/>
          </a:bodyPr>
          <a:lstStyle/>
          <a:p>
            <a:pPr marL="0" indent="0">
              <a:buNone/>
            </a:pPr>
            <a:r>
              <a:rPr lang="en-US" dirty="0">
                <a:latin typeface="Avenir Book"/>
                <a:cs typeface="Avenir Book"/>
              </a:rPr>
              <a:t>t</a:t>
            </a:r>
            <a:r>
              <a:rPr lang="en-US" dirty="0" smtClean="0">
                <a:latin typeface="Avenir Book"/>
                <a:cs typeface="Avenir Book"/>
              </a:rPr>
              <a:t>he scriptural economy</a:t>
            </a:r>
          </a:p>
          <a:p>
            <a:pPr marL="0" indent="0">
              <a:buNone/>
            </a:pPr>
            <a:endParaRPr lang="en-US" dirty="0" smtClean="0">
              <a:latin typeface="Avenir Book"/>
              <a:cs typeface="Avenir Book"/>
            </a:endParaRPr>
          </a:p>
          <a:p>
            <a:pPr marL="0" indent="0">
              <a:buNone/>
            </a:pPr>
            <a:r>
              <a:rPr lang="en-US" dirty="0" smtClean="0">
                <a:latin typeface="Avenir Book"/>
                <a:cs typeface="Avenir Book"/>
              </a:rPr>
              <a:t>The mastery of language guarantees and isolates a </a:t>
            </a:r>
            <a:r>
              <a:rPr lang="en-US" dirty="0">
                <a:latin typeface="Avenir Book"/>
                <a:cs typeface="Avenir Book"/>
              </a:rPr>
              <a:t>n</a:t>
            </a:r>
            <a:r>
              <a:rPr lang="en-US" dirty="0" smtClean="0">
                <a:latin typeface="Avenir Book"/>
                <a:cs typeface="Avenir Book"/>
              </a:rPr>
              <a:t>ew power , a “bourgeois’ power, that of making history and fabricating languages. This power, which is essentially scriptural, challenges not only the privilege of birth that is, of the aristocracy, but also defines the code governing socioeconomic promotion and dominates, regulates, or selects according to its norms all those who do not possess this mastery of language.  </a:t>
            </a:r>
          </a:p>
          <a:p>
            <a:pPr marL="0" indent="0">
              <a:buNone/>
            </a:pPr>
            <a:r>
              <a:rPr lang="en-US" sz="1900" dirty="0">
                <a:latin typeface="Avenir Book"/>
                <a:cs typeface="Avenir Book"/>
              </a:rPr>
              <a:t>De </a:t>
            </a:r>
            <a:r>
              <a:rPr lang="en-US" sz="1900" dirty="0" err="1">
                <a:latin typeface="Avenir Book"/>
                <a:cs typeface="Avenir Book"/>
              </a:rPr>
              <a:t>Certeau</a:t>
            </a:r>
            <a:r>
              <a:rPr lang="en-US" sz="1900" dirty="0">
                <a:latin typeface="Avenir Book"/>
                <a:cs typeface="Avenir Book"/>
              </a:rPr>
              <a:t> 1987 p. 139</a:t>
            </a:r>
          </a:p>
          <a:p>
            <a:endParaRPr lang="en-US" dirty="0"/>
          </a:p>
        </p:txBody>
      </p:sp>
    </p:spTree>
    <p:extLst>
      <p:ext uri="{BB962C8B-B14F-4D97-AF65-F5344CB8AC3E}">
        <p14:creationId xmlns:p14="http://schemas.microsoft.com/office/powerpoint/2010/main" val="35666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15933"/>
            <a:ext cx="10515600" cy="2661030"/>
          </a:xfrm>
        </p:spPr>
        <p:txBody>
          <a:bodyPr>
            <a:normAutofit fontScale="92500"/>
          </a:bodyPr>
          <a:lstStyle/>
          <a:p>
            <a:pPr marL="0" indent="0">
              <a:buNone/>
            </a:pPr>
            <a:r>
              <a:rPr lang="en-US" dirty="0" smtClean="0">
                <a:latin typeface="Avenir Book" charset="0"/>
                <a:ea typeface="Avenir Book" charset="0"/>
                <a:cs typeface="Avenir Book" charset="0"/>
              </a:rPr>
              <a:t>The apparent neutrality of (academic) literacy (</a:t>
            </a:r>
            <a:r>
              <a:rPr lang="en-US" dirty="0" err="1" smtClean="0">
                <a:latin typeface="Avenir Book" charset="0"/>
                <a:ea typeface="Avenir Book" charset="0"/>
                <a:cs typeface="Avenir Book" charset="0"/>
              </a:rPr>
              <a:t>ies</a:t>
            </a:r>
            <a:r>
              <a:rPr lang="en-US" dirty="0" smtClean="0">
                <a:latin typeface="Avenir Book" charset="0"/>
                <a:ea typeface="Avenir Book" charset="0"/>
                <a:cs typeface="Avenir Book" charset="0"/>
              </a:rPr>
              <a:t>) disguises their significance for the distribution of power in society and for authority relations. The acquisition, use and revising of different literacies have an ideological character, that has not been recognised until recently.</a:t>
            </a:r>
          </a:p>
          <a:p>
            <a:pPr marL="0" indent="0">
              <a:buNone/>
            </a:pPr>
            <a:endParaRPr lang="en-US" dirty="0">
              <a:latin typeface="Avenir Book" charset="0"/>
              <a:ea typeface="Avenir Book" charset="0"/>
              <a:cs typeface="Avenir Book" charset="0"/>
            </a:endParaRPr>
          </a:p>
          <a:p>
            <a:pPr marL="0" indent="0" algn="ctr">
              <a:buNone/>
            </a:pPr>
            <a:r>
              <a:rPr lang="en-US" dirty="0" smtClean="0">
                <a:latin typeface="Avenir Book" charset="0"/>
                <a:ea typeface="Avenir Book" charset="0"/>
                <a:cs typeface="Avenir Book" charset="0"/>
              </a:rPr>
              <a:t>Brian Street 1943-2017 </a:t>
            </a:r>
            <a:endParaRPr lang="en-US" dirty="0">
              <a:latin typeface="Avenir Book" charset="0"/>
              <a:ea typeface="Avenir Book" charset="0"/>
              <a:cs typeface="Avenir Book"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0" y="594262"/>
            <a:ext cx="3175000" cy="2540000"/>
          </a:xfrm>
          <a:prstGeom prst="rect">
            <a:avLst/>
          </a:prstGeom>
        </p:spPr>
      </p:pic>
    </p:spTree>
    <p:extLst>
      <p:ext uri="{BB962C8B-B14F-4D97-AF65-F5344CB8AC3E}">
        <p14:creationId xmlns:p14="http://schemas.microsoft.com/office/powerpoint/2010/main" val="49092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venir Book" charset="0"/>
                <a:ea typeface="Avenir Book" charset="0"/>
                <a:cs typeface="Avenir Book" charset="0"/>
              </a:rPr>
              <a:t>t</a:t>
            </a:r>
            <a:r>
              <a:rPr lang="en-US" dirty="0" smtClean="0">
                <a:solidFill>
                  <a:srgbClr val="FF0000"/>
                </a:solidFill>
                <a:latin typeface="Avenir Book" charset="0"/>
                <a:ea typeface="Avenir Book" charset="0"/>
                <a:cs typeface="Avenir Book" charset="0"/>
              </a:rPr>
              <a:t>ext work/identity work</a:t>
            </a:r>
            <a:endParaRPr lang="en-US" dirty="0">
              <a:solidFill>
                <a:srgbClr val="FF0000"/>
              </a:solidFill>
              <a:latin typeface="Avenir Book" charset="0"/>
              <a:ea typeface="Avenir Book" charset="0"/>
              <a:cs typeface="Avenir Book" charset="0"/>
            </a:endParaRPr>
          </a:p>
        </p:txBody>
      </p:sp>
      <p:sp>
        <p:nvSpPr>
          <p:cNvPr id="3" name="Content Placeholder 2"/>
          <p:cNvSpPr>
            <a:spLocks noGrp="1"/>
          </p:cNvSpPr>
          <p:nvPr>
            <p:ph idx="1"/>
          </p:nvPr>
        </p:nvSpPr>
        <p:spPr>
          <a:xfrm>
            <a:off x="1060315" y="2149813"/>
            <a:ext cx="5959353" cy="4325129"/>
          </a:xfrm>
        </p:spPr>
        <p:txBody>
          <a:bodyPr>
            <a:normAutofit fontScale="92500" lnSpcReduction="10000"/>
          </a:bodyPr>
          <a:lstStyle/>
          <a:p>
            <a:pPr marL="0" indent="0">
              <a:buNone/>
            </a:pPr>
            <a:r>
              <a:rPr lang="en-US" dirty="0">
                <a:latin typeface="Avenir Book" charset="0"/>
                <a:ea typeface="Avenir Book" charset="0"/>
                <a:cs typeface="Avenir Book" charset="0"/>
              </a:rPr>
              <a:t>t</a:t>
            </a:r>
            <a:r>
              <a:rPr lang="en-US" dirty="0" smtClean="0">
                <a:latin typeface="Avenir Book" charset="0"/>
                <a:ea typeface="Avenir Book" charset="0"/>
                <a:cs typeface="Avenir Book" charset="0"/>
              </a:rPr>
              <a:t>he academic self is formed/performed through writing and through</a:t>
            </a:r>
          </a:p>
          <a:p>
            <a:r>
              <a:rPr lang="en-US" dirty="0" smtClean="0">
                <a:latin typeface="Avenir Book" charset="0"/>
                <a:ea typeface="Avenir Book" charset="0"/>
                <a:cs typeface="Avenir Book" charset="0"/>
              </a:rPr>
              <a:t>the choice of literatures, choice of tradition - epistemology/methodology, writing genre and style</a:t>
            </a:r>
          </a:p>
          <a:p>
            <a:r>
              <a:rPr lang="en-US" dirty="0">
                <a:latin typeface="Avenir Book" charset="0"/>
                <a:ea typeface="Avenir Book" charset="0"/>
                <a:cs typeface="Avenir Book" charset="0"/>
              </a:rPr>
              <a:t>f</a:t>
            </a:r>
            <a:r>
              <a:rPr lang="en-US" dirty="0" smtClean="0">
                <a:latin typeface="Avenir Book" charset="0"/>
                <a:ea typeface="Avenir Book" charset="0"/>
                <a:cs typeface="Avenir Book" charset="0"/>
              </a:rPr>
              <a:t>eedback from others – how I think they see me – the role of supervision but also peer review, audience questions</a:t>
            </a:r>
            <a:r>
              <a:rPr lang="is-IS" dirty="0" smtClean="0">
                <a:latin typeface="Avenir Book" charset="0"/>
                <a:ea typeface="Avenir Book" charset="0"/>
                <a:cs typeface="Avenir Book" charset="0"/>
              </a:rPr>
              <a:t> etc</a:t>
            </a:r>
            <a:r>
              <a:rPr lang="en-US" dirty="0" smtClean="0">
                <a:latin typeface="Avenir Book" charset="0"/>
                <a:ea typeface="Avenir Book" charset="0"/>
                <a:cs typeface="Avenir Book" charset="0"/>
              </a:rPr>
              <a:t> </a:t>
            </a:r>
          </a:p>
          <a:p>
            <a:r>
              <a:rPr lang="en-US" dirty="0">
                <a:latin typeface="Avenir Book" charset="0"/>
                <a:ea typeface="Avenir Book" charset="0"/>
                <a:cs typeface="Avenir Book" charset="0"/>
              </a:rPr>
              <a:t>i</a:t>
            </a:r>
            <a:r>
              <a:rPr lang="en-US" dirty="0" smtClean="0">
                <a:latin typeface="Avenir Book" charset="0"/>
                <a:ea typeface="Avenir Book" charset="0"/>
                <a:cs typeface="Avenir Book" charset="0"/>
              </a:rPr>
              <a:t>nstitutional, disciplinary, policy frames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860" y="1690688"/>
            <a:ext cx="2852537" cy="4609070"/>
          </a:xfrm>
          <a:prstGeom prst="rect">
            <a:avLst/>
          </a:prstGeom>
        </p:spPr>
      </p:pic>
    </p:spTree>
    <p:extLst>
      <p:ext uri="{BB962C8B-B14F-4D97-AF65-F5344CB8AC3E}">
        <p14:creationId xmlns:p14="http://schemas.microsoft.com/office/powerpoint/2010/main" val="141934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7715" y="1160332"/>
            <a:ext cx="6940791" cy="5473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392277" y="1992269"/>
            <a:ext cx="3328076" cy="3086921"/>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mediay</a:t>
            </a:r>
            <a:endParaRPr lang="en-US" dirty="0"/>
          </a:p>
        </p:txBody>
      </p:sp>
      <p:sp>
        <p:nvSpPr>
          <p:cNvPr id="6" name="Rectangle 5"/>
          <p:cNvSpPr/>
          <p:nvPr/>
        </p:nvSpPr>
        <p:spPr>
          <a:xfrm>
            <a:off x="5355668" y="2999350"/>
            <a:ext cx="1335610" cy="89761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7030A0"/>
                </a:solidFill>
                <a:latin typeface="Avenir Book" charset="0"/>
                <a:ea typeface="Avenir Book" charset="0"/>
                <a:cs typeface="Avenir Book" charset="0"/>
              </a:rPr>
              <a:t>text</a:t>
            </a:r>
          </a:p>
        </p:txBody>
      </p:sp>
      <p:sp>
        <p:nvSpPr>
          <p:cNvPr id="7" name="TextBox 6"/>
          <p:cNvSpPr txBox="1"/>
          <p:nvPr/>
        </p:nvSpPr>
        <p:spPr>
          <a:xfrm>
            <a:off x="4852078" y="4444291"/>
            <a:ext cx="2496057" cy="584776"/>
          </a:xfrm>
          <a:prstGeom prst="rect">
            <a:avLst/>
          </a:prstGeom>
          <a:noFill/>
        </p:spPr>
        <p:txBody>
          <a:bodyPr wrap="square" rtlCol="0">
            <a:spAutoFit/>
          </a:bodyPr>
          <a:lstStyle/>
          <a:p>
            <a:pPr algn="ctr"/>
            <a:r>
              <a:rPr lang="en-US" sz="3200" b="1" dirty="0">
                <a:latin typeface="Avenir Book" charset="0"/>
                <a:ea typeface="Avenir Book" charset="0"/>
                <a:cs typeface="Avenir Book" charset="0"/>
              </a:rPr>
              <a:t>mediation</a:t>
            </a:r>
          </a:p>
        </p:txBody>
      </p:sp>
      <p:sp>
        <p:nvSpPr>
          <p:cNvPr id="8" name="TextBox 7"/>
          <p:cNvSpPr txBox="1"/>
          <p:nvPr/>
        </p:nvSpPr>
        <p:spPr>
          <a:xfrm>
            <a:off x="2036322" y="1245977"/>
            <a:ext cx="6940791" cy="584776"/>
          </a:xfrm>
          <a:prstGeom prst="rect">
            <a:avLst/>
          </a:prstGeom>
          <a:noFill/>
        </p:spPr>
        <p:txBody>
          <a:bodyPr wrap="square" rtlCol="0">
            <a:spAutoFit/>
          </a:bodyPr>
          <a:lstStyle/>
          <a:p>
            <a:pPr algn="ctr"/>
            <a:r>
              <a:rPr lang="en-US" sz="3200" b="1" dirty="0" smtClean="0">
                <a:solidFill>
                  <a:srgbClr val="FFFF00"/>
                </a:solidFill>
                <a:latin typeface="Avenir Book" charset="0"/>
                <a:ea typeface="Avenir Book" charset="0"/>
                <a:cs typeface="Avenir Book" charset="0"/>
              </a:rPr>
              <a:t>framing discourse practices</a:t>
            </a:r>
            <a:endParaRPr lang="en-US" sz="3200" b="1" dirty="0">
              <a:solidFill>
                <a:srgbClr val="FFFF00"/>
              </a:solidFill>
              <a:latin typeface="Avenir Book" charset="0"/>
              <a:ea typeface="Avenir Book" charset="0"/>
              <a:cs typeface="Avenir Book" charset="0"/>
            </a:endParaRPr>
          </a:p>
        </p:txBody>
      </p:sp>
      <p:sp>
        <p:nvSpPr>
          <p:cNvPr id="2" name="TextBox 1"/>
          <p:cNvSpPr txBox="1"/>
          <p:nvPr/>
        </p:nvSpPr>
        <p:spPr>
          <a:xfrm>
            <a:off x="817123" y="299497"/>
            <a:ext cx="8054503" cy="461665"/>
          </a:xfrm>
          <a:prstGeom prst="rect">
            <a:avLst/>
          </a:prstGeom>
          <a:noFill/>
        </p:spPr>
        <p:txBody>
          <a:bodyPr wrap="square" rtlCol="0">
            <a:spAutoFit/>
          </a:bodyPr>
          <a:lstStyle/>
          <a:p>
            <a:r>
              <a:rPr lang="en-US" sz="2400" dirty="0">
                <a:solidFill>
                  <a:srgbClr val="FF0000"/>
                </a:solidFill>
                <a:latin typeface="Avenir Book" charset="0"/>
                <a:ea typeface="Avenir Book" charset="0"/>
                <a:cs typeface="Avenir Book" charset="0"/>
              </a:rPr>
              <a:t>conserve </a:t>
            </a:r>
            <a:r>
              <a:rPr lang="mr-IN" sz="2400" dirty="0">
                <a:solidFill>
                  <a:srgbClr val="FF0000"/>
                </a:solidFill>
                <a:latin typeface="Avenir Book" charset="0"/>
                <a:ea typeface="Avenir Book" charset="0"/>
                <a:cs typeface="Avenir Book" charset="0"/>
              </a:rPr>
              <a:t>–</a:t>
            </a:r>
            <a:r>
              <a:rPr lang="en-US" sz="2400" dirty="0" err="1">
                <a:solidFill>
                  <a:srgbClr val="FF0000"/>
                </a:solidFill>
                <a:latin typeface="Avenir Book" charset="0"/>
                <a:ea typeface="Avenir Book" charset="0"/>
                <a:cs typeface="Avenir Book" charset="0"/>
              </a:rPr>
              <a:t>ing</a:t>
            </a:r>
            <a:r>
              <a:rPr lang="en-US" sz="2400" dirty="0">
                <a:solidFill>
                  <a:srgbClr val="FF0000"/>
                </a:solidFill>
                <a:latin typeface="Avenir Book" charset="0"/>
                <a:ea typeface="Avenir Book" charset="0"/>
                <a:cs typeface="Avenir Book" charset="0"/>
              </a:rPr>
              <a:t> cultures and </a:t>
            </a:r>
            <a:r>
              <a:rPr lang="en-US" sz="2400" dirty="0" smtClean="0">
                <a:solidFill>
                  <a:srgbClr val="FF0000"/>
                </a:solidFill>
                <a:latin typeface="Avenir Book" charset="0"/>
                <a:ea typeface="Avenir Book" charset="0"/>
                <a:cs typeface="Avenir Book" charset="0"/>
              </a:rPr>
              <a:t>structures in HE</a:t>
            </a:r>
            <a:endParaRPr lang="en-US" sz="2400" dirty="0">
              <a:solidFill>
                <a:srgbClr val="FF0000"/>
              </a:solidFill>
              <a:latin typeface="Avenir Book" charset="0"/>
              <a:ea typeface="Avenir Book" charset="0"/>
              <a:cs typeface="Avenir Book" charset="0"/>
            </a:endParaRPr>
          </a:p>
        </p:txBody>
      </p:sp>
      <p:sp>
        <p:nvSpPr>
          <p:cNvPr id="3" name="TextBox 2"/>
          <p:cNvSpPr txBox="1"/>
          <p:nvPr/>
        </p:nvSpPr>
        <p:spPr>
          <a:xfrm>
            <a:off x="9970851" y="6070190"/>
            <a:ext cx="1731523" cy="646331"/>
          </a:xfrm>
          <a:prstGeom prst="rect">
            <a:avLst/>
          </a:prstGeom>
          <a:noFill/>
        </p:spPr>
        <p:txBody>
          <a:bodyPr wrap="square" rtlCol="0">
            <a:spAutoFit/>
          </a:bodyPr>
          <a:lstStyle/>
          <a:p>
            <a:r>
              <a:rPr lang="en-US" sz="1200" dirty="0" err="1" smtClean="0">
                <a:latin typeface="Avenir Book" charset="0"/>
                <a:ea typeface="Avenir Book" charset="0"/>
                <a:cs typeface="Avenir Book" charset="0"/>
              </a:rPr>
              <a:t>Kamler</a:t>
            </a:r>
            <a:r>
              <a:rPr lang="en-US" sz="1200" dirty="0" smtClean="0">
                <a:latin typeface="Avenir Book" charset="0"/>
                <a:ea typeface="Avenir Book" charset="0"/>
                <a:cs typeface="Avenir Book" charset="0"/>
              </a:rPr>
              <a:t> and Thomson adapted from Fairclough</a:t>
            </a:r>
            <a:endParaRPr lang="en-US" sz="1200" dirty="0">
              <a:latin typeface="Avenir Book" charset="0"/>
              <a:ea typeface="Avenir Book" charset="0"/>
              <a:cs typeface="Avenir Book" charset="0"/>
            </a:endParaRPr>
          </a:p>
        </p:txBody>
      </p:sp>
    </p:spTree>
    <p:extLst>
      <p:ext uri="{BB962C8B-B14F-4D97-AF65-F5344CB8AC3E}">
        <p14:creationId xmlns:p14="http://schemas.microsoft.com/office/powerpoint/2010/main" val="12418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8859" y="2597285"/>
            <a:ext cx="6298960" cy="3579678"/>
          </a:xfrm>
        </p:spPr>
      </p:pic>
      <p:sp>
        <p:nvSpPr>
          <p:cNvPr id="6" name="Content Placeholder 5"/>
          <p:cNvSpPr>
            <a:spLocks noGrp="1"/>
          </p:cNvSpPr>
          <p:nvPr>
            <p:ph sz="half" idx="2"/>
          </p:nvPr>
        </p:nvSpPr>
        <p:spPr>
          <a:xfrm>
            <a:off x="7402748" y="953311"/>
            <a:ext cx="3951051" cy="522365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academic precariat plus performativity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Avenir Book" charset="0"/>
              <a:ea typeface="Avenir Book" charset="0"/>
              <a:cs typeface="Avenir Book"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press to publish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quantity and quality both ‘count’</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public engagement </a:t>
            </a:r>
            <a:r>
              <a:rPr lang="mr-IN" dirty="0" smtClean="0">
                <a:latin typeface="Avenir Book" charset="0"/>
                <a:ea typeface="Avenir Book" charset="0"/>
                <a:cs typeface="Avenir Book" charset="0"/>
              </a:rPr>
              <a:t>–</a:t>
            </a:r>
            <a:r>
              <a:rPr lang="en-US" dirty="0" smtClean="0">
                <a:latin typeface="Avenir Book" charset="0"/>
                <a:ea typeface="Avenir Book" charset="0"/>
                <a:cs typeface="Avenir Book" charset="0"/>
              </a:rPr>
              <a:t> write for multiple audiences in multiple genres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impact </a:t>
            </a:r>
            <a:r>
              <a:rPr lang="mr-IN" dirty="0" smtClean="0">
                <a:latin typeface="Avenir Book" charset="0"/>
                <a:ea typeface="Avenir Book" charset="0"/>
                <a:cs typeface="Avenir Book" charset="0"/>
              </a:rPr>
              <a:t>–</a:t>
            </a:r>
            <a:r>
              <a:rPr lang="en-US" dirty="0" smtClean="0">
                <a:latin typeface="Avenir Book" charset="0"/>
                <a:ea typeface="Avenir Book" charset="0"/>
                <a:cs typeface="Avenir Book" charset="0"/>
              </a:rPr>
              <a:t> ‘show’ what’s happened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7" name="TextBox 6"/>
          <p:cNvSpPr txBox="1"/>
          <p:nvPr/>
        </p:nvSpPr>
        <p:spPr>
          <a:xfrm>
            <a:off x="826851" y="1984443"/>
            <a:ext cx="5233481" cy="369332"/>
          </a:xfrm>
          <a:prstGeom prst="rect">
            <a:avLst/>
          </a:prstGeom>
          <a:noFill/>
        </p:spPr>
        <p:txBody>
          <a:bodyPr wrap="square" rtlCol="0">
            <a:spAutoFit/>
          </a:bodyPr>
          <a:lstStyle/>
          <a:p>
            <a:r>
              <a:rPr lang="en-US" dirty="0">
                <a:latin typeface="Avenir Book" charset="0"/>
                <a:ea typeface="Avenir Book" charset="0"/>
                <a:cs typeface="Avenir Book" charset="0"/>
              </a:rPr>
              <a:t>a</a:t>
            </a:r>
            <a:r>
              <a:rPr lang="en-US" dirty="0" smtClean="0">
                <a:latin typeface="Avenir Book" charset="0"/>
                <a:ea typeface="Avenir Book" charset="0"/>
                <a:cs typeface="Avenir Book" charset="0"/>
              </a:rPr>
              <a:t> lot of ‘good advice’ and advocacy</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0775761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venir Book" charset="0"/>
                <a:ea typeface="Avenir Book" charset="0"/>
                <a:cs typeface="Avenir Book" charset="0"/>
              </a:rPr>
              <a:t>Foucault reminds us</a:t>
            </a:r>
            <a:r>
              <a:rPr lang="en-GB" dirty="0" smtClean="0">
                <a:solidFill>
                  <a:srgbClr val="FF0000"/>
                </a:solidFill>
                <a:latin typeface="Avenir Book" charset="0"/>
                <a:ea typeface="Avenir Book" charset="0"/>
                <a:cs typeface="Avenir Book" charset="0"/>
              </a:rPr>
              <a:t> of</a:t>
            </a:r>
            <a:r>
              <a:rPr lang="mr-IN" dirty="0" smtClean="0">
                <a:solidFill>
                  <a:srgbClr val="FF0000"/>
                </a:solidFill>
                <a:latin typeface="Avenir Book" charset="0"/>
                <a:ea typeface="Avenir Book" charset="0"/>
                <a:cs typeface="Avenir Book" charset="0"/>
              </a:rPr>
              <a:t>…</a:t>
            </a:r>
            <a:endParaRPr lang="en-US" dirty="0">
              <a:solidFill>
                <a:srgbClr val="FF0000"/>
              </a:solidFill>
              <a:latin typeface="Avenir Book" charset="0"/>
              <a:ea typeface="Avenir Book" charset="0"/>
              <a:cs typeface="Avenir Book" charset="0"/>
            </a:endParaRPr>
          </a:p>
        </p:txBody>
      </p:sp>
      <p:sp>
        <p:nvSpPr>
          <p:cNvPr id="3" name="Content Placeholder 2"/>
          <p:cNvSpPr>
            <a:spLocks noGrp="1"/>
          </p:cNvSpPr>
          <p:nvPr>
            <p:ph idx="1"/>
          </p:nvPr>
        </p:nvSpPr>
        <p:spPr>
          <a:xfrm>
            <a:off x="838200" y="2169268"/>
            <a:ext cx="5307412" cy="3956896"/>
          </a:xfrm>
        </p:spPr>
        <p:txBody>
          <a:bodyPr>
            <a:normAutofit fontScale="92500" lnSpcReduction="20000"/>
          </a:bodyPr>
          <a:lstStyle/>
          <a:p>
            <a:pPr marL="0" indent="0">
              <a:buNone/>
            </a:pPr>
            <a:r>
              <a:rPr lang="en-US" dirty="0" smtClean="0">
                <a:latin typeface="Avenir Book"/>
                <a:cs typeface="Avenir Book"/>
              </a:rPr>
              <a:t>population regulation via productive technologies of</a:t>
            </a:r>
          </a:p>
          <a:p>
            <a:pPr marL="0" indent="0">
              <a:buNone/>
            </a:pPr>
            <a:endParaRPr lang="en-US" dirty="0" smtClean="0">
              <a:latin typeface="Avenir Book"/>
              <a:cs typeface="Avenir Book"/>
            </a:endParaRPr>
          </a:p>
          <a:p>
            <a:r>
              <a:rPr lang="en-US" dirty="0" err="1" smtClean="0">
                <a:latin typeface="Avenir Book"/>
                <a:cs typeface="Avenir Book"/>
              </a:rPr>
              <a:t>responsiblisation</a:t>
            </a:r>
            <a:endParaRPr lang="en-US" dirty="0" smtClean="0">
              <a:latin typeface="Avenir Book"/>
              <a:cs typeface="Avenir Book"/>
            </a:endParaRPr>
          </a:p>
          <a:p>
            <a:r>
              <a:rPr lang="en-US" dirty="0" err="1" smtClean="0">
                <a:latin typeface="Avenir Book"/>
                <a:cs typeface="Avenir Book"/>
              </a:rPr>
              <a:t>normalisation</a:t>
            </a:r>
            <a:endParaRPr lang="en-US" dirty="0" smtClean="0">
              <a:latin typeface="Avenir Book"/>
              <a:cs typeface="Avenir Book"/>
            </a:endParaRPr>
          </a:p>
          <a:p>
            <a:r>
              <a:rPr lang="en-US" dirty="0">
                <a:latin typeface="Avenir Book"/>
                <a:cs typeface="Avenir Book"/>
              </a:rPr>
              <a:t>i</a:t>
            </a:r>
            <a:r>
              <a:rPr lang="en-US" dirty="0" smtClean="0">
                <a:latin typeface="Avenir Book"/>
                <a:cs typeface="Avenir Book"/>
              </a:rPr>
              <a:t>ndividuation</a:t>
            </a:r>
          </a:p>
          <a:p>
            <a:r>
              <a:rPr lang="en-US" dirty="0" smtClean="0">
                <a:latin typeface="Avenir Book"/>
                <a:cs typeface="Avenir Book"/>
              </a:rPr>
              <a:t>fragmentation</a:t>
            </a:r>
          </a:p>
          <a:p>
            <a:r>
              <a:rPr lang="en-US" dirty="0">
                <a:latin typeface="Avenir Book"/>
                <a:cs typeface="Avenir Book"/>
              </a:rPr>
              <a:t>r</a:t>
            </a:r>
            <a:r>
              <a:rPr lang="en-US" dirty="0" smtClean="0">
                <a:latin typeface="Avenir Book"/>
                <a:cs typeface="Avenir Book"/>
              </a:rPr>
              <a:t>epetition</a:t>
            </a:r>
          </a:p>
          <a:p>
            <a:endParaRPr lang="en-US" dirty="0" smtClean="0">
              <a:latin typeface="Avenir Book"/>
              <a:cs typeface="Avenir Book"/>
            </a:endParaRPr>
          </a:p>
          <a:p>
            <a:pPr marL="0" indent="0">
              <a:buNone/>
            </a:pPr>
            <a:r>
              <a:rPr lang="en-US" dirty="0" smtClean="0">
                <a:solidFill>
                  <a:srgbClr val="FF0000"/>
                </a:solidFill>
                <a:latin typeface="Avenir Book"/>
                <a:cs typeface="Avenir Book"/>
              </a:rPr>
              <a:t>but power CIRCULATES</a:t>
            </a:r>
            <a:r>
              <a:rPr lang="mr-IN" dirty="0" smtClean="0">
                <a:solidFill>
                  <a:srgbClr val="FF0000"/>
                </a:solidFill>
                <a:latin typeface="Avenir Book"/>
                <a:cs typeface="Avenir Book"/>
              </a:rPr>
              <a:t>…</a:t>
            </a:r>
            <a:endParaRPr lang="en-US" dirty="0" smtClean="0">
              <a:solidFill>
                <a:srgbClr val="FF0000"/>
              </a:solidFill>
              <a:latin typeface="Avenir Book"/>
              <a:cs typeface="Avenir Book"/>
            </a:endParaRPr>
          </a:p>
          <a:p>
            <a:endParaRPr lang="en-US" dirty="0" smtClean="0"/>
          </a:p>
        </p:txBody>
      </p:sp>
      <p:pic>
        <p:nvPicPr>
          <p:cNvPr id="4" name="Picture 3" descr="v0_ma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295" y="2282792"/>
            <a:ext cx="4294505" cy="3578755"/>
          </a:xfrm>
          <a:prstGeom prst="rect">
            <a:avLst/>
          </a:prstGeom>
        </p:spPr>
      </p:pic>
    </p:spTree>
    <p:extLst>
      <p:ext uri="{BB962C8B-B14F-4D97-AF65-F5344CB8AC3E}">
        <p14:creationId xmlns:p14="http://schemas.microsoft.com/office/powerpoint/2010/main" val="201527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venir Book" charset="0"/>
                <a:ea typeface="Avenir Book" charset="0"/>
                <a:cs typeface="Avenir Book" charset="0"/>
              </a:rPr>
              <a:t>f</a:t>
            </a:r>
            <a:r>
              <a:rPr lang="en-US" dirty="0" smtClean="0">
                <a:solidFill>
                  <a:srgbClr val="FF0000"/>
                </a:solidFill>
                <a:latin typeface="Avenir Book" charset="0"/>
                <a:ea typeface="Avenir Book" charset="0"/>
                <a:cs typeface="Avenir Book" charset="0"/>
              </a:rPr>
              <a:t>ightback?</a:t>
            </a:r>
            <a:endParaRPr lang="en-US" dirty="0">
              <a:solidFill>
                <a:srgbClr val="FF0000"/>
              </a:solidFill>
              <a:latin typeface="Avenir Book" charset="0"/>
              <a:ea typeface="Avenir Book" charset="0"/>
              <a:cs typeface="Avenir Book" charset="0"/>
            </a:endParaRPr>
          </a:p>
        </p:txBody>
      </p:sp>
      <p:sp>
        <p:nvSpPr>
          <p:cNvPr id="3" name="Content Placeholder 2"/>
          <p:cNvSpPr>
            <a:spLocks noGrp="1"/>
          </p:cNvSpPr>
          <p:nvPr>
            <p:ph idx="1"/>
          </p:nvPr>
        </p:nvSpPr>
        <p:spPr>
          <a:xfrm>
            <a:off x="838200" y="2645923"/>
            <a:ext cx="4122906" cy="3531040"/>
          </a:xfrm>
        </p:spPr>
        <p:txBody>
          <a:bodyPr>
            <a:normAutofit/>
          </a:bodyPr>
          <a:lstStyle/>
          <a:p>
            <a:r>
              <a:rPr lang="en-US" dirty="0" smtClean="0">
                <a:latin typeface="Avenir Book" charset="0"/>
                <a:ea typeface="Avenir Book" charset="0"/>
                <a:cs typeface="Avenir Book" charset="0"/>
              </a:rPr>
              <a:t>institutional boycotts</a:t>
            </a:r>
          </a:p>
          <a:p>
            <a:r>
              <a:rPr lang="en-US" dirty="0" smtClean="0">
                <a:latin typeface="Avenir Book" charset="0"/>
                <a:ea typeface="Avenir Book" charset="0"/>
                <a:cs typeface="Avenir Book" charset="0"/>
              </a:rPr>
              <a:t>academic boycotts</a:t>
            </a:r>
          </a:p>
          <a:p>
            <a:r>
              <a:rPr lang="en-US" dirty="0" smtClean="0">
                <a:latin typeface="Avenir Book" charset="0"/>
                <a:ea typeface="Avenir Book" charset="0"/>
                <a:cs typeface="Avenir Book" charset="0"/>
              </a:rPr>
              <a:t>alternative platforms (some however now </a:t>
            </a:r>
            <a:r>
              <a:rPr lang="en-US" dirty="0" err="1" smtClean="0">
                <a:latin typeface="Avenir Book" charset="0"/>
                <a:ea typeface="Avenir Book" charset="0"/>
                <a:cs typeface="Avenir Book" charset="0"/>
              </a:rPr>
              <a:t>monetised</a:t>
            </a:r>
            <a:r>
              <a:rPr lang="en-US" dirty="0" smtClean="0">
                <a:latin typeface="Avenir Book" charset="0"/>
                <a:ea typeface="Avenir Book" charset="0"/>
                <a:cs typeface="Avenir Book" charset="0"/>
              </a:rPr>
              <a:t>)</a:t>
            </a:r>
          </a:p>
          <a:p>
            <a:r>
              <a:rPr lang="en-US" dirty="0" smtClean="0">
                <a:latin typeface="Avenir Book" charset="0"/>
                <a:ea typeface="Avenir Book" charset="0"/>
                <a:cs typeface="Avenir Book" charset="0"/>
              </a:rPr>
              <a:t>open access </a:t>
            </a:r>
          </a:p>
          <a:p>
            <a:r>
              <a:rPr lang="en-US" dirty="0" smtClean="0">
                <a:latin typeface="Avenir Book" charset="0"/>
                <a:ea typeface="Avenir Book" charset="0"/>
                <a:cs typeface="Avenir Book" charset="0"/>
              </a:rPr>
              <a:t>self publishing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106" y="1585508"/>
            <a:ext cx="6121940" cy="4591455"/>
          </a:xfrm>
          <a:prstGeom prst="rect">
            <a:avLst/>
          </a:prstGeom>
        </p:spPr>
      </p:pic>
    </p:spTree>
    <p:extLst>
      <p:ext uri="{BB962C8B-B14F-4D97-AF65-F5344CB8AC3E}">
        <p14:creationId xmlns:p14="http://schemas.microsoft.com/office/powerpoint/2010/main" val="18098867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4910847" cy="1325563"/>
          </a:xfrm>
        </p:spPr>
        <p:txBody>
          <a:bodyPr/>
          <a:lstStyle/>
          <a:p>
            <a:r>
              <a:rPr lang="en-US" dirty="0" smtClean="0">
                <a:solidFill>
                  <a:srgbClr val="FF0000"/>
                </a:solidFill>
              </a:rPr>
              <a:t>strategies</a:t>
            </a:r>
            <a:endParaRPr lang="en-US" dirty="0">
              <a:solidFill>
                <a:srgbClr val="FF0000"/>
              </a:solidFill>
            </a:endParaRPr>
          </a:p>
        </p:txBody>
      </p:sp>
      <p:sp>
        <p:nvSpPr>
          <p:cNvPr id="3" name="Content Placeholder 2"/>
          <p:cNvSpPr>
            <a:spLocks noGrp="1"/>
          </p:cNvSpPr>
          <p:nvPr>
            <p:ph sz="half" idx="1"/>
          </p:nvPr>
        </p:nvSpPr>
        <p:spPr/>
        <p:txBody>
          <a:bodyPr>
            <a:normAutofit/>
          </a:bodyPr>
          <a:lstStyle/>
          <a:p>
            <a:pPr marL="0" indent="0">
              <a:buNone/>
            </a:pPr>
            <a:r>
              <a:rPr lang="en-US" dirty="0" smtClean="0">
                <a:latin typeface="Avenir Book" charset="0"/>
                <a:ea typeface="Avenir Book" charset="0"/>
                <a:cs typeface="Avenir Book" charset="0"/>
              </a:rPr>
              <a:t>work with/against existing policies and social practices (Patti </a:t>
            </a:r>
            <a:r>
              <a:rPr lang="en-US" dirty="0">
                <a:latin typeface="Avenir Book" charset="0"/>
                <a:ea typeface="Avenir Book" charset="0"/>
                <a:cs typeface="Avenir Book" charset="0"/>
              </a:rPr>
              <a:t>L</a:t>
            </a:r>
            <a:r>
              <a:rPr lang="en-US" dirty="0" smtClean="0">
                <a:latin typeface="Avenir Book" charset="0"/>
                <a:ea typeface="Avenir Book" charset="0"/>
                <a:cs typeface="Avenir Book" charset="0"/>
              </a:rPr>
              <a:t>ather)</a:t>
            </a:r>
          </a:p>
          <a:p>
            <a:pPr marL="0" indent="0">
              <a:buNone/>
            </a:pPr>
            <a:r>
              <a:rPr lang="en-US" dirty="0">
                <a:latin typeface="Avenir Book" charset="0"/>
                <a:ea typeface="Avenir Book" charset="0"/>
                <a:cs typeface="Avenir Book" charset="0"/>
              </a:rPr>
              <a:t>d</a:t>
            </a:r>
            <a:r>
              <a:rPr lang="en-US" dirty="0" smtClean="0">
                <a:latin typeface="Avenir Book" charset="0"/>
                <a:ea typeface="Avenir Book" charset="0"/>
                <a:cs typeface="Avenir Book" charset="0"/>
              </a:rPr>
              <a:t>eep expertise provides a place from which to argue back (Pierre Bourdieu)</a:t>
            </a:r>
          </a:p>
          <a:p>
            <a:pPr marL="0" indent="0">
              <a:buNone/>
            </a:pPr>
            <a:r>
              <a:rPr lang="en-US" dirty="0">
                <a:latin typeface="Avenir Book" charset="0"/>
                <a:ea typeface="Avenir Book" charset="0"/>
                <a:cs typeface="Avenir Book" charset="0"/>
              </a:rPr>
              <a:t>c</a:t>
            </a:r>
            <a:r>
              <a:rPr lang="en-US" dirty="0" smtClean="0">
                <a:latin typeface="Avenir Book" charset="0"/>
                <a:ea typeface="Avenir Book" charset="0"/>
                <a:cs typeface="Avenir Book" charset="0"/>
              </a:rPr>
              <a:t>ombine a practice of critique with that of augmentation (Brian </a:t>
            </a:r>
            <a:r>
              <a:rPr lang="en-US" dirty="0" err="1" smtClean="0">
                <a:latin typeface="Avenir Book" charset="0"/>
                <a:ea typeface="Avenir Book" charset="0"/>
                <a:cs typeface="Avenir Book" charset="0"/>
              </a:rPr>
              <a:t>Massumi</a:t>
            </a:r>
            <a:r>
              <a:rPr lang="en-US" dirty="0" smtClean="0">
                <a:latin typeface="Avenir Book" charset="0"/>
                <a:ea typeface="Avenir Book" charset="0"/>
                <a:cs typeface="Avenir Book" charset="0"/>
              </a:rPr>
              <a:t>)</a:t>
            </a:r>
          </a:p>
          <a:p>
            <a:pPr marL="0" indent="0">
              <a:buNone/>
            </a:pPr>
            <a:r>
              <a:rPr lang="en-US" dirty="0">
                <a:latin typeface="Avenir Book" charset="0"/>
                <a:ea typeface="Avenir Book" charset="0"/>
                <a:cs typeface="Avenir Book" charset="0"/>
              </a:rPr>
              <a:t>f</a:t>
            </a:r>
            <a:r>
              <a:rPr lang="en-US" dirty="0" smtClean="0">
                <a:latin typeface="Avenir Book" charset="0"/>
                <a:ea typeface="Avenir Book" charset="0"/>
                <a:cs typeface="Avenir Book" charset="0"/>
              </a:rPr>
              <a:t>eminist killjoy ( Sara Ahmed)</a:t>
            </a:r>
            <a:endParaRPr lang="en-US" dirty="0">
              <a:latin typeface="Avenir Book" charset="0"/>
              <a:ea typeface="Avenir Book" charset="0"/>
              <a:cs typeface="Avenir Book"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1889" y="930260"/>
            <a:ext cx="4102174" cy="5246703"/>
          </a:xfrm>
        </p:spPr>
      </p:pic>
    </p:spTree>
    <p:extLst>
      <p:ext uri="{BB962C8B-B14F-4D97-AF65-F5344CB8AC3E}">
        <p14:creationId xmlns:p14="http://schemas.microsoft.com/office/powerpoint/2010/main" val="164057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venir Book" charset="0"/>
                <a:ea typeface="Avenir Book" charset="0"/>
                <a:cs typeface="Avenir Book" charset="0"/>
              </a:rPr>
              <a:t>reflexivity - </a:t>
            </a:r>
            <a:r>
              <a:rPr lang="en-US" dirty="0" err="1" smtClean="0">
                <a:solidFill>
                  <a:srgbClr val="FF0000"/>
                </a:solidFill>
                <a:latin typeface="Avenir Book" charset="0"/>
                <a:ea typeface="Avenir Book" charset="0"/>
                <a:cs typeface="Avenir Book" charset="0"/>
              </a:rPr>
              <a:t>margaret</a:t>
            </a:r>
            <a:r>
              <a:rPr lang="en-US" dirty="0" smtClean="0">
                <a:solidFill>
                  <a:srgbClr val="FF0000"/>
                </a:solidFill>
                <a:latin typeface="Avenir Book" charset="0"/>
                <a:ea typeface="Avenir Book" charset="0"/>
                <a:cs typeface="Avenir Book" charset="0"/>
              </a:rPr>
              <a:t> archer</a:t>
            </a:r>
            <a:endParaRPr lang="en-US" dirty="0">
              <a:solidFill>
                <a:srgbClr val="FF0000"/>
              </a:solidFill>
              <a:latin typeface="Avenir Book" charset="0"/>
              <a:ea typeface="Avenir Book" charset="0"/>
              <a:cs typeface="Avenir Book" charset="0"/>
            </a:endParaRPr>
          </a:p>
        </p:txBody>
      </p:sp>
      <p:sp>
        <p:nvSpPr>
          <p:cNvPr id="3" name="Content Placeholder 2"/>
          <p:cNvSpPr>
            <a:spLocks noGrp="1"/>
          </p:cNvSpPr>
          <p:nvPr>
            <p:ph idx="1"/>
          </p:nvPr>
        </p:nvSpPr>
        <p:spPr>
          <a:xfrm>
            <a:off x="1040861" y="1825625"/>
            <a:ext cx="4428418" cy="4351338"/>
          </a:xfrm>
        </p:spPr>
        <p:txBody>
          <a:bodyPr>
            <a:normAutofit fontScale="92500"/>
          </a:bodyPr>
          <a:lstStyle/>
          <a:p>
            <a:pPr marL="0" indent="0">
              <a:buNone/>
            </a:pPr>
            <a:r>
              <a:rPr lang="en-US" dirty="0" smtClean="0">
                <a:latin typeface="Avenir Book" charset="0"/>
                <a:ea typeface="Avenir Book" charset="0"/>
                <a:cs typeface="Avenir Book" charset="0"/>
              </a:rPr>
              <a:t>reflexivity: “the regular exercise of the mental ability, shared by all people, to consider themselves in relation to their (social) contexts and vice versa.”</a:t>
            </a:r>
          </a:p>
          <a:p>
            <a:pPr marL="0" indent="0">
              <a:buNone/>
            </a:pPr>
            <a:endParaRPr lang="en-US" dirty="0" smtClean="0">
              <a:latin typeface="Avenir Book" charset="0"/>
              <a:ea typeface="Avenir Book" charset="0"/>
              <a:cs typeface="Avenir Book" charset="0"/>
            </a:endParaRPr>
          </a:p>
          <a:p>
            <a:pPr marL="0" indent="0">
              <a:buNone/>
            </a:pPr>
            <a:r>
              <a:rPr lang="en-US" dirty="0" smtClean="0">
                <a:latin typeface="Avenir Book" charset="0"/>
                <a:ea typeface="Avenir Book" charset="0"/>
                <a:cs typeface="Avenir Book" charset="0"/>
              </a:rPr>
              <a:t>reflexivity mediates structural /cultural influences on the courses of action we take</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462" y="1825627"/>
            <a:ext cx="4460338" cy="3995719"/>
          </a:xfrm>
          <a:prstGeom prst="rect">
            <a:avLst/>
          </a:prstGeom>
        </p:spPr>
      </p:pic>
    </p:spTree>
    <p:extLst>
      <p:ext uri="{BB962C8B-B14F-4D97-AF65-F5344CB8AC3E}">
        <p14:creationId xmlns:p14="http://schemas.microsoft.com/office/powerpoint/2010/main" val="19482931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017" y="4494179"/>
            <a:ext cx="11042515" cy="2032980"/>
          </a:xfrm>
        </p:spPr>
        <p:txBody>
          <a:bodyPr>
            <a:normAutofit fontScale="85000" lnSpcReduction="10000"/>
          </a:bodyPr>
          <a:lstStyle/>
          <a:p>
            <a:pPr marL="0" indent="0">
              <a:buNone/>
            </a:pPr>
            <a:r>
              <a:rPr lang="en-US" dirty="0" smtClean="0">
                <a:latin typeface="Avenir Book" charset="0"/>
                <a:ea typeface="Avenir Book" charset="0"/>
                <a:cs typeface="Avenir Book" charset="0"/>
              </a:rPr>
              <a:t>“Writing </a:t>
            </a:r>
            <a:r>
              <a:rPr lang="en-US" dirty="0">
                <a:latin typeface="Avenir Book" charset="0"/>
                <a:ea typeface="Avenir Book" charset="0"/>
                <a:cs typeface="Avenir Book" charset="0"/>
              </a:rPr>
              <a:t>as a personal exercise done by and for oneself is an art of disparate truth </a:t>
            </a:r>
            <a:r>
              <a:rPr lang="en-US" dirty="0" smtClean="0">
                <a:latin typeface="Avenir Book" charset="0"/>
                <a:ea typeface="Avenir Book" charset="0"/>
                <a:cs typeface="Avenir Book" charset="0"/>
              </a:rPr>
              <a:t>- or</a:t>
            </a:r>
            <a:r>
              <a:rPr lang="en-US" dirty="0">
                <a:latin typeface="Avenir Book" charset="0"/>
                <a:ea typeface="Avenir Book" charset="0"/>
                <a:cs typeface="Avenir Book" charset="0"/>
              </a:rPr>
              <a:t>, more exactly, a purposeful way</a:t>
            </a:r>
            <a:r>
              <a:rPr lang="en-US" b="1" dirty="0">
                <a:latin typeface="Avenir Book" charset="0"/>
                <a:ea typeface="Avenir Book" charset="0"/>
                <a:cs typeface="Avenir Book" charset="0"/>
              </a:rPr>
              <a:t> </a:t>
            </a:r>
            <a:r>
              <a:rPr lang="en-US" dirty="0">
                <a:latin typeface="Avenir Book" charset="0"/>
                <a:ea typeface="Avenir Book" charset="0"/>
                <a:cs typeface="Avenir Book" charset="0"/>
              </a:rPr>
              <a:t>of combining the traditional authority of the already-said with the singularity of the truth that is affirmed therein and the particularity of the circumstances that determine its </a:t>
            </a:r>
            <a:r>
              <a:rPr lang="en-US" dirty="0" smtClean="0">
                <a:latin typeface="Avenir Book" charset="0"/>
                <a:ea typeface="Avenir Book" charset="0"/>
                <a:cs typeface="Avenir Book" charset="0"/>
              </a:rPr>
              <a:t>use…</a:t>
            </a:r>
          </a:p>
          <a:p>
            <a:pPr marL="0" indent="0">
              <a:buNone/>
            </a:pPr>
            <a:r>
              <a:rPr lang="en-US" dirty="0" smtClean="0">
                <a:latin typeface="Avenir Book" charset="0"/>
                <a:ea typeface="Avenir Book" charset="0"/>
                <a:cs typeface="Avenir Book" charset="0"/>
              </a:rPr>
              <a:t>…. a formation of the self out of the collected discourse of others. “</a:t>
            </a:r>
          </a:p>
          <a:p>
            <a:pPr marL="0" indent="0">
              <a:buNone/>
            </a:pPr>
            <a:r>
              <a:rPr lang="en-US" sz="1800" dirty="0" smtClean="0">
                <a:latin typeface="Avenir Book" charset="0"/>
                <a:ea typeface="Avenir Book" charset="0"/>
                <a:cs typeface="Avenir Book" charset="0"/>
              </a:rPr>
              <a:t>(Foucault, The </a:t>
            </a:r>
            <a:r>
              <a:rPr lang="en-US" sz="1800" dirty="0" err="1" smtClean="0">
                <a:latin typeface="Avenir Book" charset="0"/>
                <a:ea typeface="Avenir Book" charset="0"/>
                <a:cs typeface="Avenir Book" charset="0"/>
              </a:rPr>
              <a:t>Hypomnemata</a:t>
            </a:r>
            <a:r>
              <a:rPr lang="en-US" sz="1800" dirty="0" smtClean="0">
                <a:latin typeface="Avenir Book" charset="0"/>
                <a:ea typeface="Avenir Book" charset="0"/>
                <a:cs typeface="Avenir Book" charset="0"/>
              </a:rPr>
              <a:t>)</a:t>
            </a:r>
          </a:p>
          <a:p>
            <a:pPr marL="0" indent="0">
              <a:buNone/>
            </a:pPr>
            <a:endParaRPr lang="en-US" sz="2000" i="1" dirty="0">
              <a:solidFill>
                <a:schemeClr val="accent6">
                  <a:lumMod val="75000"/>
                </a:schemeClr>
              </a:solidFill>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029" y="622045"/>
            <a:ext cx="5811501" cy="3495981"/>
          </a:xfrm>
          <a:prstGeom prst="rect">
            <a:avLst/>
          </a:prstGeom>
        </p:spPr>
      </p:pic>
    </p:spTree>
    <p:extLst>
      <p:ext uri="{BB962C8B-B14F-4D97-AF65-F5344CB8AC3E}">
        <p14:creationId xmlns:p14="http://schemas.microsoft.com/office/powerpoint/2010/main" val="13208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ook" charset="0"/>
                <a:ea typeface="Avenir Book" charset="0"/>
                <a:cs typeface="Avenir Book" charset="0"/>
              </a:rPr>
              <a:t>geopolitics of academic publishing 1</a:t>
            </a:r>
            <a:endParaRPr lang="en-US" dirty="0">
              <a:latin typeface="Avenir Book" charset="0"/>
              <a:ea typeface="Avenir Book" charset="0"/>
              <a:cs typeface="Avenir Book" charset="0"/>
            </a:endParaRPr>
          </a:p>
        </p:txBody>
      </p:sp>
      <p:sp>
        <p:nvSpPr>
          <p:cNvPr id="3" name="Content Placeholder 2"/>
          <p:cNvSpPr>
            <a:spLocks noGrp="1"/>
          </p:cNvSpPr>
          <p:nvPr>
            <p:ph idx="1"/>
          </p:nvPr>
        </p:nvSpPr>
        <p:spPr>
          <a:xfrm>
            <a:off x="838200" y="3258765"/>
            <a:ext cx="3762983" cy="2918197"/>
          </a:xfrm>
        </p:spPr>
        <p:txBody>
          <a:bodyPr/>
          <a:lstStyle/>
          <a:p>
            <a:endParaRPr lang="en-US" dirty="0" smtClean="0"/>
          </a:p>
          <a:p>
            <a:r>
              <a:rPr lang="en-US" dirty="0" smtClean="0">
                <a:latin typeface="Avenir Book" charset="0"/>
                <a:ea typeface="Avenir Book" charset="0"/>
                <a:cs typeface="Avenir Book" charset="0"/>
              </a:rPr>
              <a:t>academic publishing is highly profitable</a:t>
            </a:r>
          </a:p>
          <a:p>
            <a:r>
              <a:rPr lang="en-US" dirty="0">
                <a:latin typeface="Avenir Book" charset="0"/>
                <a:ea typeface="Avenir Book" charset="0"/>
                <a:cs typeface="Avenir Book" charset="0"/>
              </a:rPr>
              <a:t>a</a:t>
            </a:r>
            <a:r>
              <a:rPr lang="en-US" dirty="0" smtClean="0">
                <a:latin typeface="Avenir Book" charset="0"/>
                <a:ea typeface="Avenir Book" charset="0"/>
                <a:cs typeface="Avenir Book" charset="0"/>
              </a:rPr>
              <a:t> global concentration of academic publishers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026" y="2302197"/>
            <a:ext cx="5603132" cy="3723278"/>
          </a:xfrm>
          <a:prstGeom prst="rect">
            <a:avLst/>
          </a:prstGeom>
        </p:spPr>
      </p:pic>
      <p:sp>
        <p:nvSpPr>
          <p:cNvPr id="5" name="TextBox 4"/>
          <p:cNvSpPr txBox="1"/>
          <p:nvPr/>
        </p:nvSpPr>
        <p:spPr>
          <a:xfrm>
            <a:off x="7431932" y="6176962"/>
            <a:ext cx="2178996" cy="307777"/>
          </a:xfrm>
          <a:prstGeom prst="rect">
            <a:avLst/>
          </a:prstGeom>
          <a:noFill/>
        </p:spPr>
        <p:txBody>
          <a:bodyPr wrap="square" rtlCol="0">
            <a:spAutoFit/>
          </a:bodyPr>
          <a:lstStyle/>
          <a:p>
            <a:r>
              <a:rPr lang="en-US" sz="1400" dirty="0">
                <a:latin typeface="Avenir Book" charset="0"/>
                <a:ea typeface="Avenir Book" charset="0"/>
                <a:cs typeface="Avenir Book" charset="0"/>
              </a:rPr>
              <a:t>e</a:t>
            </a:r>
            <a:r>
              <a:rPr lang="en-US" sz="1400" dirty="0" smtClean="0">
                <a:latin typeface="Avenir Book" charset="0"/>
                <a:ea typeface="Avenir Book" charset="0"/>
                <a:cs typeface="Avenir Book" charset="0"/>
              </a:rPr>
              <a:t>-</a:t>
            </a:r>
            <a:r>
              <a:rPr lang="en-US" sz="1400" dirty="0" err="1" smtClean="0">
                <a:latin typeface="Avenir Book" charset="0"/>
                <a:ea typeface="Avenir Book" charset="0"/>
                <a:cs typeface="Avenir Book" charset="0"/>
              </a:rPr>
              <a:t>sciencecentral.org</a:t>
            </a:r>
            <a:endParaRPr lang="en-US" sz="1400" dirty="0">
              <a:latin typeface="Avenir Book" charset="0"/>
              <a:ea typeface="Avenir Book" charset="0"/>
              <a:cs typeface="Avenir Book" charset="0"/>
            </a:endParaRPr>
          </a:p>
        </p:txBody>
      </p:sp>
    </p:spTree>
    <p:extLst>
      <p:ext uri="{BB962C8B-B14F-4D97-AF65-F5344CB8AC3E}">
        <p14:creationId xmlns:p14="http://schemas.microsoft.com/office/powerpoint/2010/main" val="162615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7030" y="4396901"/>
            <a:ext cx="3746770" cy="1780061"/>
          </a:xfrm>
        </p:spPr>
        <p:txBody>
          <a:bodyPr/>
          <a:lstStyle/>
          <a:p>
            <a:r>
              <a:rPr lang="en-US" dirty="0">
                <a:latin typeface="Avenir Book" charset="0"/>
                <a:ea typeface="Avenir Book" charset="0"/>
                <a:cs typeface="Avenir Book" charset="0"/>
              </a:rPr>
              <a:t>m</a:t>
            </a:r>
            <a:r>
              <a:rPr lang="en-US" dirty="0" smtClean="0">
                <a:latin typeface="Avenir Book" charset="0"/>
                <a:ea typeface="Avenir Book" charset="0"/>
                <a:cs typeface="Avenir Book" charset="0"/>
              </a:rPr>
              <a:t>ulti-lingual writing</a:t>
            </a:r>
          </a:p>
          <a:p>
            <a:r>
              <a:rPr lang="en-US" dirty="0" smtClean="0">
                <a:latin typeface="Avenir Book" charset="0"/>
                <a:ea typeface="Avenir Book" charset="0"/>
                <a:cs typeface="Avenir Book" charset="0"/>
              </a:rPr>
              <a:t>genre bending</a:t>
            </a:r>
          </a:p>
          <a:p>
            <a:r>
              <a:rPr lang="en-US" dirty="0" smtClean="0">
                <a:latin typeface="Avenir Book" charset="0"/>
                <a:ea typeface="Avenir Book" charset="0"/>
                <a:cs typeface="Avenir Book" charset="0"/>
              </a:rPr>
              <a:t>social media </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56" y="1002337"/>
            <a:ext cx="6741269" cy="4853714"/>
          </a:xfrm>
          <a:prstGeom prst="rect">
            <a:avLst/>
          </a:prstGeom>
        </p:spPr>
      </p:pic>
      <p:sp>
        <p:nvSpPr>
          <p:cNvPr id="5" name="TextBox 4"/>
          <p:cNvSpPr txBox="1"/>
          <p:nvPr/>
        </p:nvSpPr>
        <p:spPr>
          <a:xfrm>
            <a:off x="1254868" y="6176962"/>
            <a:ext cx="2799164" cy="369332"/>
          </a:xfrm>
          <a:prstGeom prst="rect">
            <a:avLst/>
          </a:prstGeom>
          <a:noFill/>
        </p:spPr>
        <p:txBody>
          <a:bodyPr wrap="none" rtlCol="0">
            <a:spAutoFit/>
          </a:bodyPr>
          <a:lstStyle/>
          <a:p>
            <a:r>
              <a:rPr lang="en-US" dirty="0">
                <a:latin typeface="Avenir Book" charset="0"/>
                <a:ea typeface="Avenir Book" charset="0"/>
                <a:cs typeface="Avenir Book" charset="0"/>
              </a:rPr>
              <a:t>b</a:t>
            </a:r>
            <a:r>
              <a:rPr lang="en-US" dirty="0" smtClean="0">
                <a:latin typeface="Avenir Book" charset="0"/>
                <a:ea typeface="Avenir Book" charset="0"/>
                <a:cs typeface="Avenir Book" charset="0"/>
              </a:rPr>
              <a:t>y someone on twitter </a:t>
            </a:r>
            <a:r>
              <a:rPr lang="en-US" dirty="0" smtClean="0">
                <a:latin typeface="Avenir Book" charset="0"/>
                <a:ea typeface="Avenir Book" charset="0"/>
                <a:cs typeface="Avenir Book" charset="0"/>
                <a:sym typeface="Wingdings"/>
              </a:rPr>
              <a:t></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58903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venir Book" charset="0"/>
                <a:ea typeface="Avenir Book" charset="0"/>
                <a:cs typeface="Avenir Book" charset="0"/>
              </a:rPr>
              <a:t>collaboration</a:t>
            </a:r>
            <a:endParaRPr lang="en-US" dirty="0">
              <a:solidFill>
                <a:srgbClr val="FF0000"/>
              </a:solidFill>
              <a:latin typeface="Avenir Book" charset="0"/>
              <a:ea typeface="Avenir Book" charset="0"/>
              <a:cs typeface="Avenir Book"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latin typeface="Avenir Book" charset="0"/>
                <a:ea typeface="Avenir Book" charset="0"/>
                <a:cs typeface="Avenir Book" charset="0"/>
              </a:rPr>
              <a:t>“It </a:t>
            </a:r>
            <a:r>
              <a:rPr lang="en-GB" dirty="0">
                <a:latin typeface="Avenir Book" charset="0"/>
                <a:ea typeface="Avenir Book" charset="0"/>
                <a:cs typeface="Avenir Book" charset="0"/>
              </a:rPr>
              <a:t>is no accident that both my research and writing partners are also second wave feminists, generationally disposed to believe that there is strength in solidarity, joy in the kinds of intimacy that shared experiences can bring, and power in bringing more than one mind and body to an activity. </a:t>
            </a:r>
            <a:r>
              <a:rPr lang="en-GB" dirty="0" smtClean="0">
                <a:latin typeface="Avenir Book" charset="0"/>
                <a:ea typeface="Avenir Book" charset="0"/>
                <a:cs typeface="Avenir Book" charset="0"/>
              </a:rPr>
              <a:t>Working </a:t>
            </a:r>
            <a:r>
              <a:rPr lang="en-GB" dirty="0">
                <a:latin typeface="Avenir Book" charset="0"/>
                <a:ea typeface="Avenir Book" charset="0"/>
                <a:cs typeface="Avenir Book" charset="0"/>
              </a:rPr>
              <a:t>together is a safety net, a way to get things done, but also an ongoing source of inspiration and support. </a:t>
            </a:r>
            <a:endParaRPr lang="en-GB" dirty="0" smtClean="0">
              <a:latin typeface="Avenir Book" charset="0"/>
              <a:ea typeface="Avenir Book" charset="0"/>
              <a:cs typeface="Avenir Book" charset="0"/>
            </a:endParaRPr>
          </a:p>
          <a:p>
            <a:pPr marL="0" indent="0">
              <a:buNone/>
            </a:pPr>
            <a:r>
              <a:rPr lang="en-GB" dirty="0" smtClean="0">
                <a:latin typeface="Avenir Book" charset="0"/>
                <a:ea typeface="Avenir Book" charset="0"/>
                <a:cs typeface="Avenir Book" charset="0"/>
              </a:rPr>
              <a:t>But </a:t>
            </a:r>
            <a:r>
              <a:rPr lang="en-GB" dirty="0">
                <a:latin typeface="Avenir Book" charset="0"/>
                <a:ea typeface="Avenir Book" charset="0"/>
                <a:cs typeface="Avenir Book" charset="0"/>
              </a:rPr>
              <a:t>long term research and writing relationships are more than simply instrumental. They require trust built on shared values, beliefs and experiences. </a:t>
            </a:r>
            <a:endParaRPr lang="en-GB" dirty="0" smtClean="0">
              <a:latin typeface="Avenir Book" charset="0"/>
              <a:ea typeface="Avenir Book" charset="0"/>
              <a:cs typeface="Avenir Book" charset="0"/>
            </a:endParaRPr>
          </a:p>
          <a:p>
            <a:pPr marL="0" indent="0">
              <a:buNone/>
            </a:pPr>
            <a:r>
              <a:rPr lang="en-GB" dirty="0" smtClean="0">
                <a:latin typeface="Avenir Book" charset="0"/>
                <a:ea typeface="Avenir Book" charset="0"/>
                <a:cs typeface="Avenir Book" charset="0"/>
              </a:rPr>
              <a:t>They </a:t>
            </a:r>
            <a:r>
              <a:rPr lang="en-GB" dirty="0">
                <a:latin typeface="Avenir Book" charset="0"/>
                <a:ea typeface="Avenir Book" charset="0"/>
                <a:cs typeface="Avenir Book" charset="0"/>
              </a:rPr>
              <a:t>bring satisfaction in joint achievement, comfort in the face of institutional unreason, moments of revelry, excitement and mirth. They are, to be somewhat trite, shelter in the higher education storm</a:t>
            </a:r>
            <a:r>
              <a:rPr lang="en-GB" dirty="0" smtClean="0">
                <a:latin typeface="Avenir Book" charset="0"/>
                <a:ea typeface="Avenir Book" charset="0"/>
                <a:cs typeface="Avenir Book" charset="0"/>
              </a:rPr>
              <a:t>.”</a:t>
            </a:r>
            <a:endParaRPr lang="en-GB" dirty="0">
              <a:latin typeface="Avenir Book" charset="0"/>
              <a:ea typeface="Avenir Book" charset="0"/>
              <a:cs typeface="Avenir Book" charset="0"/>
            </a:endParaRPr>
          </a:p>
          <a:p>
            <a:pPr marL="0" indent="0">
              <a:buNone/>
            </a:pPr>
            <a:r>
              <a:rPr lang="en-US" dirty="0" smtClean="0">
                <a:latin typeface="Avenir Book" charset="0"/>
                <a:ea typeface="Avenir Book" charset="0"/>
                <a:cs typeface="Avenir Book" charset="0"/>
              </a:rPr>
              <a:t>( me, in press)</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86995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73939"/>
            <a:ext cx="10515600" cy="3103023"/>
          </a:xfrm>
        </p:spPr>
        <p:txBody>
          <a:bodyPr>
            <a:normAutofit fontScale="77500" lnSpcReduction="20000"/>
          </a:bodyPr>
          <a:lstStyle/>
          <a:p>
            <a:pPr marL="0" indent="0">
              <a:buNone/>
            </a:pPr>
            <a:r>
              <a:rPr lang="en-US" dirty="0">
                <a:latin typeface="Avenir Book" charset="0"/>
                <a:ea typeface="Avenir Book" charset="0"/>
                <a:cs typeface="Avenir Book" charset="0"/>
              </a:rPr>
              <a:t>Elsevier says its primary goal is to facilitate the work of scientists and other researchers. An Elsevier rep noted that the company publishes 1.5m papers a year; 14 million scientists entrust Elsevier to publish their results, and </a:t>
            </a:r>
            <a:r>
              <a:rPr lang="en-US" dirty="0">
                <a:solidFill>
                  <a:srgbClr val="FF0000"/>
                </a:solidFill>
                <a:latin typeface="Avenir Book" charset="0"/>
                <a:ea typeface="Avenir Book" charset="0"/>
                <a:cs typeface="Avenir Book" charset="0"/>
              </a:rPr>
              <a:t>800,000 scientists donate their time to help them with editing and peer-review</a:t>
            </a:r>
            <a:r>
              <a:rPr lang="en-US" dirty="0">
                <a:latin typeface="Avenir Book" charset="0"/>
                <a:ea typeface="Avenir Book" charset="0"/>
                <a:cs typeface="Avenir Book" charset="0"/>
              </a:rPr>
              <a:t>. </a:t>
            </a:r>
            <a:endParaRPr lang="en-US" dirty="0" smtClean="0">
              <a:latin typeface="Avenir Book" charset="0"/>
              <a:ea typeface="Avenir Book" charset="0"/>
              <a:cs typeface="Avenir Book" charset="0"/>
            </a:endParaRPr>
          </a:p>
          <a:p>
            <a:pPr marL="0" indent="0">
              <a:buNone/>
            </a:pPr>
            <a:endParaRPr lang="en-US" dirty="0" smtClean="0">
              <a:latin typeface="Avenir Book" charset="0"/>
              <a:ea typeface="Avenir Book" charset="0"/>
              <a:cs typeface="Avenir Book" charset="0"/>
            </a:endParaRPr>
          </a:p>
          <a:p>
            <a:pPr marL="0" indent="0">
              <a:buNone/>
            </a:pPr>
            <a:r>
              <a:rPr lang="en-US" dirty="0" smtClean="0">
                <a:latin typeface="Avenir Book" charset="0"/>
                <a:ea typeface="Avenir Book" charset="0"/>
                <a:cs typeface="Avenir Book" charset="0"/>
              </a:rPr>
              <a:t>“</a:t>
            </a:r>
            <a:r>
              <a:rPr lang="en-US" dirty="0">
                <a:latin typeface="Avenir Book" charset="0"/>
                <a:ea typeface="Avenir Book" charset="0"/>
                <a:cs typeface="Avenir Book" charset="0"/>
              </a:rPr>
              <a:t>We help researchers be more productive and efficient,” Alicia Wise, senior vice president of global strategic networks, told me. “And that’s a win for research institutions, and for research </a:t>
            </a:r>
            <a:r>
              <a:rPr lang="en-US" dirty="0" smtClean="0">
                <a:latin typeface="Avenir Book" charset="0"/>
                <a:ea typeface="Avenir Book" charset="0"/>
                <a:cs typeface="Avenir Book" charset="0"/>
              </a:rPr>
              <a:t>funders </a:t>
            </a:r>
            <a:r>
              <a:rPr lang="en-US" dirty="0">
                <a:latin typeface="Avenir Book" charset="0"/>
                <a:ea typeface="Avenir Book" charset="0"/>
                <a:cs typeface="Avenir Book" charset="0"/>
              </a:rPr>
              <a:t>like governments</a:t>
            </a:r>
            <a:r>
              <a:rPr lang="en-US" dirty="0" smtClean="0">
                <a:latin typeface="Avenir Book" charset="0"/>
                <a:ea typeface="Avenir Book" charset="0"/>
                <a:cs typeface="Avenir Book" charset="0"/>
              </a:rPr>
              <a:t>.”</a:t>
            </a:r>
          </a:p>
          <a:p>
            <a:pPr marL="0" indent="0">
              <a:buNone/>
            </a:pPr>
            <a:endParaRPr lang="en-US" dirty="0" smtClean="0">
              <a:latin typeface="Avenir Book" charset="0"/>
              <a:ea typeface="Avenir Book" charset="0"/>
              <a:cs typeface="Avenir Book" charset="0"/>
            </a:endParaRPr>
          </a:p>
          <a:p>
            <a:pPr marL="0" indent="0">
              <a:buNone/>
            </a:pPr>
            <a:r>
              <a:rPr lang="en-US" sz="1100" dirty="0" smtClean="0">
                <a:latin typeface="Avenir Book" charset="0"/>
                <a:ea typeface="Avenir Book" charset="0"/>
                <a:cs typeface="Avenir Book" charset="0"/>
              </a:rPr>
              <a:t>Guardian 27 June 2017</a:t>
            </a:r>
          </a:p>
          <a:p>
            <a:pPr marL="0" indent="0">
              <a:buNone/>
            </a:pPr>
            <a:r>
              <a:rPr lang="en-US" sz="1100" dirty="0" smtClean="0">
                <a:latin typeface="Avenir Book" charset="0"/>
                <a:ea typeface="Avenir Book" charset="0"/>
                <a:cs typeface="Avenir Book" charset="0"/>
              </a:rPr>
              <a:t>https://</a:t>
            </a:r>
            <a:r>
              <a:rPr lang="en-US" sz="1100" dirty="0" err="1" smtClean="0">
                <a:latin typeface="Avenir Book" charset="0"/>
                <a:ea typeface="Avenir Book" charset="0"/>
                <a:cs typeface="Avenir Book" charset="0"/>
              </a:rPr>
              <a:t>www.theguardian.com</a:t>
            </a:r>
            <a:r>
              <a:rPr lang="en-US" sz="1100" dirty="0" smtClean="0">
                <a:latin typeface="Avenir Book" charset="0"/>
                <a:ea typeface="Avenir Book" charset="0"/>
                <a:cs typeface="Avenir Book" charset="0"/>
              </a:rPr>
              <a:t>/science/2017/</a:t>
            </a:r>
            <a:r>
              <a:rPr lang="en-US" sz="1100" dirty="0" err="1" smtClean="0">
                <a:latin typeface="Avenir Book" charset="0"/>
                <a:ea typeface="Avenir Book" charset="0"/>
                <a:cs typeface="Avenir Book" charset="0"/>
              </a:rPr>
              <a:t>jun</a:t>
            </a:r>
            <a:r>
              <a:rPr lang="en-US" sz="1100" dirty="0" smtClean="0">
                <a:latin typeface="Avenir Book" charset="0"/>
                <a:ea typeface="Avenir Book" charset="0"/>
                <a:cs typeface="Avenir Book" charset="0"/>
              </a:rPr>
              <a:t>/27/</a:t>
            </a:r>
            <a:r>
              <a:rPr lang="en-US" sz="1100" dirty="0" err="1" smtClean="0">
                <a:latin typeface="Avenir Book" charset="0"/>
                <a:ea typeface="Avenir Book" charset="0"/>
                <a:cs typeface="Avenir Book" charset="0"/>
              </a:rPr>
              <a:t>profitable-business-scientific-publishing-bad-for-science?CMP</a:t>
            </a:r>
            <a:r>
              <a:rPr lang="en-US" sz="1100" dirty="0" smtClean="0">
                <a:latin typeface="Avenir Book" charset="0"/>
                <a:ea typeface="Avenir Book" charset="0"/>
                <a:cs typeface="Avenir Book" charset="0"/>
              </a:rPr>
              <a:t>=</a:t>
            </a:r>
            <a:r>
              <a:rPr lang="en-US" sz="1100" dirty="0" err="1" smtClean="0">
                <a:latin typeface="Avenir Book" charset="0"/>
                <a:ea typeface="Avenir Book" charset="0"/>
                <a:cs typeface="Avenir Book" charset="0"/>
              </a:rPr>
              <a:t>Share_iOSApp_Other</a:t>
            </a:r>
            <a:endParaRPr lang="en-US" sz="1100"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34" y="340467"/>
            <a:ext cx="5208566" cy="2474069"/>
          </a:xfrm>
          <a:prstGeom prst="rect">
            <a:avLst/>
          </a:prstGeom>
        </p:spPr>
      </p:pic>
    </p:spTree>
    <p:extLst>
      <p:ext uri="{BB962C8B-B14F-4D97-AF65-F5344CB8AC3E}">
        <p14:creationId xmlns:p14="http://schemas.microsoft.com/office/powerpoint/2010/main" val="96962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2400" y="400050"/>
            <a:ext cx="9347200" cy="6057900"/>
          </a:xfrm>
          <a:prstGeom prst="rect">
            <a:avLst/>
          </a:prstGeom>
        </p:spPr>
      </p:pic>
    </p:spTree>
    <p:extLst>
      <p:ext uri="{BB962C8B-B14F-4D97-AF65-F5344CB8AC3E}">
        <p14:creationId xmlns:p14="http://schemas.microsoft.com/office/powerpoint/2010/main" val="22292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915" y="0"/>
            <a:ext cx="7974419" cy="6858000"/>
          </a:xfrm>
          <a:prstGeom prst="rect">
            <a:avLst/>
          </a:prstGeom>
        </p:spPr>
      </p:pic>
    </p:spTree>
    <p:extLst>
      <p:ext uri="{BB962C8B-B14F-4D97-AF65-F5344CB8AC3E}">
        <p14:creationId xmlns:p14="http://schemas.microsoft.com/office/powerpoint/2010/main" val="103676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ook" charset="0"/>
                <a:ea typeface="Avenir Book" charset="0"/>
                <a:cs typeface="Avenir Book" charset="0"/>
              </a:rPr>
              <a:t>geopolitics of academic publishing 2</a:t>
            </a:r>
            <a:endParaRPr lang="en-US" dirty="0">
              <a:latin typeface="Avenir Book" charset="0"/>
              <a:ea typeface="Avenir Book" charset="0"/>
              <a:cs typeface="Avenir Book" charset="0"/>
            </a:endParaRPr>
          </a:p>
        </p:txBody>
      </p:sp>
      <p:sp>
        <p:nvSpPr>
          <p:cNvPr id="3" name="Content Placeholder 2"/>
          <p:cNvSpPr>
            <a:spLocks noGrp="1"/>
          </p:cNvSpPr>
          <p:nvPr>
            <p:ph idx="1"/>
          </p:nvPr>
        </p:nvSpPr>
        <p:spPr>
          <a:xfrm>
            <a:off x="838200" y="2898842"/>
            <a:ext cx="5037306" cy="3589505"/>
          </a:xfrm>
        </p:spPr>
        <p:txBody>
          <a:bodyPr>
            <a:normAutofit/>
          </a:bodyPr>
          <a:lstStyle/>
          <a:p>
            <a:endParaRPr lang="en-US" dirty="0" smtClean="0"/>
          </a:p>
          <a:p>
            <a:r>
              <a:rPr lang="en-US" dirty="0">
                <a:latin typeface="Avenir Book" charset="0"/>
                <a:ea typeface="Avenir Book" charset="0"/>
                <a:cs typeface="Avenir Book" charset="0"/>
              </a:rPr>
              <a:t>i</a:t>
            </a:r>
            <a:r>
              <a:rPr lang="en-US" dirty="0" smtClean="0">
                <a:latin typeface="Avenir Book" charset="0"/>
                <a:ea typeface="Avenir Book" charset="0"/>
                <a:cs typeface="Avenir Book" charset="0"/>
              </a:rPr>
              <a:t>nternational focus on HE league tables and metrics</a:t>
            </a:r>
          </a:p>
          <a:p>
            <a:r>
              <a:rPr lang="en-US" dirty="0" err="1" smtClean="0">
                <a:latin typeface="Avenir Book" charset="0"/>
                <a:ea typeface="Avenir Book" charset="0"/>
                <a:cs typeface="Avenir Book" charset="0"/>
              </a:rPr>
              <a:t>phd</a:t>
            </a:r>
            <a:r>
              <a:rPr lang="en-US" dirty="0" smtClean="0">
                <a:latin typeface="Avenir Book" charset="0"/>
                <a:ea typeface="Avenir Book" charset="0"/>
                <a:cs typeface="Avenir Book" charset="0"/>
              </a:rPr>
              <a:t> by publication</a:t>
            </a:r>
          </a:p>
          <a:p>
            <a:r>
              <a:rPr lang="en-US" dirty="0" smtClean="0">
                <a:latin typeface="Avenir Book" charset="0"/>
                <a:ea typeface="Avenir Book" charset="0"/>
                <a:cs typeface="Avenir Book" charset="0"/>
              </a:rPr>
              <a:t>increase in </a:t>
            </a:r>
            <a:r>
              <a:rPr lang="en-US" dirty="0" err="1" smtClean="0">
                <a:latin typeface="Avenir Book" charset="0"/>
                <a:ea typeface="Avenir Book" charset="0"/>
                <a:cs typeface="Avenir Book" charset="0"/>
              </a:rPr>
              <a:t>english</a:t>
            </a:r>
            <a:r>
              <a:rPr lang="en-US" dirty="0" smtClean="0">
                <a:latin typeface="Avenir Book" charset="0"/>
                <a:ea typeface="Avenir Book" charset="0"/>
                <a:cs typeface="Avenir Book" charset="0"/>
              </a:rPr>
              <a:t> language publication and decrease of </a:t>
            </a:r>
            <a:r>
              <a:rPr lang="en-US" dirty="0" err="1" smtClean="0">
                <a:latin typeface="Avenir Book" charset="0"/>
                <a:ea typeface="Avenir Book" charset="0"/>
                <a:cs typeface="Avenir Book" charset="0"/>
              </a:rPr>
              <a:t>european</a:t>
            </a:r>
            <a:r>
              <a:rPr lang="en-US" dirty="0" smtClean="0">
                <a:latin typeface="Avenir Book" charset="0"/>
                <a:ea typeface="Avenir Book" charset="0"/>
                <a:cs typeface="Avenir Book" charset="0"/>
              </a:rPr>
              <a:t> and other language journals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516" y="1421320"/>
            <a:ext cx="2523744" cy="36027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356" y="3073939"/>
            <a:ext cx="2640700" cy="3414409"/>
          </a:xfrm>
          <a:prstGeom prst="rect">
            <a:avLst/>
          </a:prstGeom>
        </p:spPr>
      </p:pic>
    </p:spTree>
    <p:extLst>
      <p:ext uri="{BB962C8B-B14F-4D97-AF65-F5344CB8AC3E}">
        <p14:creationId xmlns:p14="http://schemas.microsoft.com/office/powerpoint/2010/main" val="134638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8894" y="1264596"/>
            <a:ext cx="4884906" cy="4912367"/>
          </a:xfrm>
        </p:spPr>
        <p:txBody>
          <a:bodyPr>
            <a:normAutofit fontScale="92500" lnSpcReduction="20000"/>
          </a:bodyPr>
          <a:lstStyle/>
          <a:p>
            <a:endParaRPr lang="en-US" dirty="0" smtClean="0">
              <a:latin typeface="Avenir Book" charset="0"/>
              <a:ea typeface="Avenir Book" charset="0"/>
              <a:cs typeface="Avenir Book" charset="0"/>
            </a:endParaRPr>
          </a:p>
          <a:p>
            <a:endParaRPr lang="en-US" dirty="0">
              <a:latin typeface="Avenir Book" charset="0"/>
              <a:ea typeface="Avenir Book" charset="0"/>
              <a:cs typeface="Avenir Book" charset="0"/>
            </a:endParaRPr>
          </a:p>
          <a:p>
            <a:r>
              <a:rPr lang="en-US" dirty="0" smtClean="0">
                <a:latin typeface="Avenir Book" charset="0"/>
                <a:ea typeface="Avenir Book" charset="0"/>
                <a:cs typeface="Avenir Book" charset="0"/>
              </a:rPr>
              <a:t>regimes of truth</a:t>
            </a:r>
          </a:p>
          <a:p>
            <a:r>
              <a:rPr lang="en-US" dirty="0" smtClean="0">
                <a:latin typeface="Avenir Book" charset="0"/>
                <a:ea typeface="Avenir Book" charset="0"/>
                <a:cs typeface="Avenir Book" charset="0"/>
              </a:rPr>
              <a:t>only some forms of English are acceptable</a:t>
            </a:r>
          </a:p>
          <a:p>
            <a:r>
              <a:rPr lang="en-US" dirty="0" smtClean="0">
                <a:latin typeface="Avenir Book" charset="0"/>
                <a:ea typeface="Avenir Book" charset="0"/>
                <a:cs typeface="Avenir Book" charset="0"/>
              </a:rPr>
              <a:t>some genres of academic writing are </a:t>
            </a:r>
            <a:r>
              <a:rPr lang="en-US" dirty="0" err="1" smtClean="0">
                <a:latin typeface="Avenir Book" charset="0"/>
                <a:ea typeface="Avenir Book" charset="0"/>
                <a:cs typeface="Avenir Book" charset="0"/>
              </a:rPr>
              <a:t>prioritised</a:t>
            </a:r>
            <a:r>
              <a:rPr lang="en-US" dirty="0" smtClean="0">
                <a:latin typeface="Avenir Book" charset="0"/>
                <a:ea typeface="Avenir Book" charset="0"/>
                <a:cs typeface="Avenir Book" charset="0"/>
              </a:rPr>
              <a:t> over others</a:t>
            </a:r>
          </a:p>
          <a:p>
            <a:r>
              <a:rPr lang="en-US" dirty="0">
                <a:latin typeface="Avenir Book" charset="0"/>
                <a:ea typeface="Avenir Book" charset="0"/>
                <a:cs typeface="Avenir Book" charset="0"/>
              </a:rPr>
              <a:t>l</a:t>
            </a:r>
            <a:r>
              <a:rPr lang="en-US" dirty="0" smtClean="0">
                <a:latin typeface="Avenir Book" charset="0"/>
                <a:ea typeface="Avenir Book" charset="0"/>
                <a:cs typeface="Avenir Book" charset="0"/>
              </a:rPr>
              <a:t>ack of translation of books and papers</a:t>
            </a:r>
          </a:p>
          <a:p>
            <a:r>
              <a:rPr lang="en-US" dirty="0" smtClean="0">
                <a:latin typeface="Avenir Book" charset="0"/>
                <a:ea typeface="Avenir Book" charset="0"/>
                <a:cs typeface="Avenir Book" charset="0"/>
              </a:rPr>
              <a:t>English speaking scholars rarely cite works not published in English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36" y="933855"/>
            <a:ext cx="6562928" cy="4922196"/>
          </a:xfrm>
          <a:prstGeom prst="rect">
            <a:avLst/>
          </a:prstGeom>
        </p:spPr>
      </p:pic>
    </p:spTree>
    <p:extLst>
      <p:ext uri="{BB962C8B-B14F-4D97-AF65-F5344CB8AC3E}">
        <p14:creationId xmlns:p14="http://schemas.microsoft.com/office/powerpoint/2010/main" val="13984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14025"/>
            <a:ext cx="5941979" cy="962937"/>
          </a:xfrm>
        </p:spPr>
        <p:txBody>
          <a:bodyPr/>
          <a:lstStyle/>
          <a:p>
            <a:pPr marL="0" indent="0">
              <a:buNone/>
            </a:pPr>
            <a:r>
              <a:rPr lang="en-US" dirty="0" smtClean="0">
                <a:latin typeface="Avenir Book" charset="0"/>
                <a:ea typeface="Avenir Book" charset="0"/>
                <a:cs typeface="Avenir Book" charset="0"/>
              </a:rPr>
              <a:t>some important concepts are untranslatable</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299" y="1021405"/>
            <a:ext cx="5185778" cy="3988340"/>
          </a:xfrm>
          <a:prstGeom prst="rect">
            <a:avLst/>
          </a:prstGeom>
        </p:spPr>
      </p:pic>
    </p:spTree>
    <p:extLst>
      <p:ext uri="{BB962C8B-B14F-4D97-AF65-F5344CB8AC3E}">
        <p14:creationId xmlns:p14="http://schemas.microsoft.com/office/powerpoint/2010/main" val="109532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40477"/>
            <a:ext cx="10896599" cy="3336486"/>
          </a:xfrm>
        </p:spPr>
        <p:txBody>
          <a:bodyPr>
            <a:normAutofit fontScale="85000" lnSpcReduction="20000"/>
          </a:bodyPr>
          <a:lstStyle/>
          <a:p>
            <a:pPr marL="0" indent="0">
              <a:lnSpc>
                <a:spcPct val="100000"/>
              </a:lnSpc>
              <a:spcBef>
                <a:spcPts val="0"/>
              </a:spcBef>
              <a:buNone/>
            </a:pPr>
            <a:r>
              <a:rPr lang="en-US" dirty="0" smtClean="0">
                <a:latin typeface="Avenir Book" charset="0"/>
                <a:ea typeface="Avenir Book" charset="0"/>
                <a:cs typeface="Avenir Book" charset="0"/>
              </a:rPr>
              <a:t>we are still teaching people to write monographs as </a:t>
            </a:r>
            <a:r>
              <a:rPr lang="en-US" dirty="0" err="1" smtClean="0">
                <a:latin typeface="Avenir Book" charset="0"/>
                <a:ea typeface="Avenir Book" charset="0"/>
                <a:cs typeface="Avenir Book" charset="0"/>
              </a:rPr>
              <a:t>phds</a:t>
            </a:r>
            <a:endParaRPr lang="en-US" dirty="0" smtClean="0">
              <a:latin typeface="Avenir Book" charset="0"/>
              <a:ea typeface="Avenir Book" charset="0"/>
              <a:cs typeface="Avenir Book" charset="0"/>
            </a:endParaRPr>
          </a:p>
          <a:p>
            <a:pPr marL="0" indent="0">
              <a:lnSpc>
                <a:spcPct val="100000"/>
              </a:lnSpc>
              <a:spcBef>
                <a:spcPts val="0"/>
              </a:spcBef>
              <a:buNone/>
            </a:pPr>
            <a:endParaRPr lang="en-US" dirty="0">
              <a:latin typeface="Avenir Book" charset="0"/>
              <a:ea typeface="Avenir Book" charset="0"/>
              <a:cs typeface="Avenir Book" charset="0"/>
            </a:endParaRPr>
          </a:p>
          <a:p>
            <a:pPr marL="0" indent="0">
              <a:lnSpc>
                <a:spcPct val="100000"/>
              </a:lnSpc>
              <a:spcBef>
                <a:spcPts val="0"/>
              </a:spcBef>
              <a:buNone/>
            </a:pPr>
            <a:r>
              <a:rPr lang="en-US" dirty="0" smtClean="0">
                <a:latin typeface="Avenir Book" charset="0"/>
                <a:ea typeface="Avenir Book" charset="0"/>
                <a:cs typeface="Avenir Book" charset="0"/>
              </a:rPr>
              <a:t>but</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most academic monographs sell around 350 copies. this is the point at which they become profitable. some </a:t>
            </a:r>
            <a:r>
              <a:rPr lang="en-US" dirty="0" err="1" smtClean="0">
                <a:latin typeface="Avenir Book" charset="0"/>
                <a:ea typeface="Avenir Book" charset="0"/>
                <a:cs typeface="Avenir Book" charset="0"/>
              </a:rPr>
              <a:t>specialised</a:t>
            </a:r>
            <a:r>
              <a:rPr lang="en-US" dirty="0" smtClean="0">
                <a:latin typeface="Avenir Book" charset="0"/>
                <a:ea typeface="Avenir Book" charset="0"/>
                <a:cs typeface="Avenir Book" charset="0"/>
              </a:rPr>
              <a:t> books sell as little as 50 copies.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Avenir Book" charset="0"/>
              <a:ea typeface="Avenir Book" charset="0"/>
              <a:cs typeface="Avenir Book"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venir Book" charset="0"/>
                <a:ea typeface="Avenir Book" charset="0"/>
                <a:cs typeface="Avenir Book" charset="0"/>
              </a:rPr>
              <a:t>a</a:t>
            </a:r>
            <a:r>
              <a:rPr lang="en-US" dirty="0" smtClean="0">
                <a:latin typeface="Avenir Book" charset="0"/>
                <a:ea typeface="Avenir Book" charset="0"/>
                <a:cs typeface="Avenir Book" charset="0"/>
              </a:rPr>
              <a:t>nd global un-evenness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Avenir Book" charset="0"/>
              <a:ea typeface="Avenir Book" charset="0"/>
              <a:cs typeface="Avenir Book" charset="0"/>
            </a:endParaRPr>
          </a:p>
          <a:p>
            <a:pPr marL="0" lvl="0" indent="0">
              <a:lnSpc>
                <a:spcPct val="100000"/>
              </a:lnSpc>
              <a:spcBef>
                <a:spcPts val="0"/>
              </a:spcBef>
              <a:buNone/>
            </a:pPr>
            <a:r>
              <a:rPr lang="en-US" dirty="0" smtClean="0">
                <a:latin typeface="Avenir Book" charset="0"/>
                <a:ea typeface="Avenir Book" charset="0"/>
                <a:cs typeface="Avenir Book" charset="0"/>
              </a:rPr>
              <a:t>“academic books in </a:t>
            </a:r>
            <a:r>
              <a:rPr lang="en-US" dirty="0" err="1" smtClean="0">
                <a:latin typeface="Avenir Book" charset="0"/>
                <a:ea typeface="Avenir Book" charset="0"/>
                <a:cs typeface="Avenir Book" charset="0"/>
              </a:rPr>
              <a:t>africa</a:t>
            </a:r>
            <a:r>
              <a:rPr lang="en-US" dirty="0" smtClean="0">
                <a:latin typeface="Avenir Book" charset="0"/>
                <a:ea typeface="Avenir Book" charset="0"/>
                <a:cs typeface="Avenir Book" charset="0"/>
              </a:rPr>
              <a:t>, despite being produced and available for at least half a century, are now a rare sight to behold in the continent’s academic institutions.” </a:t>
            </a:r>
            <a:r>
              <a:rPr lang="en-US" dirty="0" err="1" smtClean="0">
                <a:latin typeface="Avenir Book" charset="0"/>
                <a:ea typeface="Avenir Book" charset="0"/>
                <a:cs typeface="Avenir Book" charset="0"/>
              </a:rPr>
              <a:t>dr</a:t>
            </a:r>
            <a:r>
              <a:rPr lang="en-US" dirty="0" smtClean="0">
                <a:latin typeface="Avenir Book" charset="0"/>
                <a:ea typeface="Avenir Book" charset="0"/>
                <a:cs typeface="Avenir Book" charset="0"/>
              </a:rPr>
              <a:t> </a:t>
            </a:r>
            <a:r>
              <a:rPr lang="en-US" dirty="0" err="1" smtClean="0">
                <a:latin typeface="Avenir Book" charset="0"/>
                <a:ea typeface="Avenir Book" charset="0"/>
                <a:cs typeface="Avenir Book" charset="0"/>
              </a:rPr>
              <a:t>ola</a:t>
            </a:r>
            <a:r>
              <a:rPr lang="en-US" dirty="0" smtClean="0">
                <a:latin typeface="Avenir Book" charset="0"/>
                <a:ea typeface="Avenir Book" charset="0"/>
                <a:cs typeface="Avenir Book" charset="0"/>
              </a:rPr>
              <a:t> </a:t>
            </a:r>
            <a:r>
              <a:rPr lang="en-US" dirty="0" err="1" smtClean="0">
                <a:latin typeface="Avenir Book" charset="0"/>
                <a:ea typeface="Avenir Book" charset="0"/>
                <a:cs typeface="Avenir Book" charset="0"/>
              </a:rPr>
              <a:t>ukulu</a:t>
            </a:r>
            <a:r>
              <a:rPr lang="en-US" dirty="0" smtClean="0">
                <a:latin typeface="Avenir Book" charset="0"/>
                <a:ea typeface="Avenir Book" charset="0"/>
                <a:cs typeface="Avenir Book" charset="0"/>
              </a:rPr>
              <a:t>. </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012" y="429255"/>
            <a:ext cx="4555787" cy="1396370"/>
          </a:xfrm>
          <a:prstGeom prst="rect">
            <a:avLst/>
          </a:prstGeom>
        </p:spPr>
      </p:pic>
    </p:spTree>
    <p:extLst>
      <p:ext uri="{BB962C8B-B14F-4D97-AF65-F5344CB8AC3E}">
        <p14:creationId xmlns:p14="http://schemas.microsoft.com/office/powerpoint/2010/main" val="689480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940</Words>
  <Application>Microsoft Macintosh PowerPoint</Application>
  <PresentationFormat>Personalizzato</PresentationFormat>
  <Paragraphs>96</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Office Theme</vt:lpstr>
      <vt:lpstr>   writing publishing europe   pat thomson 2017  </vt:lpstr>
      <vt:lpstr>geopolitics of academic publishing 1</vt:lpstr>
      <vt:lpstr>Presentazione di PowerPoint</vt:lpstr>
      <vt:lpstr>Presentazione di PowerPoint</vt:lpstr>
      <vt:lpstr>Presentazione di PowerPoint</vt:lpstr>
      <vt:lpstr>geopolitics of academic publishing 2</vt:lpstr>
      <vt:lpstr>Presentazione di PowerPoint</vt:lpstr>
      <vt:lpstr>Presentazione di PowerPoint</vt:lpstr>
      <vt:lpstr>Presentazione di PowerPoint</vt:lpstr>
      <vt:lpstr>strong continuities </vt:lpstr>
      <vt:lpstr>Presentazione di PowerPoint</vt:lpstr>
      <vt:lpstr>text work/identity work</vt:lpstr>
      <vt:lpstr>Presentazione di PowerPoint</vt:lpstr>
      <vt:lpstr>Presentazione di PowerPoint</vt:lpstr>
      <vt:lpstr>Foucault reminds us of…</vt:lpstr>
      <vt:lpstr>fightback?</vt:lpstr>
      <vt:lpstr>strategies</vt:lpstr>
      <vt:lpstr>reflexivity - margaret archer</vt:lpstr>
      <vt:lpstr>Presentazione di PowerPoint</vt:lpstr>
      <vt:lpstr>Presentazione di PowerPoint</vt:lpstr>
      <vt:lpstr>collaboration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writing publishing europe   pat thomson 2017  </dc:title>
  <dc:creator>pat thomson</dc:creator>
  <cp:lastModifiedBy>. ..</cp:lastModifiedBy>
  <cp:revision>17</cp:revision>
  <cp:lastPrinted>2017-07-02T10:41:02Z</cp:lastPrinted>
  <dcterms:created xsi:type="dcterms:W3CDTF">2017-07-01T11:23:44Z</dcterms:created>
  <dcterms:modified xsi:type="dcterms:W3CDTF">2017-07-05T10:55:04Z</dcterms:modified>
</cp:coreProperties>
</file>