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2"/>
  </p:notesMasterIdLst>
  <p:sldIdLst>
    <p:sldId id="256" r:id="rId2"/>
    <p:sldId id="257" r:id="rId3"/>
    <p:sldId id="259" r:id="rId4"/>
    <p:sldId id="262" r:id="rId5"/>
    <p:sldId id="258" r:id="rId6"/>
    <p:sldId id="260" r:id="rId7"/>
    <p:sldId id="261" r:id="rId8"/>
    <p:sldId id="265" r:id="rId9"/>
    <p:sldId id="266" r:id="rId10"/>
    <p:sldId id="263" r:id="rId11"/>
    <p:sldId id="278" r:id="rId12"/>
    <p:sldId id="283" r:id="rId13"/>
    <p:sldId id="264" r:id="rId14"/>
    <p:sldId id="267" r:id="rId15"/>
    <p:sldId id="268" r:id="rId16"/>
    <p:sldId id="282" r:id="rId17"/>
    <p:sldId id="281" r:id="rId18"/>
    <p:sldId id="280" r:id="rId19"/>
    <p:sldId id="269" r:id="rId20"/>
    <p:sldId id="270" r:id="rId21"/>
    <p:sldId id="279" r:id="rId22"/>
    <p:sldId id="284" r:id="rId23"/>
    <p:sldId id="271" r:id="rId24"/>
    <p:sldId id="272" r:id="rId25"/>
    <p:sldId id="273" r:id="rId26"/>
    <p:sldId id="274" r:id="rId27"/>
    <p:sldId id="275" r:id="rId28"/>
    <p:sldId id="276" r:id="rId29"/>
    <p:sldId id="285" r:id="rId30"/>
    <p:sldId id="277" r:id="rId31"/>
  </p:sldIdLst>
  <p:sldSz cx="13004800" cy="9753600"/>
  <p:notesSz cx="6858000" cy="9144000"/>
  <p:defaultTextStyle>
    <a:defPPr marL="0" marR="0" indent="0" algn="l" defTabSz="914354"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58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17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765"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354"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2941"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53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11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70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55" autoAdjust="0"/>
    <p:restoredTop sz="94586" autoAdjust="0"/>
  </p:normalViewPr>
  <p:slideViewPr>
    <p:cSldViewPr snapToGrid="0" snapToObjects="1">
      <p:cViewPr>
        <p:scale>
          <a:sx n="90" d="100"/>
          <a:sy n="90" d="100"/>
        </p:scale>
        <p:origin x="-1432" y="248"/>
      </p:cViewPr>
      <p:guideLst>
        <p:guide orient="horz" pos="3072"/>
        <p:guide pos="4096"/>
      </p:guideLst>
    </p:cSldViewPr>
  </p:slideViewPr>
  <p:outlineViewPr>
    <p:cViewPr>
      <p:scale>
        <a:sx n="33" d="100"/>
        <a:sy n="33" d="100"/>
      </p:scale>
      <p:origin x="160" y="13360"/>
    </p:cViewPr>
  </p:outlineViewPr>
  <p:notesTextViewPr>
    <p:cViewPr>
      <p:scale>
        <a:sx n="100" d="100"/>
        <a:sy n="100" d="100"/>
      </p:scale>
      <p:origin x="0" y="0"/>
    </p:cViewPr>
  </p:notesTextViewPr>
  <p:sorterViewPr>
    <p:cViewPr>
      <p:scale>
        <a:sx n="66" d="100"/>
        <a:sy n="66" d="100"/>
      </p:scale>
      <p:origin x="0" y="25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32970886"/>
      </p:ext>
    </p:extLst>
  </p:cSld>
  <p:clrMap bg1="lt1" tx1="dk1" bg2="lt2" tx2="dk2" accent1="accent1" accent2="accent2" accent3="accent3" accent4="accent4" accent5="accent5" accent6="accent6" hlink="hlink" folHlink="folHlink"/>
  <p:notesStyle>
    <a:lvl1pPr defTabSz="457176" latinLnBrk="0">
      <a:lnSpc>
        <a:spcPct val="117999"/>
      </a:lnSpc>
      <a:defRPr sz="2100">
        <a:latin typeface="Helvetica Neue"/>
        <a:ea typeface="Helvetica Neue"/>
        <a:cs typeface="Helvetica Neue"/>
        <a:sym typeface="Helvetica Neue"/>
      </a:defRPr>
    </a:lvl1pPr>
    <a:lvl2pPr indent="228589" defTabSz="457176" latinLnBrk="0">
      <a:lnSpc>
        <a:spcPct val="117999"/>
      </a:lnSpc>
      <a:defRPr sz="2100">
        <a:latin typeface="Helvetica Neue"/>
        <a:ea typeface="Helvetica Neue"/>
        <a:cs typeface="Helvetica Neue"/>
        <a:sym typeface="Helvetica Neue"/>
      </a:defRPr>
    </a:lvl2pPr>
    <a:lvl3pPr indent="457176" defTabSz="457176" latinLnBrk="0">
      <a:lnSpc>
        <a:spcPct val="117999"/>
      </a:lnSpc>
      <a:defRPr sz="2100">
        <a:latin typeface="Helvetica Neue"/>
        <a:ea typeface="Helvetica Neue"/>
        <a:cs typeface="Helvetica Neue"/>
        <a:sym typeface="Helvetica Neue"/>
      </a:defRPr>
    </a:lvl3pPr>
    <a:lvl4pPr indent="685765" defTabSz="457176" latinLnBrk="0">
      <a:lnSpc>
        <a:spcPct val="117999"/>
      </a:lnSpc>
      <a:defRPr sz="2100">
        <a:latin typeface="Helvetica Neue"/>
        <a:ea typeface="Helvetica Neue"/>
        <a:cs typeface="Helvetica Neue"/>
        <a:sym typeface="Helvetica Neue"/>
      </a:defRPr>
    </a:lvl4pPr>
    <a:lvl5pPr indent="914354" defTabSz="457176" latinLnBrk="0">
      <a:lnSpc>
        <a:spcPct val="117999"/>
      </a:lnSpc>
      <a:defRPr sz="2100">
        <a:latin typeface="Helvetica Neue"/>
        <a:ea typeface="Helvetica Neue"/>
        <a:cs typeface="Helvetica Neue"/>
        <a:sym typeface="Helvetica Neue"/>
      </a:defRPr>
    </a:lvl5pPr>
    <a:lvl6pPr indent="1142941" defTabSz="457176" latinLnBrk="0">
      <a:lnSpc>
        <a:spcPct val="117999"/>
      </a:lnSpc>
      <a:defRPr sz="2100">
        <a:latin typeface="Helvetica Neue"/>
        <a:ea typeface="Helvetica Neue"/>
        <a:cs typeface="Helvetica Neue"/>
        <a:sym typeface="Helvetica Neue"/>
      </a:defRPr>
    </a:lvl6pPr>
    <a:lvl7pPr indent="1371530" defTabSz="457176" latinLnBrk="0">
      <a:lnSpc>
        <a:spcPct val="117999"/>
      </a:lnSpc>
      <a:defRPr sz="2100">
        <a:latin typeface="Helvetica Neue"/>
        <a:ea typeface="Helvetica Neue"/>
        <a:cs typeface="Helvetica Neue"/>
        <a:sym typeface="Helvetica Neue"/>
      </a:defRPr>
    </a:lvl7pPr>
    <a:lvl8pPr indent="1600119" defTabSz="457176" latinLnBrk="0">
      <a:lnSpc>
        <a:spcPct val="117999"/>
      </a:lnSpc>
      <a:defRPr sz="2100">
        <a:latin typeface="Helvetica Neue"/>
        <a:ea typeface="Helvetica Neue"/>
        <a:cs typeface="Helvetica Neue"/>
        <a:sym typeface="Helvetica Neue"/>
      </a:defRPr>
    </a:lvl8pPr>
    <a:lvl9pPr indent="1828706" defTabSz="457176" latinLnBrk="0">
      <a:lnSpc>
        <a:spcPct val="117999"/>
      </a:lnSpc>
      <a:defRPr sz="2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75360" y="3029940"/>
            <a:ext cx="11054080" cy="2090702"/>
          </a:xfrm>
        </p:spPr>
        <p:txBody>
          <a:bodyPr/>
          <a:lstStyle/>
          <a:p>
            <a:r>
              <a:rPr lang="it-IT"/>
              <a:t>Fare clic per modificare stile</a:t>
            </a:r>
          </a:p>
        </p:txBody>
      </p:sp>
      <p:sp>
        <p:nvSpPr>
          <p:cNvPr id="3" name="Sottotitolo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E068AB3-74EE-3B42-9630-9326ED8DB40C}" type="datetimeFigureOut">
              <a:t>18/07/17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CB4B4D-7CA3-9044-876B-883B54F8677D}" type="slidenum">
              <a:rPr lang="nb-NO"/>
              <a:t>‹n.›</a:t>
            </a:fld>
            <a:endParaRPr lang="nb-NO"/>
          </a:p>
        </p:txBody>
      </p:sp>
    </p:spTree>
    <p:extLst>
      <p:ext uri="{BB962C8B-B14F-4D97-AF65-F5344CB8AC3E}">
        <p14:creationId xmlns:p14="http://schemas.microsoft.com/office/powerpoint/2010/main" val="153099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E068AB3-74EE-3B42-9630-9326ED8DB40C}" type="datetimeFigureOut">
              <a:t>18/07/17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CB4B4D-7CA3-9044-876B-883B54F8677D}" type="slidenum">
              <a:rPr lang="nb-NO"/>
              <a:t>‹n.›</a:t>
            </a:fld>
            <a:endParaRPr lang="nb-NO"/>
          </a:p>
        </p:txBody>
      </p:sp>
    </p:spTree>
    <p:extLst>
      <p:ext uri="{BB962C8B-B14F-4D97-AF65-F5344CB8AC3E}">
        <p14:creationId xmlns:p14="http://schemas.microsoft.com/office/powerpoint/2010/main" val="116299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428480" y="390598"/>
            <a:ext cx="2926080" cy="8322169"/>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50240" y="390598"/>
            <a:ext cx="8561493" cy="832216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E068AB3-74EE-3B42-9630-9326ED8DB40C}" type="datetimeFigureOut">
              <a:t>18/07/17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CB4B4D-7CA3-9044-876B-883B54F8677D}" type="slidenum">
              <a:rPr lang="nb-NO"/>
              <a:t>‹n.›</a:t>
            </a:fld>
            <a:endParaRPr lang="nb-NO"/>
          </a:p>
        </p:txBody>
      </p:sp>
    </p:spTree>
    <p:extLst>
      <p:ext uri="{BB962C8B-B14F-4D97-AF65-F5344CB8AC3E}">
        <p14:creationId xmlns:p14="http://schemas.microsoft.com/office/powerpoint/2010/main" val="1208265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5" name="Shape 75"/>
          <p:cNvSpPr>
            <a:spLocks noGrp="1"/>
          </p:cNvSpPr>
          <p:nvPr>
            <p:ph type="body" idx="1"/>
          </p:nvPr>
        </p:nvSpPr>
        <p:spPr>
          <a:xfrm>
            <a:off x="952501" y="1270001"/>
            <a:ext cx="11099800" cy="7213601"/>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6" name="Shape 7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Titolo Testo</a:t>
            </a:r>
          </a:p>
        </p:txBody>
      </p:sp>
      <p:sp>
        <p:nvSpPr>
          <p:cNvPr id="57" name="Shape 57"/>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1" y="634999"/>
            <a:ext cx="5334000" cy="8229601"/>
          </a:xfrm>
          <a:prstGeom prst="rect">
            <a:avLst/>
          </a:prstGeom>
        </p:spPr>
        <p:txBody>
          <a:bodyPr lIns="91435" tIns="45717" rIns="91435" bIns="45717"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Titolo Testo</a:t>
            </a:r>
          </a:p>
        </p:txBody>
      </p:sp>
      <p:sp>
        <p:nvSpPr>
          <p:cNvPr id="40" name="Shape 40"/>
          <p:cNvSpPr>
            <a:spLocks noGrp="1"/>
          </p:cNvSpPr>
          <p:nvPr>
            <p:ph type="body" sz="quarter" idx="1"/>
          </p:nvPr>
        </p:nvSpPr>
        <p:spPr>
          <a:xfrm>
            <a:off x="952500" y="4762501"/>
            <a:ext cx="5334000" cy="4102100"/>
          </a:xfrm>
          <a:prstGeom prst="rect">
            <a:avLst/>
          </a:prstGeom>
        </p:spPr>
        <p:txBody>
          <a:bodyPr anchor="t"/>
          <a:lstStyle>
            <a:lvl1pPr marL="0" indent="0" algn="ctr">
              <a:spcBef>
                <a:spcPts val="0"/>
              </a:spcBef>
              <a:buSzTx/>
              <a:buNone/>
              <a:defRPr sz="3100"/>
            </a:lvl1pPr>
            <a:lvl2pPr marL="0" indent="228589" algn="ctr">
              <a:spcBef>
                <a:spcPts val="0"/>
              </a:spcBef>
              <a:buSzTx/>
              <a:buNone/>
              <a:defRPr sz="3100"/>
            </a:lvl2pPr>
            <a:lvl3pPr marL="0" indent="457176" algn="ctr">
              <a:spcBef>
                <a:spcPts val="0"/>
              </a:spcBef>
              <a:buSzTx/>
              <a:buNone/>
              <a:defRPr sz="3100"/>
            </a:lvl3pPr>
            <a:lvl4pPr marL="0" indent="685765" algn="ctr">
              <a:spcBef>
                <a:spcPts val="0"/>
              </a:spcBef>
              <a:buSzTx/>
              <a:buNone/>
              <a:defRPr sz="3100"/>
            </a:lvl4pPr>
            <a:lvl5pPr marL="0" indent="914354" algn="ctr">
              <a:spcBef>
                <a:spcPts val="0"/>
              </a:spcBef>
              <a:buSzTx/>
              <a:buNone/>
              <a:defRPr sz="3100"/>
            </a:lvl5pPr>
          </a:lstStyle>
          <a:p>
            <a:r>
              <a:t>Corpo livello uno</a:t>
            </a:r>
          </a:p>
          <a:p>
            <a:pPr lvl="1"/>
            <a:r>
              <a:t>Corpo livello due</a:t>
            </a:r>
          </a:p>
          <a:p>
            <a:pPr lvl="2"/>
            <a:r>
              <a:t>Corpo livello tre</a:t>
            </a:r>
          </a:p>
          <a:p>
            <a:pPr lvl="3"/>
            <a:r>
              <a:t>Corpo livello quattro</a:t>
            </a:r>
          </a:p>
          <a:p>
            <a:pPr lvl="4"/>
            <a:r>
              <a:t>Corpo livello cinque</a:t>
            </a:r>
          </a:p>
        </p:txBody>
      </p:sp>
      <p:sp>
        <p:nvSpPr>
          <p:cNvPr id="41" name="Shape 4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E068AB3-74EE-3B42-9630-9326ED8DB40C}" type="datetimeFigureOut">
              <a:t>18/07/17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CB4B4D-7CA3-9044-876B-883B54F8677D}" type="slidenum">
              <a:rPr lang="nb-NO"/>
              <a:t>‹n.›</a:t>
            </a:fld>
            <a:endParaRPr lang="nb-NO"/>
          </a:p>
        </p:txBody>
      </p:sp>
    </p:spTree>
    <p:extLst>
      <p:ext uri="{BB962C8B-B14F-4D97-AF65-F5344CB8AC3E}">
        <p14:creationId xmlns:p14="http://schemas.microsoft.com/office/powerpoint/2010/main" val="28684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27290" y="6267593"/>
            <a:ext cx="11054080" cy="1937173"/>
          </a:xfrm>
        </p:spPr>
        <p:txBody>
          <a:bodyPr anchor="t"/>
          <a:lstStyle>
            <a:lvl1pPr algn="l">
              <a:defRPr sz="5700" b="1" cap="all"/>
            </a:lvl1pPr>
          </a:lstStyle>
          <a:p>
            <a:r>
              <a:rPr lang="it-IT"/>
              <a:t>Fare clic per modificare stile</a:t>
            </a:r>
          </a:p>
        </p:txBody>
      </p:sp>
      <p:sp>
        <p:nvSpPr>
          <p:cNvPr id="3" name="Segnaposto testo 2"/>
          <p:cNvSpPr>
            <a:spLocks noGrp="1"/>
          </p:cNvSpPr>
          <p:nvPr>
            <p:ph type="body" idx="1"/>
          </p:nvPr>
        </p:nvSpPr>
        <p:spPr>
          <a:xfrm>
            <a:off x="1027290" y="4133994"/>
            <a:ext cx="11054080" cy="2133599"/>
          </a:xfrm>
        </p:spPr>
        <p:txBody>
          <a:bodyPr anchor="b"/>
          <a:lstStyle>
            <a:lvl1pPr marL="0" indent="0">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E068AB3-74EE-3B42-9630-9326ED8DB40C}" type="datetimeFigureOut">
              <a:t>18/07/17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CB4B4D-7CA3-9044-876B-883B54F8677D}" type="slidenum">
              <a:rPr lang="nb-NO"/>
              <a:t>‹n.›</a:t>
            </a:fld>
            <a:endParaRPr lang="nb-NO"/>
          </a:p>
        </p:txBody>
      </p:sp>
    </p:spTree>
    <p:extLst>
      <p:ext uri="{BB962C8B-B14F-4D97-AF65-F5344CB8AC3E}">
        <p14:creationId xmlns:p14="http://schemas.microsoft.com/office/powerpoint/2010/main" val="3960362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50240" y="2275842"/>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610773" y="2275842"/>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E068AB3-74EE-3B42-9630-9326ED8DB40C}" type="datetimeFigureOut">
              <a:t>18/07/17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CB4B4D-7CA3-9044-876B-883B54F8677D}" type="slidenum">
              <a:rPr lang="nb-NO"/>
              <a:t>‹n.›</a:t>
            </a:fld>
            <a:endParaRPr lang="nb-NO"/>
          </a:p>
        </p:txBody>
      </p:sp>
    </p:spTree>
    <p:extLst>
      <p:ext uri="{BB962C8B-B14F-4D97-AF65-F5344CB8AC3E}">
        <p14:creationId xmlns:p14="http://schemas.microsoft.com/office/powerpoint/2010/main" val="377398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it-IT"/>
              <a:t>Fare clic per modificare gli stili del testo dello schema</a:t>
            </a:r>
          </a:p>
        </p:txBody>
      </p:sp>
      <p:sp>
        <p:nvSpPr>
          <p:cNvPr id="4" name="Segnaposto contenuto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606260" y="2183272"/>
            <a:ext cx="5748302"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it-IT"/>
              <a:t>Fare clic per modificare gli stili del testo dello schema</a:t>
            </a:r>
          </a:p>
        </p:txBody>
      </p:sp>
      <p:sp>
        <p:nvSpPr>
          <p:cNvPr id="6" name="Segnaposto contenuto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E068AB3-74EE-3B42-9630-9326ED8DB40C}" type="datetimeFigureOut">
              <a:t>18/07/17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6CB4B4D-7CA3-9044-876B-883B54F8677D}" type="slidenum">
              <a:rPr lang="nb-NO"/>
              <a:t>‹n.›</a:t>
            </a:fld>
            <a:endParaRPr lang="nb-NO"/>
          </a:p>
        </p:txBody>
      </p:sp>
    </p:spTree>
    <p:extLst>
      <p:ext uri="{BB962C8B-B14F-4D97-AF65-F5344CB8AC3E}">
        <p14:creationId xmlns:p14="http://schemas.microsoft.com/office/powerpoint/2010/main" val="92390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7E068AB3-74EE-3B42-9630-9326ED8DB40C}" type="datetimeFigureOut">
              <a:t>18/07/17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6CB4B4D-7CA3-9044-876B-883B54F8677D}" type="slidenum">
              <a:rPr lang="nb-NO"/>
              <a:t>‹n.›</a:t>
            </a:fld>
            <a:endParaRPr lang="nb-NO"/>
          </a:p>
        </p:txBody>
      </p:sp>
    </p:spTree>
    <p:extLst>
      <p:ext uri="{BB962C8B-B14F-4D97-AF65-F5344CB8AC3E}">
        <p14:creationId xmlns:p14="http://schemas.microsoft.com/office/powerpoint/2010/main" val="316784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E068AB3-74EE-3B42-9630-9326ED8DB40C}" type="datetimeFigureOut">
              <a:t>18/07/17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6CB4B4D-7CA3-9044-876B-883B54F8677D}" type="slidenum">
              <a:rPr lang="nb-NO"/>
              <a:t>‹n.›</a:t>
            </a:fld>
            <a:endParaRPr lang="nb-NO"/>
          </a:p>
        </p:txBody>
      </p:sp>
    </p:spTree>
    <p:extLst>
      <p:ext uri="{BB962C8B-B14F-4D97-AF65-F5344CB8AC3E}">
        <p14:creationId xmlns:p14="http://schemas.microsoft.com/office/powerpoint/2010/main" val="3251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50242" y="388338"/>
            <a:ext cx="4278490" cy="1652693"/>
          </a:xfrm>
        </p:spPr>
        <p:txBody>
          <a:bodyPr anchor="b"/>
          <a:lstStyle>
            <a:lvl1pPr algn="l">
              <a:defRPr sz="2800" b="1"/>
            </a:lvl1pPr>
          </a:lstStyle>
          <a:p>
            <a:r>
              <a:rPr lang="it-IT"/>
              <a:t>Fare clic per modificare stile</a:t>
            </a:r>
          </a:p>
        </p:txBody>
      </p:sp>
      <p:sp>
        <p:nvSpPr>
          <p:cNvPr id="3" name="Segnaposto contenuto 2"/>
          <p:cNvSpPr>
            <a:spLocks noGrp="1"/>
          </p:cNvSpPr>
          <p:nvPr>
            <p:ph idx="1"/>
          </p:nvPr>
        </p:nvSpPr>
        <p:spPr>
          <a:xfrm>
            <a:off x="5084516"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50242" y="2041033"/>
            <a:ext cx="4278490"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E068AB3-74EE-3B42-9630-9326ED8DB40C}" type="datetimeFigureOut">
              <a:t>18/07/17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CB4B4D-7CA3-9044-876B-883B54F8677D}" type="slidenum">
              <a:rPr lang="nb-NO"/>
              <a:t>‹n.›</a:t>
            </a:fld>
            <a:endParaRPr lang="nb-NO"/>
          </a:p>
        </p:txBody>
      </p:sp>
    </p:spTree>
    <p:extLst>
      <p:ext uri="{BB962C8B-B14F-4D97-AF65-F5344CB8AC3E}">
        <p14:creationId xmlns:p14="http://schemas.microsoft.com/office/powerpoint/2010/main" val="191197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49032" y="6827520"/>
            <a:ext cx="7802880" cy="806027"/>
          </a:xfrm>
        </p:spPr>
        <p:txBody>
          <a:bodyPr anchor="b"/>
          <a:lstStyle>
            <a:lvl1pPr algn="l">
              <a:defRPr sz="2800" b="1"/>
            </a:lvl1pPr>
          </a:lstStyle>
          <a:p>
            <a:r>
              <a:rPr lang="it-IT"/>
              <a:t>Fare clic per modificare stile</a:t>
            </a:r>
          </a:p>
        </p:txBody>
      </p:sp>
      <p:sp>
        <p:nvSpPr>
          <p:cNvPr id="3" name="Segnaposto immagine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endParaRPr lang="it-IT"/>
          </a:p>
        </p:txBody>
      </p:sp>
      <p:sp>
        <p:nvSpPr>
          <p:cNvPr id="4" name="Segnaposto testo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E068AB3-74EE-3B42-9630-9326ED8DB40C}" type="datetimeFigureOut">
              <a:t>18/07/17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CB4B4D-7CA3-9044-876B-883B54F8677D}" type="slidenum">
              <a:rPr lang="nb-NO"/>
              <a:t>‹n.›</a:t>
            </a:fld>
            <a:endParaRPr lang="nb-NO"/>
          </a:p>
        </p:txBody>
      </p:sp>
    </p:spTree>
    <p:extLst>
      <p:ext uri="{BB962C8B-B14F-4D97-AF65-F5344CB8AC3E}">
        <p14:creationId xmlns:p14="http://schemas.microsoft.com/office/powerpoint/2010/main" val="15225926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it-IT"/>
              <a:t>Fare clic per modificare stile</a:t>
            </a:r>
          </a:p>
        </p:txBody>
      </p:sp>
      <p:sp>
        <p:nvSpPr>
          <p:cNvPr id="3" name="Segnaposto testo 2"/>
          <p:cNvSpPr>
            <a:spLocks noGrp="1"/>
          </p:cNvSpPr>
          <p:nvPr>
            <p:ph type="body" idx="1"/>
          </p:nvPr>
        </p:nvSpPr>
        <p:spPr>
          <a:xfrm>
            <a:off x="650240" y="2275842"/>
            <a:ext cx="11704320" cy="6436925"/>
          </a:xfrm>
          <a:prstGeom prst="rect">
            <a:avLst/>
          </a:prstGeom>
        </p:spPr>
        <p:txBody>
          <a:bodyPr vert="horz" lIns="130039" tIns="65020" rIns="130039" bIns="650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50240" y="9040144"/>
            <a:ext cx="3034453"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fld id="{7E068AB3-74EE-3B42-9630-9326ED8DB40C}" type="datetimeFigureOut">
              <a:t>18/07/17</a:t>
            </a:fld>
            <a:endParaRPr lang="it-IT"/>
          </a:p>
        </p:txBody>
      </p:sp>
      <p:sp>
        <p:nvSpPr>
          <p:cNvPr id="5" name="Segnaposto piè di pagina 4"/>
          <p:cNvSpPr>
            <a:spLocks noGrp="1"/>
          </p:cNvSpPr>
          <p:nvPr>
            <p:ph type="ftr" sz="quarter" idx="3"/>
          </p:nvPr>
        </p:nvSpPr>
        <p:spPr>
          <a:xfrm>
            <a:off x="4443308" y="9040144"/>
            <a:ext cx="41181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9320107" y="9040144"/>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86CB4B4D-7CA3-9044-876B-883B54F8677D}" type="slidenum">
              <a:rPr lang="nb-NO"/>
              <a:t>‹n.›</a:t>
            </a:fld>
            <a:endParaRPr lang="nb-NO"/>
          </a:p>
        </p:txBody>
      </p:sp>
    </p:spTree>
    <p:extLst>
      <p:ext uri="{BB962C8B-B14F-4D97-AF65-F5344CB8AC3E}">
        <p14:creationId xmlns:p14="http://schemas.microsoft.com/office/powerpoint/2010/main" val="5801725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650197"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650197" rtl="0" eaLnBrk="1" latinLnBrk="0" hangingPunct="1">
        <a:spcBef>
          <a:spcPct val="20000"/>
        </a:spcBef>
        <a:buFont typeface="Arial"/>
        <a:buChar char="•"/>
        <a:defRPr sz="4600" kern="1200">
          <a:solidFill>
            <a:schemeClr val="tx1"/>
          </a:solidFill>
          <a:latin typeface="+mn-lt"/>
          <a:ea typeface="+mn-ea"/>
          <a:cs typeface="+mn-cs"/>
        </a:defRPr>
      </a:lvl1pPr>
      <a:lvl2pPr marL="1056569" indent="-406374" algn="l" defTabSz="650197" rtl="0" eaLnBrk="1" latinLnBrk="0" hangingPunct="1">
        <a:spcBef>
          <a:spcPct val="20000"/>
        </a:spcBef>
        <a:buFont typeface="Arial"/>
        <a:buChar char="–"/>
        <a:defRPr sz="4000" kern="1200">
          <a:solidFill>
            <a:schemeClr val="tx1"/>
          </a:solidFill>
          <a:latin typeface="+mn-lt"/>
          <a:ea typeface="+mn-ea"/>
          <a:cs typeface="+mn-cs"/>
        </a:defRPr>
      </a:lvl2pPr>
      <a:lvl3pPr marL="1625492" indent="-325098" algn="l" defTabSz="650197" rtl="0" eaLnBrk="1" latinLnBrk="0" hangingPunct="1">
        <a:spcBef>
          <a:spcPct val="20000"/>
        </a:spcBef>
        <a:buFont typeface="Arial"/>
        <a:buChar char="•"/>
        <a:defRPr sz="3400" kern="1200">
          <a:solidFill>
            <a:schemeClr val="tx1"/>
          </a:solidFill>
          <a:latin typeface="+mn-lt"/>
          <a:ea typeface="+mn-ea"/>
          <a:cs typeface="+mn-cs"/>
        </a:defRPr>
      </a:lvl3pPr>
      <a:lvl4pPr marL="2275688" indent="-325098" algn="l" defTabSz="650197" rtl="0" eaLnBrk="1" latinLnBrk="0" hangingPunct="1">
        <a:spcBef>
          <a:spcPct val="20000"/>
        </a:spcBef>
        <a:buFont typeface="Arial"/>
        <a:buChar char="–"/>
        <a:defRPr sz="2800" kern="1200">
          <a:solidFill>
            <a:schemeClr val="tx1"/>
          </a:solidFill>
          <a:latin typeface="+mn-lt"/>
          <a:ea typeface="+mn-ea"/>
          <a:cs typeface="+mn-cs"/>
        </a:defRPr>
      </a:lvl4pPr>
      <a:lvl5pPr marL="2925885" indent="-325098" algn="l" defTabSz="650197" rtl="0" eaLnBrk="1" latinLnBrk="0" hangingPunct="1">
        <a:spcBef>
          <a:spcPct val="20000"/>
        </a:spcBef>
        <a:buFont typeface="Arial"/>
        <a:buChar char="»"/>
        <a:defRPr sz="2800" kern="1200">
          <a:solidFill>
            <a:schemeClr val="tx1"/>
          </a:solidFill>
          <a:latin typeface="+mn-lt"/>
          <a:ea typeface="+mn-ea"/>
          <a:cs typeface="+mn-cs"/>
        </a:defRPr>
      </a:lvl5pPr>
      <a:lvl6pPr marL="3576081" indent="-325098" algn="l" defTabSz="650197" rtl="0" eaLnBrk="1" latinLnBrk="0" hangingPunct="1">
        <a:spcBef>
          <a:spcPct val="20000"/>
        </a:spcBef>
        <a:buFont typeface="Arial"/>
        <a:buChar char="•"/>
        <a:defRPr sz="2800" kern="1200">
          <a:solidFill>
            <a:schemeClr val="tx1"/>
          </a:solidFill>
          <a:latin typeface="+mn-lt"/>
          <a:ea typeface="+mn-ea"/>
          <a:cs typeface="+mn-cs"/>
        </a:defRPr>
      </a:lvl6pPr>
      <a:lvl7pPr marL="4226278" indent="-325098" algn="l" defTabSz="650197" rtl="0" eaLnBrk="1" latinLnBrk="0" hangingPunct="1">
        <a:spcBef>
          <a:spcPct val="20000"/>
        </a:spcBef>
        <a:buFont typeface="Arial"/>
        <a:buChar char="•"/>
        <a:defRPr sz="2800" kern="1200">
          <a:solidFill>
            <a:schemeClr val="tx1"/>
          </a:solidFill>
          <a:latin typeface="+mn-lt"/>
          <a:ea typeface="+mn-ea"/>
          <a:cs typeface="+mn-cs"/>
        </a:defRPr>
      </a:lvl7pPr>
      <a:lvl8pPr marL="4876475" indent="-325098" algn="l" defTabSz="650197" rtl="0" eaLnBrk="1" latinLnBrk="0" hangingPunct="1">
        <a:spcBef>
          <a:spcPct val="20000"/>
        </a:spcBef>
        <a:buFont typeface="Arial"/>
        <a:buChar char="•"/>
        <a:defRPr sz="2800" kern="1200">
          <a:solidFill>
            <a:schemeClr val="tx1"/>
          </a:solidFill>
          <a:latin typeface="+mn-lt"/>
          <a:ea typeface="+mn-ea"/>
          <a:cs typeface="+mn-cs"/>
        </a:defRPr>
      </a:lvl8pPr>
      <a:lvl9pPr marL="5526671" indent="-325098" algn="l" defTabSz="650197"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it-IT"/>
      </a:defPPr>
      <a:lvl1pPr marL="0" algn="l" defTabSz="650197" rtl="0" eaLnBrk="1" latinLnBrk="0" hangingPunct="1">
        <a:defRPr sz="2600" kern="1200">
          <a:solidFill>
            <a:schemeClr val="tx1"/>
          </a:solidFill>
          <a:latin typeface="+mn-lt"/>
          <a:ea typeface="+mn-ea"/>
          <a:cs typeface="+mn-cs"/>
        </a:defRPr>
      </a:lvl1pPr>
      <a:lvl2pPr marL="650197" algn="l" defTabSz="650197" rtl="0" eaLnBrk="1" latinLnBrk="0" hangingPunct="1">
        <a:defRPr sz="2600" kern="1200">
          <a:solidFill>
            <a:schemeClr val="tx1"/>
          </a:solidFill>
          <a:latin typeface="+mn-lt"/>
          <a:ea typeface="+mn-ea"/>
          <a:cs typeface="+mn-cs"/>
        </a:defRPr>
      </a:lvl2pPr>
      <a:lvl3pPr marL="1300393" algn="l" defTabSz="650197" rtl="0" eaLnBrk="1" latinLnBrk="0" hangingPunct="1">
        <a:defRPr sz="2600" kern="1200">
          <a:solidFill>
            <a:schemeClr val="tx1"/>
          </a:solidFill>
          <a:latin typeface="+mn-lt"/>
          <a:ea typeface="+mn-ea"/>
          <a:cs typeface="+mn-cs"/>
        </a:defRPr>
      </a:lvl3pPr>
      <a:lvl4pPr marL="1950590" algn="l" defTabSz="650197" rtl="0" eaLnBrk="1" latinLnBrk="0" hangingPunct="1">
        <a:defRPr sz="2600" kern="1200">
          <a:solidFill>
            <a:schemeClr val="tx1"/>
          </a:solidFill>
          <a:latin typeface="+mn-lt"/>
          <a:ea typeface="+mn-ea"/>
          <a:cs typeface="+mn-cs"/>
        </a:defRPr>
      </a:lvl4pPr>
      <a:lvl5pPr marL="2600786" algn="l" defTabSz="650197" rtl="0" eaLnBrk="1" latinLnBrk="0" hangingPunct="1">
        <a:defRPr sz="2600" kern="1200">
          <a:solidFill>
            <a:schemeClr val="tx1"/>
          </a:solidFill>
          <a:latin typeface="+mn-lt"/>
          <a:ea typeface="+mn-ea"/>
          <a:cs typeface="+mn-cs"/>
        </a:defRPr>
      </a:lvl5pPr>
      <a:lvl6pPr marL="3250983" algn="l" defTabSz="650197" rtl="0" eaLnBrk="1" latinLnBrk="0" hangingPunct="1">
        <a:defRPr sz="2600" kern="1200">
          <a:solidFill>
            <a:schemeClr val="tx1"/>
          </a:solidFill>
          <a:latin typeface="+mn-lt"/>
          <a:ea typeface="+mn-ea"/>
          <a:cs typeface="+mn-cs"/>
        </a:defRPr>
      </a:lvl6pPr>
      <a:lvl7pPr marL="3901180" algn="l" defTabSz="650197" rtl="0" eaLnBrk="1" latinLnBrk="0" hangingPunct="1">
        <a:defRPr sz="2600" kern="1200">
          <a:solidFill>
            <a:schemeClr val="tx1"/>
          </a:solidFill>
          <a:latin typeface="+mn-lt"/>
          <a:ea typeface="+mn-ea"/>
          <a:cs typeface="+mn-cs"/>
        </a:defRPr>
      </a:lvl7pPr>
      <a:lvl8pPr marL="4551376" algn="l" defTabSz="650197" rtl="0" eaLnBrk="1" latinLnBrk="0" hangingPunct="1">
        <a:defRPr sz="2600" kern="1200">
          <a:solidFill>
            <a:schemeClr val="tx1"/>
          </a:solidFill>
          <a:latin typeface="+mn-lt"/>
          <a:ea typeface="+mn-ea"/>
          <a:cs typeface="+mn-cs"/>
        </a:defRPr>
      </a:lvl8pPr>
      <a:lvl9pPr marL="5201573" algn="l" defTabSz="650197"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profrobertoserpieri@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body" idx="1"/>
          </p:nvPr>
        </p:nvSpPr>
        <p:spPr>
          <a:prstGeom prst="rect">
            <a:avLst/>
          </a:prstGeom>
        </p:spPr>
        <p:txBody>
          <a:bodyPr>
            <a:normAutofit/>
          </a:bodyPr>
          <a:lstStyle/>
          <a:p>
            <a:pPr marL="0" indent="0" algn="ctr" defTabSz="426444">
              <a:spcBef>
                <a:spcPts val="2999"/>
              </a:spcBef>
              <a:buNone/>
              <a:defRPr sz="2628" b="1">
                <a:solidFill>
                  <a:srgbClr val="407AAA"/>
                </a:solidFill>
                <a:latin typeface="Helvetica"/>
                <a:ea typeface="Helvetica"/>
                <a:cs typeface="Helvetica"/>
                <a:sym typeface="Helvetica"/>
              </a:defRPr>
            </a:pPr>
            <a:r>
              <a:rPr lang="en-US" sz="2600" b="1">
                <a:sym typeface="Helvetica"/>
              </a:rPr>
              <a:t>Summer School in in European Educational Studies1</a:t>
            </a:r>
            <a:r>
              <a:rPr lang="en-US" sz="2600" b="1" baseline="30000">
                <a:sym typeface="Helvetica"/>
              </a:rPr>
              <a:t>st</a:t>
            </a:r>
            <a:r>
              <a:rPr lang="en-US" sz="2600" b="1">
                <a:sym typeface="Helvetica"/>
              </a:rPr>
              <a:t>. ed.</a:t>
            </a:r>
          </a:p>
          <a:p>
            <a:pPr marL="0" indent="0" algn="ctr" defTabSz="426444">
              <a:spcBef>
                <a:spcPts val="2999"/>
              </a:spcBef>
              <a:buNone/>
              <a:defRPr sz="2628" b="1">
                <a:solidFill>
                  <a:srgbClr val="407AAA"/>
                </a:solidFill>
                <a:latin typeface="Helvetica"/>
                <a:ea typeface="Helvetica"/>
                <a:cs typeface="Helvetica"/>
                <a:sym typeface="Helvetica"/>
              </a:defRPr>
            </a:pPr>
            <a:endParaRPr/>
          </a:p>
          <a:p>
            <a:pPr marL="0" indent="0" algn="ctr" defTabSz="426444">
              <a:spcBef>
                <a:spcPts val="2999"/>
              </a:spcBef>
              <a:buNone/>
              <a:defRPr sz="1752">
                <a:solidFill>
                  <a:srgbClr val="407AAA"/>
                </a:solidFill>
              </a:defRPr>
            </a:pPr>
            <a:r>
              <a:rPr lang="it-IT"/>
              <a:t>July 06th </a:t>
            </a:r>
            <a:r>
              <a:t>201</a:t>
            </a:r>
            <a:r>
              <a:rPr lang="it-IT"/>
              <a:t>7</a:t>
            </a:r>
            <a:endParaRPr/>
          </a:p>
          <a:p>
            <a:pPr marL="0" indent="0" algn="ctr" defTabSz="426444">
              <a:spcBef>
                <a:spcPts val="2999"/>
              </a:spcBef>
              <a:buNone/>
              <a:defRPr sz="2628">
                <a:solidFill>
                  <a:srgbClr val="407AAA"/>
                </a:solidFill>
              </a:defRPr>
            </a:pPr>
            <a:endParaRPr/>
          </a:p>
          <a:p>
            <a:pPr marL="0" indent="0" algn="ctr">
              <a:buNone/>
            </a:pPr>
            <a:r>
              <a:rPr lang="it-IT" sz="4400" b="1" i="1">
                <a:solidFill>
                  <a:schemeClr val="accent1">
                    <a:lumMod val="75000"/>
                  </a:schemeClr>
                </a:solidFill>
                <a:latin typeface="Times New Roman"/>
                <a:ea typeface="ＭＳ 明朝"/>
              </a:rPr>
              <a:t>From Ideological Apparatuses to Governmentality Dispositif: School Leadership in European Educational Studies</a:t>
            </a:r>
            <a:endParaRPr/>
          </a:p>
          <a:p>
            <a:pPr marL="0" indent="0" algn="ctr" defTabSz="426444">
              <a:spcBef>
                <a:spcPts val="2999"/>
              </a:spcBef>
              <a:buNone/>
              <a:defRPr sz="2190" b="1">
                <a:solidFill>
                  <a:srgbClr val="407AAA"/>
                </a:solidFill>
                <a:latin typeface="Helvetica"/>
                <a:ea typeface="Helvetica"/>
                <a:cs typeface="Helvetica"/>
                <a:sym typeface="Helvetica"/>
              </a:defRPr>
            </a:pPr>
            <a:r>
              <a:rPr sz="2600"/>
              <a:t>Roberto Serpieri</a:t>
            </a:r>
            <a:endParaRPr lang="it-IT" sz="2600"/>
          </a:p>
          <a:p>
            <a:pPr marL="0" indent="0" algn="ctr" defTabSz="426444">
              <a:spcBef>
                <a:spcPts val="2999"/>
              </a:spcBef>
              <a:buNone/>
              <a:defRPr sz="2190" b="1">
                <a:solidFill>
                  <a:srgbClr val="407AAA"/>
                </a:solidFill>
                <a:latin typeface="Helvetica"/>
                <a:ea typeface="Helvetica"/>
                <a:cs typeface="Helvetica"/>
                <a:sym typeface="Helvetica"/>
              </a:defRPr>
            </a:pPr>
            <a:r>
              <a:t>Department of Social Sciences University of Naples Federico II</a:t>
            </a:r>
          </a:p>
          <a:p>
            <a:pPr marL="0" indent="0" algn="ctr" defTabSz="426444">
              <a:spcBef>
                <a:spcPts val="2999"/>
              </a:spcBef>
              <a:buNone/>
              <a:defRPr sz="1314">
                <a:solidFill>
                  <a:srgbClr val="407AAA"/>
                </a:solidFill>
              </a:defRPr>
            </a:pPr>
            <a:r>
              <a:rPr sz="2000" u="sng">
                <a:hlinkClick r:id="rId2"/>
              </a:rPr>
              <a:t>profrobertoserpieri@gmail.com</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body" idx="1"/>
          </p:nvPr>
        </p:nvSpPr>
        <p:spPr>
          <a:prstGeom prst="rect">
            <a:avLst/>
          </a:prstGeom>
        </p:spPr>
        <p:txBody>
          <a:bodyPr/>
          <a:lstStyle/>
          <a:p>
            <a:pPr marL="0" indent="0" defTabSz="473177">
              <a:spcBef>
                <a:spcPts val="3400"/>
              </a:spcBef>
              <a:buNone/>
              <a:defRPr sz="2916" b="1" i="1">
                <a:solidFill>
                  <a:srgbClr val="407AAA"/>
                </a:solidFill>
                <a:latin typeface="Helvetica"/>
                <a:ea typeface="Helvetica"/>
                <a:cs typeface="Helvetica"/>
                <a:sym typeface="Helvetica"/>
              </a:defRPr>
            </a:pPr>
            <a:r>
              <a:t>Contexts and discourses</a:t>
            </a:r>
          </a:p>
          <a:p>
            <a:pPr marL="0" indent="0" defTabSz="473177">
              <a:spcBef>
                <a:spcPts val="3400"/>
              </a:spcBef>
              <a:buNone/>
              <a:defRPr sz="2916">
                <a:solidFill>
                  <a:srgbClr val="407AAA"/>
                </a:solidFill>
              </a:defRPr>
            </a:pPr>
            <a:r>
              <a:t>In this contribution the analysis of leadership regime of truth is stressed using </a:t>
            </a:r>
            <a:r>
              <a:rPr lang="it-IT"/>
              <a:t>two </a:t>
            </a:r>
            <a:r>
              <a:t>dimensions of discursive formations: the scientific paradigms and the enlarged system of leadership knowledge (savoir) (this one recalling the ‘ideological functioning’ for the archaeological Foucault). </a:t>
            </a:r>
          </a:p>
          <a:p>
            <a:pPr marL="514323" indent="-514323" defTabSz="473177">
              <a:spcBef>
                <a:spcPts val="3400"/>
              </a:spcBef>
              <a:buSzPct val="100000"/>
              <a:buAutoNum type="arabicPeriod"/>
              <a:defRPr sz="2916">
                <a:solidFill>
                  <a:srgbClr val="407AAA"/>
                </a:solidFill>
              </a:defRPr>
            </a:pPr>
            <a:r>
              <a:t>The first dimension refers to Seddon’s (1994) distinction between ‘</a:t>
            </a:r>
            <a:r>
              <a:rPr b="1" i="1"/>
              <a:t>categorical</a:t>
            </a:r>
            <a:r>
              <a:t>’ and ‘</a:t>
            </a:r>
            <a:r>
              <a:rPr b="1" i="1"/>
              <a:t>relational</a:t>
            </a:r>
            <a:r>
              <a:t>’ education contexts. </a:t>
            </a:r>
          </a:p>
          <a:p>
            <a:pPr marL="514323" indent="-514323" defTabSz="473177">
              <a:spcBef>
                <a:spcPts val="3400"/>
              </a:spcBef>
              <a:buSzPct val="100000"/>
              <a:buAutoNum type="arabicPeriod"/>
              <a:defRPr sz="2916">
                <a:solidFill>
                  <a:srgbClr val="407AAA"/>
                </a:solidFill>
              </a:defRPr>
            </a:pPr>
            <a:r>
              <a:t>The other discursive dimension refers to the classical tripartition between </a:t>
            </a:r>
            <a:r>
              <a:rPr lang="it-IT" b="1" i="1"/>
              <a:t>conflicting </a:t>
            </a:r>
            <a:r>
              <a:rPr b="1" i="1"/>
              <a:t>discourses</a:t>
            </a:r>
            <a:r>
              <a:t>: welfarism and bureau-professionalism (Clark and Newman 1997); neo-liberal managerialism (Thrupp and Willmott 2003); and democratic-critical (Grace 1995; 2000).</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p:txBody>
          <a:bodyPr>
            <a:normAutofit fontScale="55000" lnSpcReduction="20000"/>
          </a:bodyPr>
          <a:lstStyle/>
          <a:p>
            <a:pPr marL="0" indent="0">
              <a:buNone/>
            </a:pPr>
            <a:r>
              <a:rPr lang="en-US">
                <a:solidFill>
                  <a:schemeClr val="accent5">
                    <a:lumMod val="75000"/>
                  </a:schemeClr>
                </a:solidFill>
              </a:rPr>
              <a:t>DISCOURSES (Olssen et al 1994)</a:t>
            </a:r>
          </a:p>
          <a:p>
            <a:pPr marL="0" indent="0">
              <a:buNone/>
            </a:pPr>
            <a:endParaRPr lang="en-US">
              <a:solidFill>
                <a:schemeClr val="accent5">
                  <a:lumMod val="75000"/>
                </a:schemeClr>
              </a:solidFill>
            </a:endParaRPr>
          </a:p>
          <a:p>
            <a:pPr marL="0" indent="0">
              <a:buNone/>
            </a:pPr>
            <a:r>
              <a:rPr lang="en-US">
                <a:solidFill>
                  <a:schemeClr val="accent5">
                    <a:lumMod val="75000"/>
                  </a:schemeClr>
                </a:solidFill>
              </a:rPr>
              <a:t>1.	The </a:t>
            </a:r>
            <a:r>
              <a:rPr lang="en-US" b="1" i="1">
                <a:solidFill>
                  <a:schemeClr val="accent5">
                    <a:lumMod val="75000"/>
                  </a:schemeClr>
                </a:solidFill>
              </a:rPr>
              <a:t>bureau-professionalism (welfarism)</a:t>
            </a:r>
            <a:r>
              <a:rPr lang="en-US">
                <a:solidFill>
                  <a:schemeClr val="accent5">
                    <a:lumMod val="75000"/>
                  </a:schemeClr>
                </a:solidFill>
              </a:rPr>
              <a:t>: </a:t>
            </a:r>
          </a:p>
          <a:p>
            <a:pPr marL="0" indent="0">
              <a:buNone/>
            </a:pPr>
            <a:r>
              <a:rPr lang="en-US">
                <a:solidFill>
                  <a:schemeClr val="accent5">
                    <a:lumMod val="75000"/>
                  </a:schemeClr>
                </a:solidFill>
              </a:rPr>
              <a:t>	- formal and procedural rationality</a:t>
            </a:r>
          </a:p>
          <a:p>
            <a:pPr marL="0" indent="0">
              <a:buNone/>
            </a:pPr>
            <a:r>
              <a:rPr lang="en-US">
                <a:solidFill>
                  <a:schemeClr val="accent5">
                    <a:lumMod val="75000"/>
                  </a:schemeClr>
                </a:solidFill>
              </a:rPr>
              <a:t>	- legitimacy and autonomy of professional expertise </a:t>
            </a:r>
          </a:p>
          <a:p>
            <a:pPr marL="0" indent="0">
              <a:buNone/>
            </a:pPr>
            <a:r>
              <a:rPr lang="en-US">
                <a:solidFill>
                  <a:schemeClr val="accent5">
                    <a:lumMod val="75000"/>
                  </a:schemeClr>
                </a:solidFill>
              </a:rPr>
              <a:t>	- understanding of educational leadership as a professional 	practice, both of 	leaders and teachers.</a:t>
            </a:r>
          </a:p>
          <a:p>
            <a:pPr marL="0" indent="0">
              <a:buNone/>
            </a:pPr>
            <a:endParaRPr lang="en-US">
              <a:solidFill>
                <a:schemeClr val="accent5">
                  <a:lumMod val="75000"/>
                </a:schemeClr>
              </a:solidFill>
            </a:endParaRPr>
          </a:p>
          <a:p>
            <a:pPr marL="0" indent="0">
              <a:buNone/>
            </a:pPr>
            <a:r>
              <a:rPr lang="en-US">
                <a:solidFill>
                  <a:schemeClr val="accent5">
                    <a:lumMod val="75000"/>
                  </a:schemeClr>
                </a:solidFill>
              </a:rPr>
              <a:t>2.	The </a:t>
            </a:r>
            <a:r>
              <a:rPr lang="en-US" b="1" i="1">
                <a:solidFill>
                  <a:schemeClr val="accent5">
                    <a:lumMod val="75000"/>
                  </a:schemeClr>
                </a:solidFill>
              </a:rPr>
              <a:t>neo-liberalist  (managerialism) </a:t>
            </a:r>
          </a:p>
          <a:p>
            <a:pPr marL="0" indent="0">
              <a:buNone/>
            </a:pPr>
            <a:r>
              <a:rPr lang="en-US">
                <a:solidFill>
                  <a:schemeClr val="accent5">
                    <a:lumMod val="75000"/>
                  </a:schemeClr>
                </a:solidFill>
              </a:rPr>
              <a:t>	- efficiency and quasi-marketization</a:t>
            </a:r>
          </a:p>
          <a:p>
            <a:pPr marL="0" indent="0">
              <a:buNone/>
            </a:pPr>
            <a:r>
              <a:rPr lang="en-US">
                <a:solidFill>
                  <a:schemeClr val="accent5">
                    <a:lumMod val="75000"/>
                  </a:schemeClr>
                </a:solidFill>
              </a:rPr>
              <a:t>	- accountability and competition</a:t>
            </a:r>
          </a:p>
          <a:p>
            <a:pPr marL="0" indent="0">
              <a:buNone/>
            </a:pPr>
            <a:r>
              <a:rPr lang="en-US">
                <a:solidFill>
                  <a:schemeClr val="accent5">
                    <a:lumMod val="75000"/>
                  </a:schemeClr>
                </a:solidFill>
              </a:rPr>
              <a:t>	- leadership as a matter, delegated (distributed) to the followers.</a:t>
            </a:r>
          </a:p>
          <a:p>
            <a:pPr marL="0" indent="0">
              <a:buNone/>
            </a:pPr>
            <a:endParaRPr lang="en-US">
              <a:solidFill>
                <a:schemeClr val="accent5">
                  <a:lumMod val="75000"/>
                </a:schemeClr>
              </a:solidFill>
            </a:endParaRPr>
          </a:p>
          <a:p>
            <a:pPr marL="0" indent="0">
              <a:buNone/>
            </a:pPr>
            <a:r>
              <a:rPr lang="en-US">
                <a:solidFill>
                  <a:schemeClr val="accent5">
                    <a:lumMod val="75000"/>
                  </a:schemeClr>
                </a:solidFill>
              </a:rPr>
              <a:t>3.	The </a:t>
            </a:r>
            <a:r>
              <a:rPr lang="en-US" b="1" i="1">
                <a:solidFill>
                  <a:schemeClr val="accent5">
                    <a:lumMod val="75000"/>
                  </a:schemeClr>
                </a:solidFill>
              </a:rPr>
              <a:t>democratic-critic</a:t>
            </a:r>
            <a:r>
              <a:rPr lang="en-US">
                <a:solidFill>
                  <a:schemeClr val="accent5">
                    <a:lumMod val="75000"/>
                  </a:schemeClr>
                </a:solidFill>
              </a:rPr>
              <a:t> discourse: </a:t>
            </a:r>
          </a:p>
          <a:p>
            <a:pPr marL="0" indent="0">
              <a:buNone/>
            </a:pPr>
            <a:r>
              <a:rPr lang="en-US">
                <a:solidFill>
                  <a:schemeClr val="accent5">
                    <a:lumMod val="75000"/>
                  </a:schemeClr>
                </a:solidFill>
              </a:rPr>
              <a:t>	- a critical reaction to the neo-liberalist policies, </a:t>
            </a:r>
          </a:p>
          <a:p>
            <a:pPr marL="0" indent="0">
              <a:buNone/>
            </a:pPr>
            <a:r>
              <a:rPr lang="en-US">
                <a:solidFill>
                  <a:schemeClr val="accent5">
                    <a:lumMod val="75000"/>
                  </a:schemeClr>
                </a:solidFill>
              </a:rPr>
              <a:t>	- metaphorical interpretation </a:t>
            </a:r>
          </a:p>
          <a:p>
            <a:pPr marL="0" indent="0">
              <a:buNone/>
            </a:pPr>
            <a:r>
              <a:rPr lang="en-US">
                <a:solidFill>
                  <a:schemeClr val="accent5">
                    <a:lumMod val="75000"/>
                  </a:schemeClr>
                </a:solidFill>
              </a:rPr>
              <a:t>	 	a) processual construction</a:t>
            </a:r>
          </a:p>
          <a:p>
            <a:pPr marL="0" indent="0">
              <a:buNone/>
            </a:pPr>
            <a:r>
              <a:rPr lang="en-US">
                <a:solidFill>
                  <a:schemeClr val="accent5">
                    <a:lumMod val="75000"/>
                  </a:schemeClr>
                </a:solidFill>
              </a:rPr>
              <a:t>	 	b) questioning of its hierarchical nature.</a:t>
            </a:r>
            <a:endParaRPr lang="it-IT">
              <a:solidFill>
                <a:schemeClr val="accent5">
                  <a:lumMod val="75000"/>
                </a:schemeClr>
              </a:solidFill>
            </a:endParaRPr>
          </a:p>
        </p:txBody>
      </p:sp>
    </p:spTree>
    <p:extLst>
      <p:ext uri="{BB962C8B-B14F-4D97-AF65-F5344CB8AC3E}">
        <p14:creationId xmlns:p14="http://schemas.microsoft.com/office/powerpoint/2010/main" val="37547688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958160" y="1295399"/>
            <a:ext cx="11316338" cy="4979827"/>
          </a:xfrm>
          <a:prstGeom prst="rect">
            <a:avLst/>
          </a:prstGeom>
        </p:spPr>
      </p:pic>
      <p:sp>
        <p:nvSpPr>
          <p:cNvPr id="5" name="CasellaDiTesto 4"/>
          <p:cNvSpPr txBox="1"/>
          <p:nvPr/>
        </p:nvSpPr>
        <p:spPr>
          <a:xfrm>
            <a:off x="5461771" y="6419941"/>
            <a:ext cx="2363873" cy="400110"/>
          </a:xfrm>
          <a:prstGeom prst="rect">
            <a:avLst/>
          </a:prstGeom>
          <a:noFill/>
        </p:spPr>
        <p:txBody>
          <a:bodyPr wrap="none" rtlCol="0">
            <a:spAutoFit/>
          </a:bodyPr>
          <a:lstStyle/>
          <a:p>
            <a:r>
              <a:rPr lang="it-IT" sz="2000"/>
              <a:t> Gewirtz &amp; Ball, 2000 </a:t>
            </a:r>
          </a:p>
        </p:txBody>
      </p:sp>
    </p:spTree>
    <p:extLst>
      <p:ext uri="{BB962C8B-B14F-4D97-AF65-F5344CB8AC3E}">
        <p14:creationId xmlns:p14="http://schemas.microsoft.com/office/powerpoint/2010/main" val="36956748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 name="Table 137"/>
          <p:cNvGraphicFramePr/>
          <p:nvPr>
            <p:extLst>
              <p:ext uri="{D42A27DB-BD31-4B8C-83A1-F6EECF244321}">
                <p14:modId xmlns:p14="http://schemas.microsoft.com/office/powerpoint/2010/main" val="3543159357"/>
              </p:ext>
            </p:extLst>
          </p:nvPr>
        </p:nvGraphicFramePr>
        <p:xfrm>
          <a:off x="1613529" y="1398027"/>
          <a:ext cx="10445916" cy="7371971"/>
        </p:xfrm>
        <a:graphic>
          <a:graphicData uri="http://schemas.openxmlformats.org/drawingml/2006/table">
            <a:tbl>
              <a:tblPr bandRow="1">
                <a:tableStyleId>{4C3C2611-4C71-4FC5-86AE-919BDF0F9419}</a:tableStyleId>
              </a:tblPr>
              <a:tblGrid>
                <a:gridCol w="2046807"/>
                <a:gridCol w="2703733"/>
                <a:gridCol w="2703733"/>
                <a:gridCol w="2991643"/>
              </a:tblGrid>
              <a:tr h="1584960">
                <a:tc>
                  <a:txBody>
                    <a:bodyPr/>
                    <a:lstStyle/>
                    <a:p>
                      <a:pPr algn="r" defTabSz="914400">
                        <a:defRPr sz="2600" b="1">
                          <a:latin typeface="Calibri"/>
                          <a:ea typeface="Calibri"/>
                          <a:cs typeface="Calibri"/>
                          <a:sym typeface="Calibri"/>
                        </a:defRPr>
                      </a:pPr>
                      <a:r>
                        <a:rPr sz="2600">
                          <a:solidFill>
                            <a:srgbClr val="31859C"/>
                          </a:solidFill>
                        </a:rPr>
                        <a:t>Discourse</a:t>
                      </a:r>
                    </a:p>
                    <a:p>
                      <a:pPr algn="just" defTabSz="914400">
                        <a:defRPr sz="2600" b="1">
                          <a:latin typeface="Calibri"/>
                          <a:ea typeface="Calibri"/>
                          <a:cs typeface="Calibri"/>
                          <a:sym typeface="Calibri"/>
                        </a:defRPr>
                      </a:pPr>
                      <a:endParaRPr sz="2600">
                        <a:solidFill>
                          <a:srgbClr val="31859C"/>
                        </a:solidFill>
                      </a:endParaRPr>
                    </a:p>
                    <a:p>
                      <a:pPr algn="just" defTabSz="914400">
                        <a:defRPr sz="2600" b="1">
                          <a:latin typeface="Calibri"/>
                          <a:ea typeface="Calibri"/>
                          <a:cs typeface="Calibri"/>
                          <a:sym typeface="Calibri"/>
                        </a:defRPr>
                      </a:pPr>
                      <a:endParaRPr sz="2600">
                        <a:solidFill>
                          <a:srgbClr val="31859C"/>
                        </a:solidFill>
                      </a:endParaRPr>
                    </a:p>
                    <a:p>
                      <a:pPr algn="just" defTabSz="914400">
                        <a:defRPr sz="2600" b="1">
                          <a:latin typeface="Calibri"/>
                          <a:ea typeface="Calibri"/>
                          <a:cs typeface="Calibri"/>
                          <a:sym typeface="Calibri"/>
                        </a:defRPr>
                      </a:pPr>
                      <a:r>
                        <a:rPr sz="2600">
                          <a:solidFill>
                            <a:srgbClr val="31859C"/>
                          </a:solidFill>
                        </a:rPr>
                        <a:t>Context</a:t>
                      </a:r>
                    </a:p>
                  </a:txBody>
                  <a:tcPr marL="63499" marR="63499"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914400"/>
                      <a:r>
                        <a:rPr sz="2600" b="1">
                          <a:solidFill>
                            <a:srgbClr val="31859C"/>
                          </a:solidFill>
                          <a:latin typeface="Calibri"/>
                          <a:ea typeface="Calibri"/>
                          <a:cs typeface="Calibri"/>
                          <a:sym typeface="Calibri"/>
                        </a:rPr>
                        <a:t>Welfarist (Bureaucratic-professional)</a:t>
                      </a:r>
                    </a:p>
                  </a:txBody>
                  <a:tcPr marL="63499" marR="63499"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just" defTabSz="914400"/>
                      <a:r>
                        <a:rPr sz="2600" b="1">
                          <a:solidFill>
                            <a:srgbClr val="31859C"/>
                          </a:solidFill>
                          <a:latin typeface="Calibri"/>
                          <a:ea typeface="Calibri"/>
                          <a:cs typeface="Calibri"/>
                          <a:sym typeface="Calibri"/>
                        </a:rPr>
                        <a:t>Neo-liberal
(Managerialist)</a:t>
                      </a:r>
                    </a:p>
                  </a:txBody>
                  <a:tcPr marL="63499" marR="63499"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just" defTabSz="914400"/>
                      <a:r>
                        <a:rPr sz="2600" b="1">
                          <a:solidFill>
                            <a:srgbClr val="31859C"/>
                          </a:solidFill>
                          <a:latin typeface="Calibri"/>
                          <a:ea typeface="Calibri"/>
                          <a:cs typeface="Calibri"/>
                          <a:sym typeface="Calibri"/>
                        </a:rPr>
                        <a:t>Democratic
(Critical)</a:t>
                      </a:r>
                    </a:p>
                  </a:txBody>
                  <a:tcPr marL="63499" marR="63499"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2482839">
                <a:tc>
                  <a:txBody>
                    <a:bodyPr/>
                    <a:lstStyle/>
                    <a:p>
                      <a:pPr algn="l" defTabSz="914400"/>
                      <a:r>
                        <a:rPr sz="2600" b="1">
                          <a:solidFill>
                            <a:srgbClr val="31859C"/>
                          </a:solidFill>
                          <a:latin typeface="Calibri"/>
                          <a:ea typeface="Calibri"/>
                          <a:cs typeface="Calibri"/>
                          <a:sym typeface="Calibri"/>
                        </a:rPr>
                        <a:t>Categorical:
individual-interactive</a:t>
                      </a:r>
                    </a:p>
                  </a:txBody>
                  <a:tcPr marL="63499" marR="63499"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914400"/>
                      <a:r>
                        <a:rPr sz="2600">
                          <a:solidFill>
                            <a:srgbClr val="31859C"/>
                          </a:solidFill>
                          <a:latin typeface="Calibri"/>
                          <a:ea typeface="Calibri"/>
                          <a:cs typeface="Calibri"/>
                          <a:sym typeface="Calibri"/>
                        </a:rPr>
                        <a:t>- Instructional 
- Moral</a:t>
                      </a:r>
                    </a:p>
                  </a:txBody>
                  <a:tcPr marL="63499" marR="63499"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914400">
                        <a:defRPr sz="2600">
                          <a:latin typeface="Calibri"/>
                          <a:ea typeface="Calibri"/>
                          <a:cs typeface="Calibri"/>
                          <a:sym typeface="Calibri"/>
                        </a:defRPr>
                      </a:pPr>
                      <a:r>
                        <a:rPr sz="2600">
                          <a:solidFill>
                            <a:srgbClr val="31859C"/>
                          </a:solidFill>
                        </a:rPr>
                        <a:t>- Transformational </a:t>
                      </a:r>
                    </a:p>
                    <a:p>
                      <a:pPr algn="l" defTabSz="914400">
                        <a:defRPr sz="2600">
                          <a:latin typeface="Calibri"/>
                          <a:ea typeface="Calibri"/>
                          <a:cs typeface="Calibri"/>
                          <a:sym typeface="Calibri"/>
                        </a:defRPr>
                      </a:pPr>
                      <a:r>
                        <a:rPr sz="2600">
                          <a:solidFill>
                            <a:srgbClr val="31859C"/>
                          </a:solidFill>
                        </a:rPr>
                        <a:t>- System Leadership</a:t>
                      </a:r>
                    </a:p>
                    <a:p>
                      <a:pPr algn="l" defTabSz="914400">
                        <a:defRPr sz="2600">
                          <a:latin typeface="Calibri"/>
                          <a:ea typeface="Calibri"/>
                          <a:cs typeface="Calibri"/>
                          <a:sym typeface="Calibri"/>
                        </a:defRPr>
                      </a:pPr>
                      <a:r>
                        <a:rPr sz="2600">
                          <a:solidFill>
                            <a:srgbClr val="31859C"/>
                          </a:solidFill>
                        </a:rPr>
                        <a:t>- Distributed</a:t>
                      </a:r>
                    </a:p>
                    <a:p>
                      <a:pPr algn="l" defTabSz="914400">
                        <a:defRPr sz="2600" i="1">
                          <a:latin typeface="Calibri"/>
                          <a:ea typeface="Calibri"/>
                          <a:cs typeface="Calibri"/>
                          <a:sym typeface="Calibri"/>
                        </a:defRPr>
                      </a:pPr>
                      <a:r>
                        <a:rPr sz="2600">
                          <a:solidFill>
                            <a:srgbClr val="31859C"/>
                          </a:solidFill>
                        </a:rPr>
                        <a:t>(or to be distributed?)</a:t>
                      </a:r>
                    </a:p>
                  </a:txBody>
                  <a:tcPr marL="63499" marR="63499"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914400">
                        <a:defRPr sz="2600" i="1">
                          <a:latin typeface="Calibri"/>
                          <a:ea typeface="Calibri"/>
                          <a:cs typeface="Calibri"/>
                          <a:sym typeface="Calibri"/>
                        </a:defRPr>
                      </a:pPr>
                      <a:r>
                        <a:rPr sz="2600" i="0">
                          <a:solidFill>
                            <a:srgbClr val="31859C"/>
                          </a:solidFill>
                        </a:rPr>
                        <a:t>- Styles </a:t>
                      </a:r>
                      <a:r>
                        <a:rPr sz="2600">
                          <a:solidFill>
                            <a:srgbClr val="31859C"/>
                          </a:solidFill>
                        </a:rPr>
                        <a:t>(of micropolitics) </a:t>
                      </a:r>
                      <a:endParaRPr sz="2600" i="0">
                        <a:solidFill>
                          <a:srgbClr val="31859C"/>
                        </a:solidFill>
                      </a:endParaRPr>
                    </a:p>
                    <a:p>
                      <a:pPr algn="l" defTabSz="914400">
                        <a:defRPr sz="2600">
                          <a:latin typeface="Calibri"/>
                          <a:ea typeface="Calibri"/>
                          <a:cs typeface="Calibri"/>
                          <a:sym typeface="Calibri"/>
                        </a:defRPr>
                      </a:pPr>
                      <a:r>
                        <a:rPr sz="2600">
                          <a:solidFill>
                            <a:srgbClr val="31859C"/>
                          </a:solidFill>
                        </a:rPr>
                        <a:t>- Micropolitics </a:t>
                      </a:r>
                    </a:p>
                    <a:p>
                      <a:pPr algn="l" defTabSz="914400">
                        <a:defRPr sz="2600">
                          <a:latin typeface="Calibri"/>
                          <a:ea typeface="Calibri"/>
                          <a:cs typeface="Calibri"/>
                          <a:sym typeface="Calibri"/>
                        </a:defRPr>
                      </a:pPr>
                      <a:r>
                        <a:rPr sz="2600">
                          <a:solidFill>
                            <a:srgbClr val="31859C"/>
                          </a:solidFill>
                        </a:rPr>
                        <a:t>- Collaborative</a:t>
                      </a:r>
                    </a:p>
                  </a:txBody>
                  <a:tcPr marL="63499" marR="63499"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3304172">
                <a:tc>
                  <a:txBody>
                    <a:bodyPr/>
                    <a:lstStyle/>
                    <a:p>
                      <a:pPr algn="l" defTabSz="914400"/>
                      <a:r>
                        <a:rPr sz="2600" b="1">
                          <a:solidFill>
                            <a:srgbClr val="31859C"/>
                          </a:solidFill>
                          <a:latin typeface="Calibri"/>
                          <a:ea typeface="Calibri"/>
                          <a:cs typeface="Calibri"/>
                          <a:sym typeface="Calibri"/>
                        </a:rPr>
                        <a:t>Network-practices</a:t>
                      </a:r>
                    </a:p>
                  </a:txBody>
                  <a:tcPr marL="63499" marR="63499"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914400">
                        <a:defRPr sz="2600">
                          <a:latin typeface="Calibri"/>
                          <a:ea typeface="Calibri"/>
                          <a:cs typeface="Calibri"/>
                          <a:sym typeface="Calibri"/>
                        </a:defRPr>
                      </a:pPr>
                      <a:r>
                        <a:rPr sz="2600">
                          <a:solidFill>
                            <a:srgbClr val="31859C"/>
                          </a:solidFill>
                        </a:rPr>
                        <a:t>- Sustainable</a:t>
                      </a:r>
                    </a:p>
                    <a:p>
                      <a:pPr algn="l" defTabSz="914400">
                        <a:defRPr sz="2600">
                          <a:latin typeface="Calibri"/>
                          <a:ea typeface="Calibri"/>
                          <a:cs typeface="Calibri"/>
                          <a:sym typeface="Calibri"/>
                        </a:defRPr>
                      </a:pPr>
                      <a:r>
                        <a:rPr sz="2600">
                          <a:solidFill>
                            <a:srgbClr val="31859C"/>
                          </a:solidFill>
                        </a:rPr>
                        <a:t>- Distributed</a:t>
                      </a:r>
                    </a:p>
                    <a:p>
                      <a:pPr algn="l" defTabSz="914400">
                        <a:defRPr sz="2600" i="1">
                          <a:latin typeface="Calibri"/>
                          <a:ea typeface="Calibri"/>
                          <a:cs typeface="Calibri"/>
                          <a:sym typeface="Calibri"/>
                        </a:defRPr>
                      </a:pPr>
                      <a:r>
                        <a:rPr sz="2600">
                          <a:solidFill>
                            <a:srgbClr val="31859C"/>
                          </a:solidFill>
                        </a:rPr>
                        <a:t>(in practice)</a:t>
                      </a:r>
                    </a:p>
                  </a:txBody>
                  <a:tcPr marL="63499" marR="63499"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914400">
                        <a:defRPr sz="2600">
                          <a:latin typeface="Calibri"/>
                          <a:ea typeface="Calibri"/>
                          <a:cs typeface="Calibri"/>
                          <a:sym typeface="Calibri"/>
                        </a:defRPr>
                      </a:pPr>
                      <a:endParaRPr sz="2600">
                        <a:solidFill>
                          <a:srgbClr val="31859C"/>
                        </a:solidFill>
                      </a:endParaRPr>
                    </a:p>
                    <a:p>
                      <a:pPr algn="l" defTabSz="914400">
                        <a:defRPr sz="2600">
                          <a:latin typeface="Calibri"/>
                          <a:ea typeface="Calibri"/>
                          <a:cs typeface="Calibri"/>
                          <a:sym typeface="Calibri"/>
                        </a:defRPr>
                      </a:pPr>
                      <a:endParaRPr sz="2600">
                        <a:solidFill>
                          <a:srgbClr val="31859C"/>
                        </a:solidFill>
                      </a:endParaRPr>
                    </a:p>
                    <a:p>
                      <a:pPr algn="l" defTabSz="914400">
                        <a:defRPr sz="2600">
                          <a:latin typeface="Calibri"/>
                          <a:ea typeface="Calibri"/>
                          <a:cs typeface="Calibri"/>
                          <a:sym typeface="Calibri"/>
                        </a:defRPr>
                      </a:pPr>
                      <a:endParaRPr sz="2600">
                        <a:solidFill>
                          <a:srgbClr val="31859C"/>
                        </a:solidFill>
                      </a:endParaRPr>
                    </a:p>
                    <a:p>
                      <a:pPr algn="l" defTabSz="914400">
                        <a:defRPr sz="2600">
                          <a:latin typeface="Calibri"/>
                          <a:ea typeface="Calibri"/>
                          <a:cs typeface="Calibri"/>
                          <a:sym typeface="Calibri"/>
                        </a:defRPr>
                      </a:pPr>
                      <a:endParaRPr sz="2600">
                        <a:solidFill>
                          <a:srgbClr val="31859C"/>
                        </a:solidFill>
                      </a:endParaRPr>
                    </a:p>
                    <a:p>
                      <a:pPr defTabSz="914400">
                        <a:defRPr sz="2600" b="1" i="1">
                          <a:latin typeface="Calibri"/>
                          <a:ea typeface="Calibri"/>
                          <a:cs typeface="Calibri"/>
                          <a:sym typeface="Calibri"/>
                        </a:defRPr>
                      </a:pPr>
                      <a:r>
                        <a:rPr sz="2600">
                          <a:solidFill>
                            <a:srgbClr val="31859C"/>
                          </a:solidFill>
                        </a:rPr>
                        <a:t>?</a:t>
                      </a:r>
                    </a:p>
                  </a:txBody>
                  <a:tcPr marL="63499" marR="63499"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914400">
                        <a:defRPr sz="2600">
                          <a:latin typeface="Calibri"/>
                          <a:ea typeface="Calibri"/>
                          <a:cs typeface="Calibri"/>
                          <a:sym typeface="Calibri"/>
                        </a:defRPr>
                      </a:pPr>
                      <a:r>
                        <a:rPr sz="2600">
                          <a:solidFill>
                            <a:srgbClr val="31859C"/>
                          </a:solidFill>
                        </a:rPr>
                        <a:t>- Feminist</a:t>
                      </a:r>
                    </a:p>
                    <a:p>
                      <a:pPr algn="l" defTabSz="914400">
                        <a:defRPr sz="2600">
                          <a:latin typeface="Calibri"/>
                          <a:ea typeface="Calibri"/>
                          <a:cs typeface="Calibri"/>
                          <a:sym typeface="Calibri"/>
                        </a:defRPr>
                      </a:pPr>
                      <a:r>
                        <a:rPr sz="2600">
                          <a:solidFill>
                            <a:srgbClr val="31859C"/>
                          </a:solidFill>
                        </a:rPr>
                        <a:t>- </a:t>
                      </a:r>
                      <a:r>
                        <a:rPr sz="2600" i="1">
                          <a:solidFill>
                            <a:srgbClr val="31859C"/>
                          </a:solidFill>
                        </a:rPr>
                        <a:t>Greedy</a:t>
                      </a:r>
                      <a:r>
                        <a:rPr sz="2600">
                          <a:solidFill>
                            <a:srgbClr val="31859C"/>
                          </a:solidFill>
                        </a:rPr>
                        <a:t> leadership work </a:t>
                      </a:r>
                      <a:r>
                        <a:rPr sz="2600" i="1">
                          <a:solidFill>
                            <a:srgbClr val="31859C"/>
                          </a:solidFill>
                        </a:rPr>
                        <a:t>(distribu</a:t>
                      </a:r>
                      <a:r>
                        <a:rPr lang="it-IT" sz="2600" i="1">
                          <a:solidFill>
                            <a:srgbClr val="31859C"/>
                          </a:solidFill>
                        </a:rPr>
                        <a:t>tion</a:t>
                      </a:r>
                      <a:r>
                        <a:rPr lang="it-IT" sz="2600" i="1" baseline="0">
                          <a:solidFill>
                            <a:srgbClr val="31859C"/>
                          </a:solidFill>
                        </a:rPr>
                        <a:t> of</a:t>
                      </a:r>
                      <a:r>
                        <a:rPr sz="2600" i="1">
                          <a:solidFill>
                            <a:srgbClr val="31859C"/>
                          </a:solidFill>
                        </a:rPr>
                        <a:t>) </a:t>
                      </a:r>
                    </a:p>
                    <a:p>
                      <a:pPr algn="l" defTabSz="914400">
                        <a:defRPr sz="2600">
                          <a:latin typeface="Calibri"/>
                          <a:ea typeface="Calibri"/>
                          <a:cs typeface="Calibri"/>
                          <a:sym typeface="Calibri"/>
                        </a:defRPr>
                      </a:pPr>
                      <a:r>
                        <a:rPr sz="2600">
                          <a:solidFill>
                            <a:srgbClr val="31859C"/>
                          </a:solidFill>
                        </a:rPr>
                        <a:t>- Ecological</a:t>
                      </a:r>
                    </a:p>
                    <a:p>
                      <a:pPr algn="l" defTabSz="914400">
                        <a:defRPr sz="2600">
                          <a:latin typeface="Calibri"/>
                          <a:ea typeface="Calibri"/>
                          <a:cs typeface="Calibri"/>
                          <a:sym typeface="Calibri"/>
                        </a:defRPr>
                      </a:pPr>
                      <a:r>
                        <a:rPr sz="2600">
                          <a:solidFill>
                            <a:srgbClr val="31859C"/>
                          </a:solidFill>
                        </a:rPr>
                        <a:t>- Democratic </a:t>
                      </a:r>
                    </a:p>
                    <a:p>
                      <a:pPr algn="l" defTabSz="914400">
                        <a:defRPr sz="2600">
                          <a:latin typeface="Calibri"/>
                          <a:ea typeface="Calibri"/>
                          <a:cs typeface="Calibri"/>
                          <a:sym typeface="Calibri"/>
                        </a:defRPr>
                      </a:pPr>
                      <a:r>
                        <a:rPr sz="2600">
                          <a:solidFill>
                            <a:srgbClr val="31859C"/>
                          </a:solidFill>
                        </a:rPr>
                        <a:t>- Configuration</a:t>
                      </a:r>
                    </a:p>
                    <a:p>
                      <a:pPr algn="l" defTabSz="914400">
                        <a:defRPr sz="2600">
                          <a:latin typeface="Calibri"/>
                          <a:ea typeface="Calibri"/>
                          <a:cs typeface="Calibri"/>
                          <a:sym typeface="Calibri"/>
                        </a:defRPr>
                      </a:pPr>
                      <a:r>
                        <a:rPr sz="2600">
                          <a:solidFill>
                            <a:srgbClr val="31859C"/>
                          </a:solidFill>
                        </a:rPr>
                        <a:t>- No leadership at all </a:t>
                      </a:r>
                      <a:r>
                        <a:rPr sz="2600" i="1">
                          <a:solidFill>
                            <a:srgbClr val="31859C"/>
                          </a:solidFill>
                        </a:rPr>
                        <a:t>(neo-liberal tiranny)</a:t>
                      </a:r>
                    </a:p>
                  </a:txBody>
                  <a:tcPr marL="63499" marR="63499"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bl>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body" idx="1"/>
          </p:nvPr>
        </p:nvSpPr>
        <p:spPr>
          <a:prstGeom prst="rect">
            <a:avLst/>
          </a:prstGeom>
        </p:spPr>
        <p:txBody>
          <a:bodyPr/>
          <a:lstStyle/>
          <a:p>
            <a:pPr marL="0" indent="0" defTabSz="321293">
              <a:spcBef>
                <a:spcPts val="2300"/>
              </a:spcBef>
              <a:buNone/>
              <a:defRPr sz="1980">
                <a:solidFill>
                  <a:srgbClr val="407AAA"/>
                </a:solidFill>
              </a:defRPr>
            </a:pPr>
            <a:r>
              <a:t>Thus, in our map, it can be noticed that different conceptions and approaches to leadership representative of a managerialist discourse avoid the serious questioning of </a:t>
            </a:r>
            <a:r>
              <a:rPr b="1" i="1"/>
              <a:t>educational context </a:t>
            </a:r>
            <a:r>
              <a:t>and adopt </a:t>
            </a:r>
            <a:r>
              <a:rPr lang="it-IT" b="1" i="1"/>
              <a:t>individualist </a:t>
            </a:r>
            <a:r>
              <a:rPr b="1" i="1"/>
              <a:t>ontologies </a:t>
            </a:r>
            <a:r>
              <a:t>based on human, especially leadership qualities and interaction with followers.</a:t>
            </a:r>
          </a:p>
          <a:p>
            <a:pPr marL="0" indent="0" defTabSz="321293">
              <a:spcBef>
                <a:spcPts val="2300"/>
              </a:spcBef>
              <a:buNone/>
              <a:defRPr sz="1980">
                <a:solidFill>
                  <a:srgbClr val="407AAA"/>
                </a:solidFill>
              </a:defRPr>
            </a:pPr>
            <a:r>
              <a:t>Th</a:t>
            </a:r>
            <a:r>
              <a:rPr lang="it-IT"/>
              <a:t>e</a:t>
            </a:r>
            <a:r>
              <a:t> neo-liberal dispositif of </a:t>
            </a:r>
            <a:r>
              <a:rPr b="1" i="1"/>
              <a:t>distributed leadership </a:t>
            </a:r>
            <a:r>
              <a:t>is</a:t>
            </a:r>
            <a:r>
              <a:rPr lang="it-IT"/>
              <a:t>, e.g.,</a:t>
            </a:r>
            <a:r>
              <a:t> definitively put in practice in a very ponderous research-report that tries to demonstrate the Impact of School Leadership on Pupil Outcomes (Day et al., 2009), whereas the methodological and statistical paraphernalia of an empirist and deterministic paradigm are deployed. </a:t>
            </a:r>
          </a:p>
          <a:p>
            <a:pPr marL="0" indent="0" defTabSz="321293">
              <a:spcBef>
                <a:spcPts val="2300"/>
              </a:spcBef>
              <a:buNone/>
              <a:defRPr sz="1980">
                <a:solidFill>
                  <a:srgbClr val="407AAA"/>
                </a:solidFill>
              </a:defRPr>
            </a:pPr>
            <a:r>
              <a:t>And so it is possible to find such an idea of distributed leadership: </a:t>
            </a:r>
          </a:p>
          <a:p>
            <a:pPr marL="244462" indent="-244462" defTabSz="321293">
              <a:spcBef>
                <a:spcPts val="2300"/>
              </a:spcBef>
              <a:defRPr sz="1980">
                <a:solidFill>
                  <a:srgbClr val="407AAA"/>
                </a:solidFill>
              </a:defRPr>
            </a:pPr>
            <a:r>
              <a:t>it is a mere </a:t>
            </a:r>
            <a:r>
              <a:rPr b="1" i="1"/>
              <a:t>variable</a:t>
            </a:r>
            <a:r>
              <a:t> – certainly not a process in an educational context; </a:t>
            </a:r>
          </a:p>
          <a:p>
            <a:pPr marL="244462" indent="-244462" defTabSz="321293">
              <a:spcBef>
                <a:spcPts val="2300"/>
              </a:spcBef>
              <a:defRPr sz="1980">
                <a:solidFill>
                  <a:srgbClr val="407AAA"/>
                </a:solidFill>
              </a:defRPr>
            </a:pPr>
            <a:r>
              <a:t>within some path analysis models it is located as </a:t>
            </a:r>
            <a:r>
              <a:rPr b="1" i="1"/>
              <a:t>intervening</a:t>
            </a:r>
            <a:r>
              <a:t> variable between independent variables such as: leader trust in teachers, redesigning organisation, setting directions, etc.; </a:t>
            </a:r>
          </a:p>
          <a:p>
            <a:pPr marL="244462" indent="-244462" defTabSz="321293">
              <a:spcBef>
                <a:spcPts val="2300"/>
              </a:spcBef>
              <a:defRPr sz="1980">
                <a:solidFill>
                  <a:srgbClr val="407AAA"/>
                </a:solidFill>
              </a:defRPr>
            </a:pPr>
            <a:r>
              <a:t>and dependent variables such as: improvement in pupil behaviour and attendance and </a:t>
            </a:r>
            <a:r>
              <a:rPr lang="it-IT"/>
              <a:t>students’ </a:t>
            </a:r>
            <a:r>
              <a:rPr b="1" i="1"/>
              <a:t>outcomes</a:t>
            </a:r>
            <a:r>
              <a:t> (measured in a standardized way); </a:t>
            </a:r>
          </a:p>
          <a:p>
            <a:pPr marL="244462" indent="-244462" defTabSz="321293">
              <a:spcBef>
                <a:spcPts val="2300"/>
              </a:spcBef>
              <a:defRPr sz="1980">
                <a:solidFill>
                  <a:srgbClr val="407AAA"/>
                </a:solidFill>
              </a:defRPr>
            </a:pPr>
            <a:r>
              <a:t>together with other intervening variables typical of the managerialist conception of a professional culture to be manipulated such as: senior leadership team collaboration, teacher collaborative culture, staff climate, etc.</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571685" y="824410"/>
            <a:ext cx="12005239" cy="7263674"/>
          </a:xfrm>
          <a:prstGeom prst="rect">
            <a:avLst/>
          </a:prstGeom>
        </p:spPr>
      </p:pic>
      <p:sp>
        <p:nvSpPr>
          <p:cNvPr id="4" name="CasellaDiTesto 3"/>
          <p:cNvSpPr txBox="1"/>
          <p:nvPr/>
        </p:nvSpPr>
        <p:spPr>
          <a:xfrm>
            <a:off x="2540239" y="8756516"/>
            <a:ext cx="8824021" cy="502702"/>
          </a:xfrm>
          <a:prstGeom prst="rect">
            <a:avLst/>
          </a:prstGeom>
          <a:noFill/>
        </p:spPr>
        <p:txBody>
          <a:bodyPr wrap="square" rtlCol="0">
            <a:spAutoFit/>
          </a:bodyPr>
          <a:lstStyle/>
          <a:p>
            <a:r>
              <a:rPr lang="it-IT" sz="2000" b="1" baseline="30000"/>
              <a:t>Heads Perception of Leadership Practices and Change in Pupil Outcomes over Three Years (2003-05), </a:t>
            </a:r>
          </a:p>
          <a:p>
            <a:r>
              <a:rPr lang="it-IT" sz="2000" b="1" baseline="30000"/>
              <a:t>Structural Equation Modelling with standardised solution displayed (Secondary), Day et al. 2009: 92.</a:t>
            </a:r>
            <a:endParaRPr lang="it-IT" sz="20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ctrTitle"/>
          </p:nvPr>
        </p:nvSpPr>
        <p:spPr/>
        <p:txBody>
          <a:bodyPr/>
          <a:lstStyle/>
          <a:p>
            <a:endParaRPr lang="en-GB">
              <a:latin typeface="Calibri" charset="0"/>
            </a:endParaRPr>
          </a:p>
        </p:txBody>
      </p:sp>
      <p:sp>
        <p:nvSpPr>
          <p:cNvPr id="3" name="Sottotitolo 2"/>
          <p:cNvSpPr>
            <a:spLocks noGrp="1"/>
          </p:cNvSpPr>
          <p:nvPr>
            <p:ph type="subTitle" idx="1"/>
          </p:nvPr>
        </p:nvSpPr>
        <p:spPr/>
        <p:txBody>
          <a:bodyPr>
            <a:normAutofit/>
          </a:bodyPr>
          <a:lstStyle/>
          <a:p>
            <a:endParaRPr lang="en-GB">
              <a:solidFill>
                <a:srgbClr val="898989"/>
              </a:solidFill>
              <a:latin typeface="Calibri" charset="0"/>
            </a:endParaRPr>
          </a:p>
        </p:txBody>
      </p:sp>
      <p:pic>
        <p:nvPicPr>
          <p:cNvPr id="13316"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120" y="1083734"/>
            <a:ext cx="12462933" cy="72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670470" y="8979328"/>
            <a:ext cx="9366667" cy="400110"/>
          </a:xfrm>
          <a:prstGeom prst="rect">
            <a:avLst/>
          </a:prstGeom>
          <a:noFill/>
        </p:spPr>
        <p:txBody>
          <a:bodyPr wrap="none" rtlCol="0">
            <a:spAutoFit/>
          </a:bodyPr>
          <a:lstStyle/>
          <a:p>
            <a:r>
              <a:rPr lang="it-IT" sz="2000" b="1" i="1"/>
              <a:t>Italian</a:t>
            </a:r>
            <a:r>
              <a:rPr lang="it-IT" sz="2000"/>
              <a:t> </a:t>
            </a:r>
            <a:r>
              <a:rPr lang="it-IT" sz="2000" b="1" i="1"/>
              <a:t>Model</a:t>
            </a:r>
            <a:r>
              <a:rPr lang="it-IT" sz="2000"/>
              <a:t> of the </a:t>
            </a:r>
            <a:r>
              <a:rPr lang="it-IT" sz="2000" b="1" i="1"/>
              <a:t>European Foundation for Quality Management </a:t>
            </a:r>
            <a:r>
              <a:rPr lang="it-IT" sz="2000"/>
              <a:t>(EFQM).Paletta 204</a:t>
            </a:r>
          </a:p>
        </p:txBody>
      </p:sp>
    </p:spTree>
    <p:extLst>
      <p:ext uri="{BB962C8B-B14F-4D97-AF65-F5344CB8AC3E}">
        <p14:creationId xmlns:p14="http://schemas.microsoft.com/office/powerpoint/2010/main" val="23700652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483614" y="2454499"/>
            <a:ext cx="12258027" cy="6493441"/>
          </a:xfrm>
          <a:prstGeom prst="rect">
            <a:avLst/>
          </a:prstGeom>
        </p:spPr>
      </p:pic>
      <p:sp>
        <p:nvSpPr>
          <p:cNvPr id="8" name="Rettangolo 7"/>
          <p:cNvSpPr/>
          <p:nvPr/>
        </p:nvSpPr>
        <p:spPr>
          <a:xfrm>
            <a:off x="1204248" y="353411"/>
            <a:ext cx="11311326" cy="1362422"/>
          </a:xfrm>
          <a:prstGeom prst="rect">
            <a:avLst/>
          </a:prstGeom>
        </p:spPr>
        <p:txBody>
          <a:bodyPr wrap="square" lIns="130046" tIns="65023" rIns="130046" bIns="65023">
            <a:spAutoFit/>
          </a:bodyPr>
          <a:lstStyle/>
          <a:p>
            <a:r>
              <a:rPr lang="it-IT" sz="2000" dirty="0"/>
              <a:t>Philip </a:t>
            </a:r>
            <a:r>
              <a:rPr lang="it-IT" sz="2000" dirty="0" err="1" smtClean="0"/>
              <a:t>Hallinger</a:t>
            </a:r>
            <a:r>
              <a:rPr lang="it-IT" sz="2000" dirty="0" smtClean="0"/>
              <a:t> </a:t>
            </a:r>
            <a:r>
              <a:rPr lang="it-IT" sz="2000" dirty="0"/>
              <a:t>and Ronald H. </a:t>
            </a:r>
            <a:r>
              <a:rPr lang="it-IT" sz="2000" dirty="0" err="1"/>
              <a:t>Heck</a:t>
            </a:r>
            <a:endParaRPr lang="it-IT" sz="2000" dirty="0"/>
          </a:p>
          <a:p>
            <a:r>
              <a:rPr lang="it-IT" sz="2000" dirty="0" err="1"/>
              <a:t>Conceptual</a:t>
            </a:r>
            <a:r>
              <a:rPr lang="it-IT" sz="2000" dirty="0"/>
              <a:t> and </a:t>
            </a:r>
            <a:r>
              <a:rPr lang="it-IT" sz="2000" dirty="0" err="1"/>
              <a:t>methodological</a:t>
            </a:r>
            <a:r>
              <a:rPr lang="it-IT" sz="2000" dirty="0"/>
              <a:t> </a:t>
            </a:r>
            <a:r>
              <a:rPr lang="it-IT" sz="2000" dirty="0" err="1"/>
              <a:t>issues</a:t>
            </a:r>
            <a:r>
              <a:rPr lang="it-IT" sz="2000" dirty="0"/>
              <a:t> in </a:t>
            </a:r>
            <a:r>
              <a:rPr lang="it-IT" sz="2000" dirty="0" err="1"/>
              <a:t>studying</a:t>
            </a:r>
            <a:r>
              <a:rPr lang="it-IT" sz="2000" dirty="0"/>
              <a:t> </a:t>
            </a:r>
            <a:r>
              <a:rPr lang="it-IT" sz="2000" dirty="0" err="1"/>
              <a:t>school</a:t>
            </a:r>
            <a:r>
              <a:rPr lang="it-IT" sz="2000" dirty="0"/>
              <a:t> leadership </a:t>
            </a:r>
            <a:r>
              <a:rPr lang="it-IT" sz="2000" dirty="0" err="1"/>
              <a:t>effects</a:t>
            </a:r>
            <a:r>
              <a:rPr lang="it-IT" sz="2000" dirty="0"/>
              <a:t> </a:t>
            </a:r>
            <a:r>
              <a:rPr lang="it-IT" sz="2000" dirty="0" err="1"/>
              <a:t>as</a:t>
            </a:r>
            <a:r>
              <a:rPr lang="it-IT" sz="2000" dirty="0"/>
              <a:t> a </a:t>
            </a:r>
            <a:r>
              <a:rPr lang="it-IT" sz="2000" dirty="0" err="1"/>
              <a:t>reciprocal</a:t>
            </a:r>
            <a:r>
              <a:rPr lang="it-IT" sz="2000" dirty="0"/>
              <a:t> </a:t>
            </a:r>
            <a:r>
              <a:rPr lang="it-IT" sz="2000" dirty="0" err="1"/>
              <a:t>process</a:t>
            </a:r>
            <a:endParaRPr lang="it-IT" sz="2000" dirty="0"/>
          </a:p>
          <a:p>
            <a:r>
              <a:rPr lang="it-IT" sz="2000" i="1" dirty="0" smtClean="0"/>
              <a:t>School </a:t>
            </a:r>
            <a:r>
              <a:rPr lang="it-IT" sz="2000" i="1" dirty="0" err="1"/>
              <a:t>Effectiveness</a:t>
            </a:r>
            <a:r>
              <a:rPr lang="it-IT" sz="2000" i="1" dirty="0"/>
              <a:t> and School </a:t>
            </a:r>
            <a:r>
              <a:rPr lang="it-IT" sz="2000" i="1" dirty="0" err="1"/>
              <a:t>Improvement</a:t>
            </a:r>
            <a:r>
              <a:rPr lang="it-IT" sz="2000" i="1" dirty="0"/>
              <a:t> </a:t>
            </a:r>
            <a:r>
              <a:rPr lang="it-IT" sz="2000" dirty="0" smtClean="0"/>
              <a:t>Vol</a:t>
            </a:r>
            <a:r>
              <a:rPr lang="it-IT" sz="2000" dirty="0"/>
              <a:t>. 22, No. 2, </a:t>
            </a:r>
            <a:r>
              <a:rPr lang="it-IT" sz="2000" dirty="0" err="1"/>
              <a:t>June</a:t>
            </a:r>
            <a:r>
              <a:rPr lang="it-IT" sz="2000" dirty="0"/>
              <a:t> 2011, 149–173 </a:t>
            </a:r>
          </a:p>
          <a:p>
            <a:endParaRPr lang="it-IT" sz="2000" dirty="0"/>
          </a:p>
        </p:txBody>
      </p:sp>
    </p:spTree>
    <p:extLst>
      <p:ext uri="{BB962C8B-B14F-4D97-AF65-F5344CB8AC3E}">
        <p14:creationId xmlns:p14="http://schemas.microsoft.com/office/powerpoint/2010/main" val="37203269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429435" y="2005310"/>
            <a:ext cx="9880230" cy="5592583"/>
          </a:xfrm>
          <a:prstGeom prst="rect">
            <a:avLst/>
          </a:prstGeom>
        </p:spPr>
      </p:pic>
      <p:sp>
        <p:nvSpPr>
          <p:cNvPr id="7" name="CasellaDiTesto 6"/>
          <p:cNvSpPr txBox="1"/>
          <p:nvPr/>
        </p:nvSpPr>
        <p:spPr>
          <a:xfrm>
            <a:off x="4112879" y="8667393"/>
            <a:ext cx="4927508" cy="661375"/>
          </a:xfrm>
          <a:prstGeom prst="rect">
            <a:avLst/>
          </a:prstGeom>
          <a:noFill/>
        </p:spPr>
        <p:txBody>
          <a:bodyPr wrap="none" lIns="91435" tIns="45718" rIns="91435" bIns="45718" rtlCol="0">
            <a:spAutoFit/>
          </a:bodyPr>
          <a:lstStyle/>
          <a:p>
            <a:r>
              <a:rPr lang="it-IT" sz="1800"/>
              <a:t>Collaborative Leadership and Teachers Wellbeing</a:t>
            </a:r>
          </a:p>
          <a:p>
            <a:r>
              <a:rPr lang="it-IT" sz="1800"/>
              <a:t>Serpieri.Vatrella.2017</a:t>
            </a:r>
          </a:p>
        </p:txBody>
      </p:sp>
    </p:spTree>
    <p:extLst>
      <p:ext uri="{BB962C8B-B14F-4D97-AF65-F5344CB8AC3E}">
        <p14:creationId xmlns:p14="http://schemas.microsoft.com/office/powerpoint/2010/main" val="41515792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body" idx="1"/>
          </p:nvPr>
        </p:nvSpPr>
        <p:spPr>
          <a:prstGeom prst="rect">
            <a:avLst/>
          </a:prstGeom>
        </p:spPr>
        <p:txBody>
          <a:bodyPr>
            <a:normAutofit/>
          </a:bodyPr>
          <a:lstStyle/>
          <a:p>
            <a:pPr marL="324468" indent="-324468" defTabSz="426444">
              <a:spcBef>
                <a:spcPts val="2999"/>
              </a:spcBef>
              <a:defRPr sz="2628">
                <a:solidFill>
                  <a:srgbClr val="407AAA"/>
                </a:solidFill>
              </a:defRPr>
            </a:pPr>
            <a:r>
              <a:t>It seems clear how this knowledge is connected to practices of head teacher’s selection, training, evaluation and promotion that explicitly recall </a:t>
            </a:r>
            <a:r>
              <a:rPr b="1" i="1"/>
              <a:t>knowledge(s) that subjectivate leaders as school managers</a:t>
            </a:r>
            <a:r>
              <a:t>, whose organisation and objectives are flattened on the model of educational enterprise. </a:t>
            </a:r>
          </a:p>
          <a:p>
            <a:pPr marL="324468" indent="-324468" defTabSz="426444">
              <a:spcBef>
                <a:spcPts val="2999"/>
              </a:spcBef>
              <a:defRPr sz="2628">
                <a:solidFill>
                  <a:srgbClr val="407AAA"/>
                </a:solidFill>
              </a:defRPr>
            </a:pPr>
            <a:r>
              <a:t>This leadership dispositif subjectivates the head teachers enabling them to redesign the educational context, both external and within the school, and where what strategically count </a:t>
            </a:r>
            <a:r>
              <a:rPr b="1" i="1"/>
              <a:t>are personal ‘super’ qualities</a:t>
            </a:r>
            <a:r>
              <a:t>, sort of a clever puppet master of distributed leadership.</a:t>
            </a:r>
          </a:p>
          <a:p>
            <a:pPr marL="0" indent="0" defTabSz="426444">
              <a:spcBef>
                <a:spcPts val="2999"/>
              </a:spcBef>
              <a:buNone/>
              <a:defRPr sz="2628">
                <a:solidFill>
                  <a:srgbClr val="407AAA"/>
                </a:solidFill>
              </a:defRPr>
            </a:pPr>
            <a:r>
              <a:t>The dominant paradigms of leadership through heroic performances, leader designer frameworks and best-practice models that are so pervasive have little or no rigorous theoretical underpinnings, and as such the feasibility of these ‘more traditional’ approaches in terms of providing a means for </a:t>
            </a:r>
            <a:r>
              <a:rPr b="1" i="1"/>
              <a:t>critical self-reflection needs to be seriously questioned</a:t>
            </a:r>
            <a:r>
              <a:t> (Niesche 2011: 18).</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body" idx="1"/>
          </p:nvPr>
        </p:nvSpPr>
        <p:spPr>
          <a:prstGeom prst="rect">
            <a:avLst/>
          </a:prstGeom>
        </p:spPr>
        <p:txBody>
          <a:bodyPr>
            <a:normAutofit/>
          </a:bodyPr>
          <a:lstStyle/>
          <a:p>
            <a:pPr marL="0" indent="0" defTabSz="426444">
              <a:spcBef>
                <a:spcPts val="2999"/>
              </a:spcBef>
              <a:buNone/>
              <a:defRPr sz="2628">
                <a:solidFill>
                  <a:srgbClr val="407AAA"/>
                </a:solidFill>
              </a:defRPr>
            </a:pPr>
            <a:r>
              <a:t>In order to adopt a beyond ideology foucauldian perspective, my aims are intended to show how educational leadership represent a </a:t>
            </a:r>
            <a:r>
              <a:rPr b="1" i="1"/>
              <a:t>key dispositif for neo-liberal school reforms</a:t>
            </a:r>
            <a:r>
              <a:t>. </a:t>
            </a:r>
          </a:p>
          <a:p>
            <a:pPr marL="324468" indent="-324468" defTabSz="426444">
              <a:spcBef>
                <a:spcPts val="2999"/>
              </a:spcBef>
              <a:defRPr sz="2628">
                <a:solidFill>
                  <a:srgbClr val="407AAA"/>
                </a:solidFill>
              </a:defRPr>
            </a:pPr>
            <a:r>
              <a:t>In particular, in a foucauldian perspective, the concept of dispositif plays a strategic role at the </a:t>
            </a:r>
            <a:r>
              <a:rPr b="1" i="1"/>
              <a:t>intersection of governmentality, regimes of truth, and technologies of the self</a:t>
            </a:r>
            <a:r>
              <a:t>.</a:t>
            </a:r>
          </a:p>
          <a:p>
            <a:pPr marL="324468" indent="-324468" defTabSz="426444">
              <a:spcBef>
                <a:spcPts val="2999"/>
              </a:spcBef>
              <a:defRPr sz="2628">
                <a:solidFill>
                  <a:srgbClr val="407AAA"/>
                </a:solidFill>
              </a:defRPr>
            </a:pPr>
            <a:r>
              <a:t>The dispositif is a </a:t>
            </a:r>
            <a:r>
              <a:rPr b="1" i="1"/>
              <a:t>historical formation of heterogeneous elements</a:t>
            </a:r>
            <a:r>
              <a:t> as discourses, institutions, rules, scientific knowledge(s), and so on: ‘[t]he apparatus itself is the system of relations that can be established between these elements’ (CF: 194); sort of a </a:t>
            </a:r>
            <a:r>
              <a:rPr b="1" i="1"/>
              <a:t>contextual and mobile configuration </a:t>
            </a:r>
            <a:r>
              <a:t>(see Revel 2015). </a:t>
            </a:r>
          </a:p>
          <a:p>
            <a:pPr marL="324468" indent="-324468" defTabSz="426444">
              <a:spcBef>
                <a:spcPts val="2999"/>
              </a:spcBef>
              <a:defRPr sz="2628">
                <a:solidFill>
                  <a:srgbClr val="407AAA"/>
                </a:solidFill>
              </a:defRPr>
            </a:pPr>
            <a:r>
              <a:t>Grounded on a ‘new’ conception of power and challenging its ideological function it is </a:t>
            </a:r>
            <a:r>
              <a:rPr b="1" i="1"/>
              <a:t>distinguished from other conceptions of State apparatus</a:t>
            </a:r>
            <a:r>
              <a:t>, such as the ‘Ideological State Apparatuses’ (Althusser 1971).</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body" idx="1"/>
          </p:nvPr>
        </p:nvSpPr>
        <p:spPr>
          <a:prstGeom prst="rect">
            <a:avLst/>
          </a:prstGeom>
        </p:spPr>
        <p:txBody>
          <a:bodyPr/>
          <a:lstStyle/>
          <a:p>
            <a:pPr marL="0" indent="0" defTabSz="373868">
              <a:spcBef>
                <a:spcPts val="2600"/>
              </a:spcBef>
              <a:buNone/>
              <a:defRPr sz="2304" b="1" i="1">
                <a:solidFill>
                  <a:srgbClr val="407AAA"/>
                </a:solidFill>
                <a:latin typeface="Helvetica"/>
                <a:ea typeface="Helvetica"/>
                <a:cs typeface="Helvetica"/>
                <a:sym typeface="Helvetica"/>
              </a:defRPr>
            </a:pPr>
            <a:r>
              <a:t>Leadership deconstruction</a:t>
            </a:r>
          </a:p>
          <a:p>
            <a:pPr marL="284464" indent="-284464" defTabSz="373868">
              <a:spcBef>
                <a:spcPts val="2600"/>
              </a:spcBef>
              <a:defRPr sz="2304">
                <a:solidFill>
                  <a:srgbClr val="407AAA"/>
                </a:solidFill>
              </a:defRPr>
            </a:pPr>
            <a:r>
              <a:t>Leadership as policy dispositif, of which transformational and distributed are probably the most relevant ones, produces a regime of truth and technologies of governmentality to put in practice a neo-liberal education model pursuing educational goals congruent with those of competitiveness, selection, performativity and so on. In such a way it subjectivates head teachers, teachers, students and families </a:t>
            </a:r>
            <a:r>
              <a:rPr b="1" i="1"/>
              <a:t>as entrepreneurs of themselves</a:t>
            </a:r>
            <a:r>
              <a:t> (for this metaphor see BBP).</a:t>
            </a:r>
          </a:p>
          <a:p>
            <a:pPr marL="284464" indent="-284464" defTabSz="373868">
              <a:spcBef>
                <a:spcPts val="2600"/>
              </a:spcBef>
              <a:defRPr sz="2304">
                <a:solidFill>
                  <a:srgbClr val="407AAA"/>
                </a:solidFill>
              </a:defRPr>
            </a:pPr>
            <a:r>
              <a:t>Thus, it should be emphasized that critical knowledge(s) about leadership countervail neo-liberal knowledges on the one side, adopting more sophisticated conceptions focused on a democratic idea of leadership significantly</a:t>
            </a:r>
            <a:r>
              <a:rPr b="1" i="1"/>
              <a:t> ‘engaged’ in a structural and cultural educational context</a:t>
            </a:r>
            <a:r>
              <a:t>, as for the case of Woods’ </a:t>
            </a:r>
            <a:r>
              <a:rPr i="1"/>
              <a:t>democratic leadership </a:t>
            </a:r>
            <a:r>
              <a:t>(2005) inspired by Archer’s morphogenesis</a:t>
            </a:r>
            <a:r>
              <a:rPr lang="it-IT"/>
              <a:t>, or for the </a:t>
            </a:r>
            <a:r>
              <a:rPr lang="it-IT" i="1"/>
              <a:t>distributed leadership in practice</a:t>
            </a:r>
            <a:r>
              <a:rPr lang="it-IT"/>
              <a:t> as for Spillane (2006) (we could also quote the Leadership </a:t>
            </a:r>
            <a:r>
              <a:rPr lang="it-IT" i="1"/>
              <a:t>for learning</a:t>
            </a:r>
            <a:r>
              <a:rPr lang="it-IT"/>
              <a:t> of MacBeath et al.)</a:t>
            </a:r>
            <a:endParaRPr/>
          </a:p>
          <a:p>
            <a:pPr marL="284464" indent="-284464" defTabSz="373868">
              <a:spcBef>
                <a:spcPts val="2600"/>
              </a:spcBef>
              <a:defRPr sz="2304">
                <a:solidFill>
                  <a:srgbClr val="407AAA"/>
                </a:solidFill>
              </a:defRPr>
            </a:pPr>
            <a:r>
              <a:t>On the other side, critical contributions conceive of the leadership dispositif just as </a:t>
            </a:r>
            <a:r>
              <a:rPr b="1" i="1"/>
              <a:t>one of the tyrannies </a:t>
            </a:r>
            <a:r>
              <a:t>(along with accountability, performativity, and so on) of neo-liberal education, as witnessed by the absence of the leadership theme in the ‘critical’ Handbook of Sociology of Education (Apple, Ball, Gandin, 2010).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635001"/>
            <a:ext cx="13004800" cy="8238054"/>
          </a:xfrm>
          <a:prstGeom prst="rect">
            <a:avLst/>
          </a:prstGeom>
        </p:spPr>
      </p:pic>
      <p:sp>
        <p:nvSpPr>
          <p:cNvPr id="3" name="CasellaDiTesto 2"/>
          <p:cNvSpPr txBox="1"/>
          <p:nvPr/>
        </p:nvSpPr>
        <p:spPr>
          <a:xfrm>
            <a:off x="2245122" y="8873055"/>
            <a:ext cx="8144918" cy="461661"/>
          </a:xfrm>
          <a:prstGeom prst="rect">
            <a:avLst/>
          </a:prstGeom>
          <a:noFill/>
        </p:spPr>
        <p:txBody>
          <a:bodyPr wrap="none" lIns="91435" tIns="45718" rIns="91435" bIns="45718" rtlCol="0">
            <a:spAutoFit/>
          </a:bodyPr>
          <a:lstStyle/>
          <a:p>
            <a:r>
              <a:rPr lang="it-IT" sz="2400">
                <a:solidFill>
                  <a:srgbClr val="31859C"/>
                </a:solidFill>
              </a:rPr>
              <a:t>Derived from Engstrom’s Activity System Theory (Spillane 2006)</a:t>
            </a:r>
          </a:p>
        </p:txBody>
      </p:sp>
    </p:spTree>
    <p:extLst>
      <p:ext uri="{BB962C8B-B14F-4D97-AF65-F5344CB8AC3E}">
        <p14:creationId xmlns:p14="http://schemas.microsoft.com/office/powerpoint/2010/main" val="7024190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
          <p:cNvSpPr>
            <a:spLocks noChangeArrowheads="1"/>
          </p:cNvSpPr>
          <p:nvPr/>
        </p:nvSpPr>
        <p:spPr bwMode="auto">
          <a:xfrm>
            <a:off x="6327384" y="5645223"/>
            <a:ext cx="2052638" cy="11334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a:ln>
                  <a:noFill/>
                </a:ln>
                <a:solidFill>
                  <a:schemeClr val="tx1"/>
                </a:solidFill>
                <a:effectLst/>
                <a:latin typeface="Arial" charset="0"/>
                <a:ea typeface="ÇlÇr ñæí©" charset="0"/>
              </a:rPr>
              <a:t>person</a:t>
            </a:r>
            <a:endParaRPr kumimoji="0" lang="it-IT" sz="2400" b="0" i="0" u="none" strike="noStrike" cap="none" normalizeH="0" baseline="0">
              <a:ln>
                <a:noFill/>
              </a:ln>
              <a:solidFill>
                <a:schemeClr val="tx1"/>
              </a:solidFill>
              <a:effectLst/>
              <a:latin typeface="Arial" charset="0"/>
              <a:ea typeface="ＭＳ Ｐゴシック" charset="0"/>
            </a:endParaRPr>
          </a:p>
        </p:txBody>
      </p:sp>
      <p:sp>
        <p:nvSpPr>
          <p:cNvPr id="5" name="Oval 2"/>
          <p:cNvSpPr>
            <a:spLocks noChangeArrowheads="1"/>
          </p:cNvSpPr>
          <p:nvPr/>
        </p:nvSpPr>
        <p:spPr bwMode="auto">
          <a:xfrm>
            <a:off x="8389547" y="4268861"/>
            <a:ext cx="2738437" cy="113823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1" i="0" u="none" strike="noStrike" cap="none" normalizeH="0" baseline="0">
                <a:ln>
                  <a:noFill/>
                </a:ln>
                <a:solidFill>
                  <a:schemeClr val="tx1"/>
                </a:solidFill>
                <a:effectLst/>
                <a:latin typeface="Arial" charset="0"/>
                <a:ea typeface="ÇlÇr ñæí©" charset="0"/>
              </a:rPr>
              <a:t>engagement</a:t>
            </a:r>
            <a:endParaRPr kumimoji="0" lang="it-IT" sz="2400" b="0" i="0" u="none" strike="noStrike" cap="none" normalizeH="0" baseline="0">
              <a:ln>
                <a:noFill/>
              </a:ln>
              <a:solidFill>
                <a:schemeClr val="tx1"/>
              </a:solidFill>
              <a:effectLst/>
              <a:latin typeface="Arial" charset="0"/>
              <a:ea typeface="ＭＳ Ｐゴシック" charset="0"/>
            </a:endParaRPr>
          </a:p>
        </p:txBody>
      </p:sp>
      <p:sp>
        <p:nvSpPr>
          <p:cNvPr id="6" name="Line 3"/>
          <p:cNvSpPr>
            <a:spLocks noChangeShapeType="1"/>
          </p:cNvSpPr>
          <p:nvPr/>
        </p:nvSpPr>
        <p:spPr bwMode="auto">
          <a:xfrm>
            <a:off x="2669784" y="4035498"/>
            <a:ext cx="0" cy="160020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Line 4"/>
          <p:cNvSpPr>
            <a:spLocks noChangeShapeType="1"/>
          </p:cNvSpPr>
          <p:nvPr/>
        </p:nvSpPr>
        <p:spPr bwMode="auto">
          <a:xfrm>
            <a:off x="7668822" y="3941836"/>
            <a:ext cx="0" cy="160020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Line 5"/>
          <p:cNvSpPr>
            <a:spLocks noChangeShapeType="1"/>
          </p:cNvSpPr>
          <p:nvPr/>
        </p:nvSpPr>
        <p:spPr bwMode="auto">
          <a:xfrm flipV="1">
            <a:off x="3812784" y="5407098"/>
            <a:ext cx="685800" cy="5715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Line 6"/>
          <p:cNvSpPr>
            <a:spLocks noChangeShapeType="1"/>
          </p:cNvSpPr>
          <p:nvPr/>
        </p:nvSpPr>
        <p:spPr bwMode="auto">
          <a:xfrm flipV="1">
            <a:off x="6297222" y="3941836"/>
            <a:ext cx="685800" cy="457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Line 7"/>
          <p:cNvSpPr>
            <a:spLocks noChangeShapeType="1"/>
          </p:cNvSpPr>
          <p:nvPr/>
        </p:nvSpPr>
        <p:spPr bwMode="auto">
          <a:xfrm flipV="1">
            <a:off x="8384784" y="5407098"/>
            <a:ext cx="914400" cy="685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Line 8"/>
          <p:cNvSpPr>
            <a:spLocks noChangeShapeType="1"/>
          </p:cNvSpPr>
          <p:nvPr/>
        </p:nvSpPr>
        <p:spPr bwMode="auto">
          <a:xfrm>
            <a:off x="5870184" y="5178498"/>
            <a:ext cx="685800" cy="685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Oval 9"/>
          <p:cNvSpPr>
            <a:spLocks noChangeArrowheads="1"/>
          </p:cNvSpPr>
          <p:nvPr/>
        </p:nvSpPr>
        <p:spPr bwMode="auto">
          <a:xfrm>
            <a:off x="3584184" y="4264098"/>
            <a:ext cx="2738438" cy="113823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200" b="1" i="0" u="none" strike="noStrike" cap="none" normalizeH="0" baseline="0">
                <a:ln>
                  <a:noFill/>
                </a:ln>
                <a:solidFill>
                  <a:schemeClr val="tx1"/>
                </a:solidFill>
                <a:effectLst/>
                <a:latin typeface="Arial" charset="0"/>
                <a:ea typeface="ÇlÇr ñæí©" charset="0"/>
              </a:rPr>
              <a:t>engagement</a:t>
            </a:r>
            <a:endParaRPr kumimoji="0" lang="it-IT" sz="2400" b="0" i="0" u="none" strike="noStrike" cap="none" normalizeH="0" baseline="0">
              <a:ln>
                <a:noFill/>
              </a:ln>
              <a:solidFill>
                <a:schemeClr val="tx1"/>
              </a:solidFill>
              <a:effectLst/>
              <a:latin typeface="Arial" charset="0"/>
              <a:ea typeface="ＭＳ Ｐゴシック" charset="0"/>
            </a:endParaRPr>
          </a:p>
        </p:txBody>
      </p:sp>
      <p:sp>
        <p:nvSpPr>
          <p:cNvPr id="13" name="Oval 10"/>
          <p:cNvSpPr>
            <a:spLocks noChangeArrowheads="1"/>
          </p:cNvSpPr>
          <p:nvPr/>
        </p:nvSpPr>
        <p:spPr bwMode="auto">
          <a:xfrm>
            <a:off x="1755384" y="5635698"/>
            <a:ext cx="2052638" cy="11334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a:ln>
                  <a:noFill/>
                </a:ln>
                <a:solidFill>
                  <a:schemeClr val="tx1"/>
                </a:solidFill>
                <a:effectLst/>
                <a:latin typeface="Arial" charset="0"/>
                <a:ea typeface="ÇlÇr ñæí©" charset="0"/>
              </a:rPr>
              <a:t>person</a:t>
            </a:r>
            <a:endParaRPr kumimoji="0" lang="it-IT" sz="2400" b="0" i="0" u="none" strike="noStrike" cap="none" normalizeH="0" baseline="0">
              <a:ln>
                <a:noFill/>
              </a:ln>
              <a:solidFill>
                <a:schemeClr val="tx1"/>
              </a:solidFill>
              <a:effectLst/>
              <a:latin typeface="Arial" charset="0"/>
              <a:ea typeface="ＭＳ Ｐゴシック" charset="0"/>
            </a:endParaRPr>
          </a:p>
        </p:txBody>
      </p:sp>
      <p:sp>
        <p:nvSpPr>
          <p:cNvPr id="14" name="Oval 11"/>
          <p:cNvSpPr>
            <a:spLocks noChangeArrowheads="1"/>
          </p:cNvSpPr>
          <p:nvPr/>
        </p:nvSpPr>
        <p:spPr bwMode="auto">
          <a:xfrm>
            <a:off x="6332147" y="2798836"/>
            <a:ext cx="2276475" cy="11334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a:ln>
                  <a:noFill/>
                </a:ln>
                <a:solidFill>
                  <a:schemeClr val="tx1"/>
                </a:solidFill>
                <a:effectLst/>
                <a:latin typeface="Arial" charset="0"/>
                <a:ea typeface="ÇlÇr ñæí©" charset="0"/>
              </a:rPr>
              <a:t>structure</a:t>
            </a:r>
            <a:endParaRPr kumimoji="0" lang="it-IT" sz="2400" b="0" i="0" u="none" strike="noStrike" cap="none" normalizeH="0" baseline="0">
              <a:ln>
                <a:noFill/>
              </a:ln>
              <a:solidFill>
                <a:schemeClr val="tx1"/>
              </a:solidFill>
              <a:effectLst/>
              <a:latin typeface="Arial" charset="0"/>
              <a:ea typeface="ＭＳ Ｐゴシック" charset="0"/>
            </a:endParaRPr>
          </a:p>
        </p:txBody>
      </p:sp>
      <p:sp>
        <p:nvSpPr>
          <p:cNvPr id="15" name="Oval 12"/>
          <p:cNvSpPr>
            <a:spLocks noChangeArrowheads="1"/>
          </p:cNvSpPr>
          <p:nvPr/>
        </p:nvSpPr>
        <p:spPr bwMode="auto">
          <a:xfrm>
            <a:off x="1755384" y="2906786"/>
            <a:ext cx="2281238" cy="11334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a:ln>
                  <a:noFill/>
                </a:ln>
                <a:solidFill>
                  <a:schemeClr val="tx1"/>
                </a:solidFill>
                <a:effectLst/>
                <a:latin typeface="Arial" charset="0"/>
                <a:ea typeface="ÇlÇr ñæí©" charset="0"/>
              </a:rPr>
              <a:t>structure</a:t>
            </a:r>
            <a:endParaRPr kumimoji="0" lang="it-IT" sz="2400" b="0" i="0" u="none" strike="noStrike" cap="none" normalizeH="0" baseline="0">
              <a:ln>
                <a:noFill/>
              </a:ln>
              <a:solidFill>
                <a:schemeClr val="tx1"/>
              </a:solidFill>
              <a:effectLst/>
              <a:latin typeface="Arial"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a typeface="ＭＳ Ｐゴシック" charset="0"/>
            </a:endParaRPr>
          </a:p>
        </p:txBody>
      </p:sp>
      <p:sp>
        <p:nvSpPr>
          <p:cNvPr id="20" name="CasellaDiTesto 19"/>
          <p:cNvSpPr txBox="1"/>
          <p:nvPr/>
        </p:nvSpPr>
        <p:spPr>
          <a:xfrm>
            <a:off x="5868133" y="8244052"/>
            <a:ext cx="1560368" cy="646331"/>
          </a:xfrm>
          <a:prstGeom prst="rect">
            <a:avLst/>
          </a:prstGeom>
          <a:noFill/>
        </p:spPr>
        <p:txBody>
          <a:bodyPr wrap="none" rtlCol="0">
            <a:spAutoFit/>
          </a:bodyPr>
          <a:lstStyle/>
          <a:p>
            <a:r>
              <a:rPr lang="it-IT" sz="2000"/>
              <a:t>Woods, 2005</a:t>
            </a:r>
            <a:r>
              <a:rPr lang="it-IT"/>
              <a:t> </a:t>
            </a:r>
          </a:p>
        </p:txBody>
      </p:sp>
    </p:spTree>
    <p:extLst>
      <p:ext uri="{BB962C8B-B14F-4D97-AF65-F5344CB8AC3E}">
        <p14:creationId xmlns:p14="http://schemas.microsoft.com/office/powerpoint/2010/main" val="35469718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idx="1"/>
          </p:nvPr>
        </p:nvSpPr>
        <p:spPr>
          <a:prstGeom prst="rect">
            <a:avLst/>
          </a:prstGeom>
        </p:spPr>
        <p:txBody>
          <a:bodyPr/>
          <a:lstStyle/>
          <a:p>
            <a:pPr marL="0" indent="0" defTabSz="473177">
              <a:spcBef>
                <a:spcPts val="3400"/>
              </a:spcBef>
              <a:buNone/>
              <a:defRPr sz="2916" b="1" i="1">
                <a:solidFill>
                  <a:srgbClr val="407AAA"/>
                </a:solidFill>
                <a:latin typeface="Helvetica"/>
                <a:ea typeface="Helvetica"/>
                <a:cs typeface="Helvetica"/>
                <a:sym typeface="Helvetica"/>
              </a:defRPr>
            </a:pPr>
            <a:r>
              <a:t>Not researching leadership?</a:t>
            </a:r>
          </a:p>
          <a:p>
            <a:pPr marL="360027" indent="-360027" defTabSz="473177">
              <a:spcBef>
                <a:spcPts val="3400"/>
              </a:spcBef>
              <a:defRPr sz="2916">
                <a:solidFill>
                  <a:srgbClr val="407AAA"/>
                </a:solidFill>
              </a:defRPr>
            </a:pPr>
            <a:r>
              <a:t>This is the case of Ball and his colleagues, who more recently have developed an interpretation of </a:t>
            </a:r>
            <a:r>
              <a:rPr b="1" i="1"/>
              <a:t>leadership as imbricated into discursive formations and educational contexts</a:t>
            </a:r>
            <a:r>
              <a:t>, that Gunter has signalled as an original way of ‘not researching leadership’ (2013).</a:t>
            </a:r>
          </a:p>
          <a:p>
            <a:pPr marL="360027" indent="-360027" defTabSz="473177">
              <a:spcBef>
                <a:spcPts val="3400"/>
              </a:spcBef>
              <a:defRPr sz="2916">
                <a:solidFill>
                  <a:srgbClr val="407AAA"/>
                </a:solidFill>
              </a:defRPr>
            </a:pPr>
            <a:r>
              <a:t>Thus, in researches conducted on the shifting from welfarist to neo-liberal discourse (Gewirtz and Ball 2000), the head teacher is conceived as </a:t>
            </a:r>
            <a:r>
              <a:rPr b="1" i="1"/>
              <a:t>discursive catalyst in school contexts</a:t>
            </a:r>
            <a:r>
              <a:t>. Such understanding of school leadership refers to sophisticated and thick descriptions of head teachers’ and teacher’s biographies, seen as a key interpretative dimension useful to understand the shift of the welfarist discourse toward the neo-liberal ones.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asted-image.pdf"/>
          <p:cNvPicPr>
            <a:picLocks noChangeAspect="1"/>
          </p:cNvPicPr>
          <p:nvPr/>
        </p:nvPicPr>
        <p:blipFill>
          <a:blip r:embed="rId2">
            <a:extLst/>
          </a:blip>
          <a:stretch>
            <a:fillRect/>
          </a:stretch>
        </p:blipFill>
        <p:spPr>
          <a:xfrm>
            <a:off x="2432050" y="1479551"/>
            <a:ext cx="8140700" cy="67945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body" idx="1"/>
          </p:nvPr>
        </p:nvSpPr>
        <p:spPr>
          <a:prstGeom prst="rect">
            <a:avLst/>
          </a:prstGeom>
        </p:spPr>
        <p:txBody>
          <a:bodyPr>
            <a:normAutofit/>
          </a:bodyPr>
          <a:lstStyle/>
          <a:p>
            <a:pPr marL="0" indent="0" defTabSz="368026">
              <a:spcBef>
                <a:spcPts val="2600"/>
              </a:spcBef>
              <a:buNone/>
              <a:defRPr sz="2268" b="1" i="1">
                <a:solidFill>
                  <a:srgbClr val="407AAA"/>
                </a:solidFill>
                <a:latin typeface="Helvetica"/>
                <a:ea typeface="Helvetica"/>
                <a:cs typeface="Helvetica"/>
                <a:sym typeface="Helvetica"/>
              </a:defRPr>
            </a:pPr>
            <a:r>
              <a:t>Taking context seriously</a:t>
            </a:r>
          </a:p>
          <a:p>
            <a:pPr marL="280020" indent="-280020" defTabSz="368026">
              <a:spcBef>
                <a:spcPts val="2600"/>
              </a:spcBef>
              <a:defRPr sz="2268">
                <a:solidFill>
                  <a:srgbClr val="407AAA"/>
                </a:solidFill>
              </a:defRPr>
            </a:pPr>
            <a:r>
              <a:t>‘Key biographies’ do not play any causal role, as for the neo-liberal leadership dispositif, meanwhile are rather intended to show how school contexts change through complex, non-linear and contingent processes. A genealogical interpretation of problematisations is put into play: and biographies show how some </a:t>
            </a:r>
            <a:r>
              <a:rPr b="1" i="1"/>
              <a:t>processes of re-subjectivation are not ideological, but catalyse, code </a:t>
            </a:r>
            <a:r>
              <a:rPr/>
              <a:t>and</a:t>
            </a:r>
            <a:r>
              <a:rPr b="1" i="1"/>
              <a:t> recode </a:t>
            </a:r>
            <a:r>
              <a:rPr/>
              <a:t>and</a:t>
            </a:r>
            <a:r>
              <a:rPr b="1" i="1"/>
              <a:t> enact diverse educational truths</a:t>
            </a:r>
            <a:r>
              <a:t>. </a:t>
            </a:r>
          </a:p>
          <a:p>
            <a:pPr marL="280020" indent="-280020" defTabSz="368026">
              <a:spcBef>
                <a:spcPts val="2600"/>
              </a:spcBef>
              <a:defRPr sz="2268">
                <a:solidFill>
                  <a:srgbClr val="407AAA"/>
                </a:solidFill>
              </a:defRPr>
            </a:pPr>
            <a:r>
              <a:t>A precious contribution in this direction comes from recent researches on </a:t>
            </a:r>
            <a:r>
              <a:rPr b="1" i="1"/>
              <a:t>policy-enactments</a:t>
            </a:r>
            <a:r>
              <a:t> in schools (Ball et al. 2012), where it is important to: ‘taking context seriously’, together with ‘policy artefacts’, ‘discourses, representations and translations’.</a:t>
            </a:r>
          </a:p>
          <a:p>
            <a:pPr marL="0" indent="0" defTabSz="368026">
              <a:spcBef>
                <a:spcPts val="2600"/>
              </a:spcBef>
              <a:buNone/>
              <a:defRPr sz="2268">
                <a:solidFill>
                  <a:srgbClr val="407AAA"/>
                </a:solidFill>
              </a:defRPr>
            </a:pPr>
            <a:r>
              <a:t>Thus, policy enactment involves </a:t>
            </a:r>
            <a:r>
              <a:rPr b="1" i="1"/>
              <a:t>creative</a:t>
            </a:r>
            <a:r>
              <a:t> processes of interpretation and recontextualisation – that is, the translation of texts into action and the abstractions of policy ideas into contextualised practices – and this process involves ‘interpretations of interpretations’ (…), although the </a:t>
            </a:r>
            <a:r>
              <a:rPr b="1" i="1"/>
              <a:t>degree of play or freedom for ‘interpretation’ varies from policy to policy </a:t>
            </a:r>
            <a:r>
              <a:t>in relation to the apparatuses of power within which they are set and within the constraints and possibilities of context. </a:t>
            </a:r>
            <a:r>
              <a:rPr b="1" i="1"/>
              <a:t>Policies are not simply ideational or ideological</a:t>
            </a:r>
            <a:r>
              <a:t>, they are also </a:t>
            </a:r>
            <a:r>
              <a:rPr b="1" i="1"/>
              <a:t>very</a:t>
            </a:r>
            <a:r>
              <a:t> </a:t>
            </a:r>
            <a:r>
              <a:rPr b="1" i="1"/>
              <a:t>material</a:t>
            </a:r>
            <a:r>
              <a:t> (Ball et al 2012: 3).</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body" idx="1"/>
          </p:nvPr>
        </p:nvSpPr>
        <p:spPr>
          <a:prstGeom prst="rect">
            <a:avLst/>
          </a:prstGeom>
        </p:spPr>
        <p:txBody>
          <a:bodyPr>
            <a:normAutofit lnSpcReduction="10000"/>
          </a:bodyPr>
          <a:lstStyle/>
          <a:p>
            <a:pPr marL="360027" indent="-360027" defTabSz="473177">
              <a:spcBef>
                <a:spcPts val="3400"/>
              </a:spcBef>
              <a:defRPr sz="2916">
                <a:solidFill>
                  <a:srgbClr val="407AAA"/>
                </a:solidFill>
              </a:defRPr>
            </a:pPr>
            <a:r>
              <a:t>These researches, inspired by practice epistemology and ontology (where processes and non human actors do matter) and </a:t>
            </a:r>
            <a:r>
              <a:rPr b="1" i="1"/>
              <a:t>democratic and critic discursive formation</a:t>
            </a:r>
            <a:r>
              <a:t>, do not leave space for leadership as dispositif in a neoliberal way. </a:t>
            </a:r>
          </a:p>
          <a:p>
            <a:pPr marL="360027" indent="-360027" defTabSz="473177">
              <a:spcBef>
                <a:spcPts val="3400"/>
              </a:spcBef>
              <a:defRPr sz="2916">
                <a:solidFill>
                  <a:srgbClr val="407AAA"/>
                </a:solidFill>
              </a:defRPr>
            </a:pPr>
            <a:r>
              <a:t>They show how </a:t>
            </a:r>
            <a:r>
              <a:rPr/>
              <a:t>some</a:t>
            </a:r>
            <a:r>
              <a:rPr b="1" i="1"/>
              <a:t> roles are enacted </a:t>
            </a:r>
            <a:r>
              <a:t>by educational professionals, such as ‘narrators’, ‘entrepreneurs’, ‘transactors’, ‘translators’, and so on, </a:t>
            </a:r>
            <a:r>
              <a:rPr b="1" i="1"/>
              <a:t>but there are no any leaders </a:t>
            </a:r>
            <a:r>
              <a:t>(49). </a:t>
            </a:r>
          </a:p>
          <a:p>
            <a:pPr marL="360027" indent="-360027" defTabSz="473177">
              <a:spcBef>
                <a:spcPts val="3400"/>
              </a:spcBef>
              <a:defRPr sz="2916">
                <a:solidFill>
                  <a:srgbClr val="407AAA"/>
                </a:solidFill>
              </a:defRPr>
            </a:pPr>
            <a:r>
              <a:t>In other words, they propose a </a:t>
            </a:r>
            <a:r>
              <a:rPr b="1" i="1"/>
              <a:t>‘leadership configuration’ </a:t>
            </a:r>
            <a:r>
              <a:t>(Gronn 2010), that is a plurality of roles or, even better, a </a:t>
            </a:r>
            <a:r>
              <a:rPr b="1" i="1"/>
              <a:t>‘contextual configuration’</a:t>
            </a:r>
            <a:r>
              <a:t>, historically situated, and ‘mobile’, </a:t>
            </a:r>
            <a:r>
              <a:rPr b="1" i="1"/>
              <a:t>open to ethical freedom and creativity</a:t>
            </a:r>
            <a:r>
              <a:t> (Revel 2015) in a foucauldian way. </a:t>
            </a:r>
            <a:endParaRPr lang="it-IT"/>
          </a:p>
          <a:p>
            <a:pPr marL="360027" indent="-360027" defTabSz="473177">
              <a:spcBef>
                <a:spcPts val="3400"/>
              </a:spcBef>
              <a:defRPr sz="2916">
                <a:solidFill>
                  <a:srgbClr val="407AAA"/>
                </a:solidFill>
              </a:defRPr>
            </a:pPr>
            <a:r>
              <a:t>Moreover, the authors construct a map of such a school configuration where, paradoxically, both leader and leadership disappear.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asted-image.pdf"/>
          <p:cNvPicPr>
            <a:picLocks noChangeAspect="1"/>
          </p:cNvPicPr>
          <p:nvPr/>
        </p:nvPicPr>
        <p:blipFill>
          <a:blip r:embed="rId2">
            <a:extLst/>
          </a:blip>
          <a:stretch>
            <a:fillRect/>
          </a:stretch>
        </p:blipFill>
        <p:spPr>
          <a:xfrm>
            <a:off x="2127251" y="1212850"/>
            <a:ext cx="8750300" cy="73279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idx="1"/>
          </p:nvPr>
        </p:nvSpPr>
        <p:spPr>
          <a:prstGeom prst="rect">
            <a:avLst/>
          </a:prstGeom>
        </p:spPr>
        <p:txBody>
          <a:bodyPr/>
          <a:lstStyle/>
          <a:p>
            <a:pPr marL="315578" indent="-315578" defTabSz="414760">
              <a:spcBef>
                <a:spcPts val="2900"/>
              </a:spcBef>
              <a:defRPr sz="2556">
                <a:solidFill>
                  <a:srgbClr val="407AAA"/>
                </a:solidFill>
              </a:defRPr>
            </a:pPr>
            <a:r>
              <a:t>Such a configuration, which could be labelled </a:t>
            </a:r>
            <a:r>
              <a:rPr b="1" i="1"/>
              <a:t>‘without leadership</a:t>
            </a:r>
            <a:r>
              <a:t>’ (Serpieri, 2008), opens up interesting scenarios that allow us to explore the </a:t>
            </a:r>
            <a:r>
              <a:rPr b="1" i="1"/>
              <a:t>‘potentials’ </a:t>
            </a:r>
            <a:r>
              <a:t>(Gronn, 2009) </a:t>
            </a:r>
            <a:r>
              <a:rPr lang="it-IT"/>
              <a:t>for </a:t>
            </a:r>
            <a:r>
              <a:rPr b="1" i="1"/>
              <a:t>‘democratic leadership’ </a:t>
            </a:r>
            <a:r>
              <a:t>(Woods, 2005), in order to deconstruct the neo-liberal dispositif of leadership. </a:t>
            </a:r>
          </a:p>
          <a:p>
            <a:pPr marL="315578" indent="-315578" defTabSz="414760">
              <a:spcBef>
                <a:spcPts val="2900"/>
              </a:spcBef>
              <a:defRPr sz="2556">
                <a:solidFill>
                  <a:srgbClr val="407AAA"/>
                </a:solidFill>
              </a:defRPr>
            </a:pPr>
            <a:r>
              <a:t>This perspective drives us to reflect on the way in which </a:t>
            </a:r>
            <a:r>
              <a:rPr b="1" i="1"/>
              <a:t>head teachers can carry on their discourse</a:t>
            </a:r>
            <a:r>
              <a:t> about leadership: critical, resistant, and bearer of truths that are different from the neo-liberal discourse; but also to explore the </a:t>
            </a:r>
            <a:r>
              <a:rPr b="1" i="1"/>
              <a:t>ethical spaces of freedom </a:t>
            </a:r>
            <a:r>
              <a:t>(Laidlaw, 2014), that let head teachers to enact a parrhesiastic life (Ball, 2015; Ball and Olmedo 2013). </a:t>
            </a:r>
          </a:p>
          <a:p>
            <a:pPr marL="315578" indent="-315578" defTabSz="414760">
              <a:spcBef>
                <a:spcPts val="2900"/>
              </a:spcBef>
              <a:defRPr sz="2556">
                <a:solidFill>
                  <a:srgbClr val="407AAA"/>
                </a:solidFill>
              </a:defRPr>
            </a:pPr>
            <a:r>
              <a:t>However, foucauldian lesson reminds us that an escape from dispositif and regimes of truth is never fulfilled and that </a:t>
            </a:r>
            <a:r>
              <a:rPr b="1" i="1"/>
              <a:t>we will always been subjectivated </a:t>
            </a:r>
            <a:r>
              <a:t>through diverse technologies of governmentality: according to our </a:t>
            </a:r>
            <a:r>
              <a:rPr b="1" i="1"/>
              <a:t>ethical choice of practicing a ‘courage of truth’ </a:t>
            </a:r>
            <a:r>
              <a:t>(CT), to think </a:t>
            </a:r>
            <a:r>
              <a:rPr b="1" i="1"/>
              <a:t>other ‘possibilities’ </a:t>
            </a:r>
            <a:r>
              <a:t>(Ball 2013) for exploring more democratic leadership configurations outside of neo-liberal policy dispositif.</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body" idx="1"/>
          </p:nvPr>
        </p:nvSpPr>
        <p:spPr>
          <a:prstGeom prst="rect">
            <a:avLst/>
          </a:prstGeom>
        </p:spPr>
        <p:txBody>
          <a:bodyPr>
            <a:normAutofit fontScale="92500" lnSpcReduction="10000"/>
          </a:bodyPr>
          <a:lstStyle/>
          <a:p>
            <a:pPr marL="0" indent="0" defTabSz="449811">
              <a:spcBef>
                <a:spcPts val="3200"/>
              </a:spcBef>
              <a:buNone/>
              <a:defRPr sz="2772">
                <a:solidFill>
                  <a:srgbClr val="407AAA"/>
                </a:solidFill>
              </a:defRPr>
            </a:pPr>
            <a:r>
              <a:rPr lang="it-IT"/>
              <a:t>Thus let’s recall </a:t>
            </a:r>
            <a:r>
              <a:t>our questions: </a:t>
            </a:r>
          </a:p>
          <a:p>
            <a:pPr marL="342247" indent="-342247" defTabSz="449811">
              <a:spcBef>
                <a:spcPts val="3200"/>
              </a:spcBef>
              <a:defRPr sz="2772">
                <a:solidFill>
                  <a:srgbClr val="407AAA"/>
                </a:solidFill>
              </a:defRPr>
            </a:pPr>
            <a:r>
              <a:rPr lang="it-IT"/>
              <a:t>H</a:t>
            </a:r>
            <a:r>
              <a:t>ow do discursive formations arise to fabricate the ‘reality’ of leadership? </a:t>
            </a:r>
            <a:r>
              <a:rPr lang="it-IT">
                <a:solidFill>
                  <a:srgbClr val="FF0000"/>
                </a:solidFill>
              </a:rPr>
              <a:t>Thanks to Governmetanlity Practices (not only Discursive ones)</a:t>
            </a:r>
            <a:endParaRPr/>
          </a:p>
          <a:p>
            <a:pPr marL="342247" indent="-342247" defTabSz="449811">
              <a:spcBef>
                <a:spcPts val="3200"/>
              </a:spcBef>
              <a:defRPr sz="2772">
                <a:solidFill>
                  <a:srgbClr val="407AAA"/>
                </a:solidFill>
              </a:defRPr>
            </a:pPr>
            <a:r>
              <a:t>What are the epistemic premises, the regimes of truth that define leadership? </a:t>
            </a:r>
            <a:r>
              <a:rPr lang="it-IT">
                <a:solidFill>
                  <a:srgbClr val="FF0000"/>
                </a:solidFill>
              </a:rPr>
              <a:t>Individualism and Rationalism (Neo-Liberal Paradigm)</a:t>
            </a:r>
            <a:endParaRPr>
              <a:solidFill>
                <a:srgbClr val="FF0000"/>
              </a:solidFill>
            </a:endParaRPr>
          </a:p>
          <a:p>
            <a:pPr marL="342247" indent="-342247" defTabSz="449811">
              <a:spcBef>
                <a:spcPts val="3200"/>
              </a:spcBef>
              <a:defRPr sz="2772">
                <a:solidFill>
                  <a:srgbClr val="407AAA"/>
                </a:solidFill>
              </a:defRPr>
            </a:pPr>
            <a:r>
              <a:t>Which kind of subjectivation encapsulates head teachers through technologies of governmentality? </a:t>
            </a:r>
            <a:r>
              <a:rPr lang="it-IT">
                <a:solidFill>
                  <a:srgbClr val="FF0000"/>
                </a:solidFill>
              </a:rPr>
              <a:t>As Levers of Neo-liberal Reform</a:t>
            </a:r>
            <a:endParaRPr/>
          </a:p>
          <a:p>
            <a:pPr marL="342247" indent="-342247" defTabSz="449811">
              <a:spcBef>
                <a:spcPts val="3200"/>
              </a:spcBef>
              <a:defRPr sz="2772">
                <a:solidFill>
                  <a:srgbClr val="407AAA"/>
                </a:solidFill>
              </a:defRPr>
            </a:pPr>
            <a:r>
              <a:t>What freedom can be practiced? </a:t>
            </a:r>
            <a:r>
              <a:rPr lang="it-IT">
                <a:solidFill>
                  <a:srgbClr val="FF0000"/>
                </a:solidFill>
              </a:rPr>
              <a:t>As (self)Entrepreneurship</a:t>
            </a:r>
            <a:endParaRPr>
              <a:solidFill>
                <a:srgbClr val="FF0000"/>
              </a:solidFill>
            </a:endParaRPr>
          </a:p>
          <a:p>
            <a:pPr marL="342247" indent="-342247" defTabSz="449811">
              <a:spcBef>
                <a:spcPts val="3200"/>
              </a:spcBef>
              <a:defRPr sz="2772">
                <a:solidFill>
                  <a:srgbClr val="407AAA"/>
                </a:solidFill>
              </a:defRPr>
            </a:pPr>
            <a:r>
              <a:t>There is space for ethical choices? </a:t>
            </a:r>
            <a:r>
              <a:rPr lang="it-IT">
                <a:solidFill>
                  <a:srgbClr val="FF0000"/>
                </a:solidFill>
              </a:rPr>
              <a:t>Through other Regimes of Truth and other Governmentality Practices</a:t>
            </a:r>
            <a:endParaRPr>
              <a:solidFill>
                <a:srgbClr val="FF0000"/>
              </a:solidFill>
            </a:endParaRPr>
          </a:p>
          <a:p>
            <a:pPr marL="342247" indent="-342247" defTabSz="449811">
              <a:spcBef>
                <a:spcPts val="3200"/>
              </a:spcBef>
              <a:defRPr sz="2772">
                <a:solidFill>
                  <a:srgbClr val="407AAA"/>
                </a:solidFill>
              </a:defRPr>
            </a:pPr>
            <a:r>
              <a:t>What alternative truths are in play to resist against neo-liberal education policies?</a:t>
            </a:r>
            <a:r>
              <a:rPr lang="it-IT"/>
              <a:t> </a:t>
            </a:r>
            <a:r>
              <a:rPr lang="it-IT">
                <a:solidFill>
                  <a:srgbClr val="FF0000"/>
                </a:solidFill>
              </a:rPr>
              <a:t>Enacting other Subjectivities (Subjectivation vs Subjection)</a:t>
            </a:r>
            <a:endParaRPr>
              <a:solidFill>
                <a:srgbClr val="FF0000"/>
              </a:solidFill>
            </a:endParaRPr>
          </a:p>
        </p:txBody>
      </p:sp>
    </p:spTree>
    <p:extLst>
      <p:ext uri="{BB962C8B-B14F-4D97-AF65-F5344CB8AC3E}">
        <p14:creationId xmlns:p14="http://schemas.microsoft.com/office/powerpoint/2010/main" val="6336839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body" idx="1"/>
          </p:nvPr>
        </p:nvSpPr>
        <p:spPr>
          <a:prstGeom prst="rect">
            <a:avLst/>
          </a:prstGeom>
        </p:spPr>
        <p:txBody>
          <a:bodyPr/>
          <a:lstStyle/>
          <a:p>
            <a:pPr marL="0" indent="0" defTabSz="385553">
              <a:spcBef>
                <a:spcPts val="2699"/>
              </a:spcBef>
              <a:buNone/>
              <a:defRPr sz="2376">
                <a:solidFill>
                  <a:srgbClr val="407AAA"/>
                </a:solidFill>
              </a:defRPr>
            </a:pPr>
            <a:r>
              <a:t>Thus three implications are relevant:</a:t>
            </a:r>
          </a:p>
          <a:p>
            <a:pPr marL="419078" indent="-419078" defTabSz="385553">
              <a:spcBef>
                <a:spcPts val="2699"/>
              </a:spcBef>
              <a:buSzPct val="100000"/>
              <a:buAutoNum type="arabicPeriod"/>
              <a:defRPr sz="2376">
                <a:solidFill>
                  <a:srgbClr val="407AAA"/>
                </a:solidFill>
              </a:defRPr>
            </a:pPr>
            <a:r>
              <a:t>the </a:t>
            </a:r>
            <a:r>
              <a:rPr b="1" i="1"/>
              <a:t>abandonment of a conspiracy theory</a:t>
            </a:r>
            <a:r>
              <a:t> of the leading class and of the bourgeois hegemony like in Gramsci;</a:t>
            </a:r>
          </a:p>
          <a:p>
            <a:pPr marL="419078" indent="-419078" defTabSz="385553">
              <a:spcBef>
                <a:spcPts val="2699"/>
              </a:spcBef>
              <a:buSzPct val="100000"/>
              <a:buAutoNum type="arabicPeriod"/>
              <a:defRPr sz="2376">
                <a:solidFill>
                  <a:srgbClr val="407AAA"/>
                </a:solidFill>
              </a:defRPr>
            </a:pPr>
            <a:r>
              <a:t>methodologically, there is no ‘unspoken’ and invisible’; in the discourse ‘both a certain transparency and certain forms of exclusion […] are integral part of the analysis and </a:t>
            </a:r>
            <a:r>
              <a:rPr b="1" i="1"/>
              <a:t>transparency may be so transparent to obscure</a:t>
            </a:r>
            <a:r>
              <a:t>’ (Harcourt 2015: 289); In a comment to his Archaeology of knowledge, Foucault clarifies: ‘[w]hat I look for are not secret, hidden relations, that are more silent or more profound than the consciousness of people. I try rather to define </a:t>
            </a:r>
            <a:r>
              <a:rPr b="1" i="1"/>
              <a:t>relations that are on the surface of discourse</a:t>
            </a:r>
            <a:r>
              <a:t>; I try to make visible what is invisible only because it’s too much on the surface of things’ (quoted in PS: 289)</a:t>
            </a:r>
          </a:p>
          <a:p>
            <a:pPr marL="419078" indent="-419078" defTabSz="385553">
              <a:spcBef>
                <a:spcPts val="2699"/>
              </a:spcBef>
              <a:buSzPct val="100000"/>
              <a:buAutoNum type="arabicPeriod"/>
              <a:defRPr sz="2376">
                <a:solidFill>
                  <a:srgbClr val="407AAA"/>
                </a:solidFill>
              </a:defRPr>
            </a:pPr>
            <a:r>
              <a:t>‘</a:t>
            </a:r>
            <a:r>
              <a:rPr b="1" i="1"/>
              <a:t>ideology stands in a secondary position</a:t>
            </a:r>
            <a:r>
              <a:t> relative to something which functions as its infrastructure, as its material economic determinant, etc. For these three reasons, I think that this is a notion that cannot be used without circumspection’ (TP: 118, im).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lvl1pPr defTabSz="321310">
              <a:defRPr sz="3300">
                <a:solidFill>
                  <a:schemeClr val="accent1">
                    <a:hueOff val="47394"/>
                    <a:satOff val="-25753"/>
                    <a:lumOff val="-7544"/>
                  </a:schemeClr>
                </a:solidFill>
              </a:defRPr>
            </a:lvl1pPr>
          </a:lstStyle>
          <a:p>
            <a:r>
              <a:t>A Foucauldian perspective on regime of truth and governmental dispositi</a:t>
            </a:r>
            <a:r>
              <a:rPr lang="it-IT"/>
              <a:t>f</a:t>
            </a:r>
            <a:r>
              <a:t>s such as educational leadership then let us go beyond ideological petitions and presumptions.</a:t>
            </a:r>
          </a:p>
        </p:txBody>
      </p:sp>
      <p:sp>
        <p:nvSpPr>
          <p:cNvPr id="164" name="Shape 164"/>
          <p:cNvSpPr>
            <a:spLocks noGrp="1"/>
          </p:cNvSpPr>
          <p:nvPr>
            <p:ph type="body" sz="quarter" idx="1"/>
          </p:nvPr>
        </p:nvSpPr>
        <p:spPr>
          <a:prstGeom prst="rect">
            <a:avLst/>
          </a:prstGeom>
        </p:spPr>
        <p:txBody>
          <a:bodyPr>
            <a:normAutofit/>
          </a:bodyPr>
          <a:lstStyle/>
          <a:p>
            <a:pPr defTabSz="560802">
              <a:defRPr sz="3072"/>
            </a:pPr>
            <a:endParaRPr/>
          </a:p>
          <a:p>
            <a:pPr defTabSz="560802">
              <a:defRPr sz="3072" b="1">
                <a:solidFill>
                  <a:schemeClr val="accent1">
                    <a:hueOff val="47394"/>
                    <a:satOff val="-25753"/>
                    <a:lumOff val="-7544"/>
                  </a:schemeClr>
                </a:solidFill>
                <a:latin typeface="Helvetica"/>
                <a:ea typeface="Helvetica"/>
                <a:cs typeface="Helvetica"/>
                <a:sym typeface="Helvetica"/>
              </a:defRPr>
            </a:pPr>
            <a:r>
              <a:t>THANK YOU</a:t>
            </a:r>
          </a:p>
          <a:p>
            <a:pPr defTabSz="560802">
              <a:defRPr sz="3072"/>
            </a:pPr>
            <a:endParaRPr/>
          </a:p>
          <a:p>
            <a:pPr defTabSz="560802">
              <a:defRPr sz="3072">
                <a:solidFill>
                  <a:schemeClr val="accent1">
                    <a:hueOff val="47394"/>
                    <a:satOff val="-25753"/>
                    <a:lumOff val="-7544"/>
                  </a:schemeClr>
                </a:solidFill>
              </a:defRPr>
            </a:pPr>
            <a:r>
              <a:rPr sz="2000"/>
              <a:t>this presentation derives from the chapter “Discourses and contexts of educational leadership. From ideology to dispositif” in Samier, E. (2016)</a:t>
            </a:r>
          </a:p>
        </p:txBody>
      </p:sp>
      <p:pic>
        <p:nvPicPr>
          <p:cNvPr id="165" name="pasted-image.png"/>
          <p:cNvPicPr>
            <a:picLocks noChangeAspect="1"/>
          </p:cNvPicPr>
          <p:nvPr/>
        </p:nvPicPr>
        <p:blipFill>
          <a:blip r:embed="rId2">
            <a:extLst/>
          </a:blip>
          <a:stretch>
            <a:fillRect/>
          </a:stretch>
        </p:blipFill>
        <p:spPr>
          <a:xfrm>
            <a:off x="6376798" y="1021953"/>
            <a:ext cx="6017006" cy="7608097"/>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body" idx="1"/>
          </p:nvPr>
        </p:nvSpPr>
        <p:spPr>
          <a:prstGeom prst="rect">
            <a:avLst/>
          </a:prstGeom>
        </p:spPr>
        <p:txBody>
          <a:bodyPr>
            <a:normAutofit lnSpcReduction="10000"/>
          </a:bodyPr>
          <a:lstStyle/>
          <a:p>
            <a:pPr marL="0" indent="0" defTabSz="449811">
              <a:spcBef>
                <a:spcPts val="3200"/>
              </a:spcBef>
              <a:buNone/>
              <a:defRPr sz="2772">
                <a:solidFill>
                  <a:srgbClr val="407AAA"/>
                </a:solidFill>
              </a:defRPr>
            </a:pPr>
            <a:r>
              <a:t>Therefore our questions are the following: </a:t>
            </a:r>
          </a:p>
          <a:p>
            <a:pPr marL="342247" indent="-342247" defTabSz="449811">
              <a:spcBef>
                <a:spcPts val="3200"/>
              </a:spcBef>
              <a:defRPr sz="2772">
                <a:solidFill>
                  <a:srgbClr val="407AAA"/>
                </a:solidFill>
              </a:defRPr>
            </a:pPr>
            <a:r>
              <a:rPr lang="it-IT"/>
              <a:t>H</a:t>
            </a:r>
            <a:r>
              <a:t>ow do discursive formations arise to fabricate the ‘reality’ of leadership? </a:t>
            </a:r>
          </a:p>
          <a:p>
            <a:pPr marL="342247" indent="-342247" defTabSz="449811">
              <a:spcBef>
                <a:spcPts val="3200"/>
              </a:spcBef>
              <a:defRPr sz="2772">
                <a:solidFill>
                  <a:srgbClr val="407AAA"/>
                </a:solidFill>
              </a:defRPr>
            </a:pPr>
            <a:r>
              <a:t>What are the epistemic premises, the regimes of truth that define leadership? </a:t>
            </a:r>
          </a:p>
          <a:p>
            <a:pPr marL="342247" indent="-342247" defTabSz="449811">
              <a:spcBef>
                <a:spcPts val="3200"/>
              </a:spcBef>
              <a:defRPr sz="2772">
                <a:solidFill>
                  <a:srgbClr val="407AAA"/>
                </a:solidFill>
              </a:defRPr>
            </a:pPr>
            <a:r>
              <a:t>Which kind of subjectivation encapsulates head teachers through technologies of governmentality? </a:t>
            </a:r>
          </a:p>
          <a:p>
            <a:pPr marL="342247" indent="-342247" defTabSz="449811">
              <a:spcBef>
                <a:spcPts val="3200"/>
              </a:spcBef>
              <a:defRPr sz="2772">
                <a:solidFill>
                  <a:srgbClr val="407AAA"/>
                </a:solidFill>
              </a:defRPr>
            </a:pPr>
            <a:r>
              <a:t>What freedom can be practiced? </a:t>
            </a:r>
          </a:p>
          <a:p>
            <a:pPr marL="342247" indent="-342247" defTabSz="449811">
              <a:spcBef>
                <a:spcPts val="3200"/>
              </a:spcBef>
              <a:defRPr sz="2772">
                <a:solidFill>
                  <a:srgbClr val="407AAA"/>
                </a:solidFill>
              </a:defRPr>
            </a:pPr>
            <a:r>
              <a:t>There is space for ethical choices? </a:t>
            </a:r>
          </a:p>
          <a:p>
            <a:pPr marL="342247" indent="-342247" defTabSz="449811">
              <a:spcBef>
                <a:spcPts val="3200"/>
              </a:spcBef>
              <a:defRPr sz="2772">
                <a:solidFill>
                  <a:srgbClr val="407AAA"/>
                </a:solidFill>
              </a:defRPr>
            </a:pPr>
            <a:r>
              <a:t>What alternative truths are in play to resist against neo-liberal education policies?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body" idx="1"/>
          </p:nvPr>
        </p:nvSpPr>
        <p:spPr>
          <a:prstGeom prst="rect">
            <a:avLst/>
          </a:prstGeom>
        </p:spPr>
        <p:txBody>
          <a:bodyPr/>
          <a:lstStyle/>
          <a:p>
            <a:pPr marL="0" indent="0" defTabSz="385553">
              <a:spcBef>
                <a:spcPts val="2699"/>
              </a:spcBef>
              <a:buNone/>
              <a:defRPr sz="2376" b="1" i="1">
                <a:solidFill>
                  <a:srgbClr val="407AAA"/>
                </a:solidFill>
                <a:latin typeface="Helvetica"/>
                <a:ea typeface="Helvetica"/>
                <a:cs typeface="Helvetica"/>
                <a:sym typeface="Helvetica"/>
              </a:defRPr>
            </a:pPr>
            <a:r>
              <a:t>The ideological ‘suspect’</a:t>
            </a:r>
          </a:p>
          <a:p>
            <a:pPr marL="293354" indent="-293354" defTabSz="385553">
              <a:spcBef>
                <a:spcPts val="2699"/>
              </a:spcBef>
              <a:defRPr sz="2376">
                <a:solidFill>
                  <a:srgbClr val="407AAA"/>
                </a:solidFill>
              </a:defRPr>
            </a:pPr>
            <a:r>
              <a:t>The </a:t>
            </a:r>
            <a:r>
              <a:rPr b="1" i="1"/>
              <a:t>emphasis on practices</a:t>
            </a:r>
            <a:r>
              <a:t>, through an </a:t>
            </a:r>
            <a:r>
              <a:rPr b="1" i="1"/>
              <a:t>‘anti-institutionalist’ approach</a:t>
            </a:r>
            <a:r>
              <a:t> (as presented in PP: 42 and HS: 117) focused on microphysics of power, leads Foucault to suspect of the ideological issue more and more.</a:t>
            </a:r>
          </a:p>
          <a:p>
            <a:pPr marL="293354" indent="-293354" defTabSz="385553">
              <a:spcBef>
                <a:spcPts val="2699"/>
              </a:spcBef>
              <a:defRPr sz="2376">
                <a:solidFill>
                  <a:srgbClr val="407AAA"/>
                </a:solidFill>
              </a:defRPr>
            </a:pPr>
            <a:r>
              <a:t>Here a different conception of power is in play: ‘power is not conceivable as an instrument, as something possessed, nor as an ideological apparatus, but must be thought of as a primary and constitutive factor’ (Harcourt 2015: 288). </a:t>
            </a:r>
            <a:r>
              <a:rPr b="1" i="1"/>
              <a:t>Power cannot be divided between repression</a:t>
            </a:r>
            <a:r>
              <a:t> (the Repressive State Apparatus that works by violence) </a:t>
            </a:r>
            <a:r>
              <a:rPr b="1" i="1"/>
              <a:t>and ideology</a:t>
            </a:r>
            <a:r>
              <a:t> (the Ideological State Apparatuses).</a:t>
            </a:r>
          </a:p>
          <a:p>
            <a:pPr marL="293354" indent="-293354" defTabSz="385553">
              <a:spcBef>
                <a:spcPts val="2699"/>
              </a:spcBef>
              <a:defRPr sz="2376">
                <a:solidFill>
                  <a:srgbClr val="407AAA"/>
                </a:solidFill>
              </a:defRPr>
            </a:pPr>
            <a:r>
              <a:t>In respect to Althusser’ distinction between ideological and repressive apparatuses Foucault proposes a more fluid conception instead of the State apparatus model: ‘an intra-state system’ or ‘relays-multipliers of power, (PS: 209) where the emergence of the idea of the </a:t>
            </a:r>
            <a:r>
              <a:rPr b="1" i="1"/>
              <a:t>State as an ‘episode in governmentality’</a:t>
            </a:r>
            <a:r>
              <a:t> (STP: 248, im) comes to the fore; whereas ‘[t]he state is nothing else but the </a:t>
            </a:r>
            <a:r>
              <a:rPr b="1" i="1"/>
              <a:t>mobile effect of a regime of multiple governmentalities</a:t>
            </a:r>
            <a:r>
              <a:t>’ (BBP: 75, im).</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650240" y="390596"/>
            <a:ext cx="11704320" cy="1793804"/>
          </a:xfrm>
          <a:prstGeom prst="rect">
            <a:avLst/>
          </a:prstGeom>
        </p:spPr>
        <p:txBody>
          <a:bodyPr>
            <a:normAutofit fontScale="90000"/>
          </a:bodyPr>
          <a:lstStyle>
            <a:lvl1pPr defTabSz="233679">
              <a:defRPr sz="2760">
                <a:solidFill>
                  <a:srgbClr val="407AAA"/>
                </a:solidFill>
              </a:defRPr>
            </a:lvl1pPr>
          </a:lstStyle>
          <a:p>
            <a:r>
              <a:t>Therefore it is in the transition to the genealogical phase that the analysis of the practices focuses more clearly not only on the knowledge (savoirs), but on </a:t>
            </a:r>
            <a:r>
              <a:rPr b="1" i="1"/>
              <a:t>‘regimes of truth’</a:t>
            </a:r>
            <a:r>
              <a:t> intertwined with </a:t>
            </a:r>
            <a:r>
              <a:rPr b="1" i="1"/>
              <a:t>power relations</a:t>
            </a:r>
            <a:r>
              <a:rPr lang="it-IT" b="1" i="1"/>
              <a:t> </a:t>
            </a:r>
            <a:r>
              <a:rPr lang="it-IT"/>
              <a:t>[techniques and practices of Governmentality]</a:t>
            </a:r>
            <a:r>
              <a:t> which make the dispositif a central knot for Foucault’s theory of the power/govern</a:t>
            </a:r>
            <a:r>
              <a:rPr lang="it-IT"/>
              <a:t>. </a:t>
            </a:r>
            <a:r>
              <a:t>Dreyfus &amp; Rabinow (1982).</a:t>
            </a:r>
          </a:p>
        </p:txBody>
      </p:sp>
      <p:sp>
        <p:nvSpPr>
          <p:cNvPr id="128" name="Shape 128"/>
          <p:cNvSpPr>
            <a:spLocks noGrp="1"/>
          </p:cNvSpPr>
          <p:nvPr>
            <p:ph type="body" idx="1"/>
          </p:nvPr>
        </p:nvSpPr>
        <p:spPr>
          <a:xfrm>
            <a:off x="650240" y="2669543"/>
            <a:ext cx="11704320" cy="5991858"/>
          </a:xfrm>
          <a:prstGeom prst="rect">
            <a:avLst/>
          </a:prstGeom>
        </p:spPr>
        <p:txBody>
          <a:bodyPr/>
          <a:lstStyle/>
          <a:p>
            <a:pPr marL="0" indent="0" defTabSz="321293">
              <a:spcBef>
                <a:spcPts val="2300"/>
              </a:spcBef>
              <a:buNone/>
              <a:defRPr sz="1980">
                <a:solidFill>
                  <a:srgbClr val="407AAA"/>
                </a:solidFill>
              </a:defRPr>
            </a:pPr>
            <a:r>
              <a:t>The question here is the same as the question I addressed with regard to madness, disease, delinquency, and sexuality. In all of these cases, it was not a question of showing how these objects were for a long time hidden before finally being discovered, nor of showing how all these objects are only wicked illusions or ideological products to be dispelled in the [light] of reason finally having reached its zenith. It was a matter of showing by what </a:t>
            </a:r>
            <a:r>
              <a:rPr b="1" i="1"/>
              <a:t>conjunctions a whole set of practices </a:t>
            </a:r>
            <a:r>
              <a:t>– from the moment they </a:t>
            </a:r>
            <a:r>
              <a:rPr b="1" i="1"/>
              <a:t>become coordinated with a regime of truth </a:t>
            </a:r>
            <a:r>
              <a:t>– was able to make what does not exist (madness, disease, delinquency, sexuality, etcetera), nonetheless become something, something however that continues not to exist. That is to say, what I would like to show is not how an error – when I say that which does not exist becomes something, this does not mean showing how it was possible for an error to be constructed – or how an illusion could be born, but how </a:t>
            </a:r>
            <a:r>
              <a:rPr b="1" i="1"/>
              <a:t>a particular regime of truth</a:t>
            </a:r>
            <a:r>
              <a:t>, and therefore not an error, </a:t>
            </a:r>
            <a:r>
              <a:rPr b="1" i="1"/>
              <a:t>makes something that does not exist able to become something</a:t>
            </a:r>
            <a:r>
              <a:t>. It is not an illusion since it is </a:t>
            </a:r>
            <a:r>
              <a:rPr b="1" i="1"/>
              <a:t>precisely a set of practices, real practices</a:t>
            </a:r>
            <a:r>
              <a:t>, which established it and thus imperiously marks it out in reality. </a:t>
            </a:r>
          </a:p>
          <a:p>
            <a:pPr marL="0" indent="0" defTabSz="321293">
              <a:spcBef>
                <a:spcPts val="2300"/>
              </a:spcBef>
              <a:buNone/>
              <a:defRPr sz="1980">
                <a:solidFill>
                  <a:srgbClr val="407AAA"/>
                </a:solidFill>
              </a:defRPr>
            </a:pPr>
            <a:r>
              <a:t>The point of all these investigations concerning madness, disease, delinquency, sexuality, and what I am talking about now, is to show how </a:t>
            </a:r>
            <a:r>
              <a:rPr b="1" i="1"/>
              <a:t>the coupling of a set of practices and a regime of truth</a:t>
            </a:r>
            <a:r>
              <a:t> form an </a:t>
            </a:r>
            <a:r>
              <a:rPr lang="it-IT"/>
              <a:t>'</a:t>
            </a:r>
            <a:r>
              <a:t>apparatus</a:t>
            </a:r>
            <a:r>
              <a:rPr lang="it-IT"/>
              <a:t>'</a:t>
            </a:r>
            <a:r>
              <a:t> (</a:t>
            </a:r>
            <a:r>
              <a:rPr i="1"/>
              <a:t>dispositif</a:t>
            </a:r>
            <a:r>
              <a:t>) of knowledge (</a:t>
            </a:r>
            <a:r>
              <a:rPr i="1"/>
              <a:t>savoir</a:t>
            </a:r>
            <a:r>
              <a:t>)-power that effectively marks out in reality that which does not exist and </a:t>
            </a:r>
            <a:r>
              <a:rPr b="1" i="1"/>
              <a:t>legitimately submits it to the division between true and false</a:t>
            </a:r>
            <a:r>
              <a:t> (BBP: 19, im).</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normAutofit/>
          </a:bodyPr>
          <a:lstStyle>
            <a:lvl1pPr defTabSz="233679">
              <a:defRPr sz="2760">
                <a:solidFill>
                  <a:srgbClr val="407AAA"/>
                </a:solidFill>
              </a:defRPr>
            </a:lvl1pPr>
          </a:lstStyle>
          <a:p>
            <a:r>
              <a:rPr sz="2200"/>
              <a:t>The abandonment of ideology combines here with the issue of </a:t>
            </a:r>
            <a:r>
              <a:rPr sz="2200" b="1" i="1"/>
              <a:t>subjectivation</a:t>
            </a:r>
            <a:r>
              <a:rPr sz="2200"/>
              <a:t>, which challenges a theory of the ahistorical and monolithic subject and explores the constitution of </a:t>
            </a:r>
            <a:r>
              <a:rPr sz="2200" b="1" i="1"/>
              <a:t>diverse subjectivities within the subject himself</a:t>
            </a:r>
            <a:r>
              <a:rPr sz="2200"/>
              <a:t>, along with historical and contingent formations.</a:t>
            </a:r>
          </a:p>
        </p:txBody>
      </p:sp>
      <p:sp>
        <p:nvSpPr>
          <p:cNvPr id="131" name="Shape 131"/>
          <p:cNvSpPr>
            <a:spLocks noGrp="1"/>
          </p:cNvSpPr>
          <p:nvPr>
            <p:ph type="body" idx="1"/>
          </p:nvPr>
        </p:nvSpPr>
        <p:spPr>
          <a:prstGeom prst="rect">
            <a:avLst/>
          </a:prstGeom>
        </p:spPr>
        <p:txBody>
          <a:bodyPr/>
          <a:lstStyle/>
          <a:p>
            <a:pPr marL="0" indent="0" defTabSz="321293">
              <a:spcBef>
                <a:spcPts val="2300"/>
              </a:spcBef>
              <a:buNone/>
              <a:defRPr sz="1980">
                <a:solidFill>
                  <a:srgbClr val="407AAA"/>
                </a:solidFill>
              </a:defRPr>
            </a:pPr>
            <a:r>
              <a:t>There were practices – essentially the widespread use of incarceration […] – that sent me back to the problem of institutions of power much more than to the problem of ideology. This is what led me to pose the problem of knowledge and power, which for me is not the fundamental problem but an instrument that makes it possible to analyse the problem of the</a:t>
            </a:r>
            <a:r>
              <a:rPr b="1" i="1"/>
              <a:t> relationship between subject and</a:t>
            </a:r>
            <a:r>
              <a:rPr lang="it-IT"/>
              <a:t> </a:t>
            </a:r>
            <a:r>
              <a:rPr lang="it-IT" b="1" i="1"/>
              <a:t>truth</a:t>
            </a:r>
            <a:endParaRPr b="1" i="1"/>
          </a:p>
          <a:p>
            <a:pPr marL="0" indent="0" defTabSz="321293">
              <a:spcBef>
                <a:spcPts val="2300"/>
              </a:spcBef>
              <a:buNone/>
              <a:defRPr sz="1980">
                <a:solidFill>
                  <a:srgbClr val="407AAA"/>
                </a:solidFill>
              </a:defRPr>
            </a:pPr>
            <a:r>
              <a:t>What I wanted to try to show was </a:t>
            </a:r>
            <a:r>
              <a:rPr b="1" i="1"/>
              <a:t>how the subject constituted itself</a:t>
            </a:r>
            <a:r>
              <a:t>, in one specific form or another, as a mad or a healthy subject, as a delinquent or no delinquent subject, through certain practices that were also games of truth, practices of power, and so on. I had to reject a priori theories of the subject in order to analyse the relationships that may exist between </a:t>
            </a:r>
            <a:r>
              <a:rPr b="1" i="1"/>
              <a:t>the constitution of the subject or different forms of the subject </a:t>
            </a:r>
            <a:r>
              <a:t>and </a:t>
            </a:r>
            <a:r>
              <a:rPr b="1" i="1"/>
              <a:t>games of truth, practices of power</a:t>
            </a:r>
            <a:r>
              <a:t>, and so on.</a:t>
            </a:r>
          </a:p>
          <a:p>
            <a:pPr marL="0" indent="0" defTabSz="321293">
              <a:spcBef>
                <a:spcPts val="2300"/>
              </a:spcBef>
              <a:buNone/>
              <a:defRPr sz="1980">
                <a:solidFill>
                  <a:srgbClr val="407AAA"/>
                </a:solidFill>
              </a:defRPr>
            </a:pPr>
            <a:r>
              <a:t>[The subject] is not a substance. It is a form, and </a:t>
            </a:r>
            <a:r>
              <a:rPr b="1" i="1"/>
              <a:t>this form is not primarily or always identical to itself</a:t>
            </a:r>
            <a:r>
              <a:t>. You do not have the same type of relationship to yourself when you constitute yourself as a political subject who goes to vote or speaks at a meeting and when you are seeking to fulfil your desires in a sexual relationship. Undoubtedly there are relationships and interferences between these </a:t>
            </a:r>
            <a:r>
              <a:rPr b="1" i="1"/>
              <a:t>different forms of the subject</a:t>
            </a:r>
            <a:r>
              <a:t>; but we are not dealing with the same type of subject. In each case, one plays, one establishes a </a:t>
            </a:r>
            <a:r>
              <a:rPr b="1" i="1"/>
              <a:t>different type of relationship to onesel</a:t>
            </a:r>
            <a:r>
              <a:t>f. And it is precisely the historical constitution of these various forms of the subject in relation to the games of truth which interests me (ECS: 289-290, im).</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body" idx="1"/>
          </p:nvPr>
        </p:nvSpPr>
        <p:spPr>
          <a:prstGeom prst="rect">
            <a:avLst/>
          </a:prstGeom>
        </p:spPr>
        <p:txBody>
          <a:bodyPr/>
          <a:lstStyle/>
          <a:p>
            <a:pPr marL="0" indent="0" defTabSz="356344">
              <a:spcBef>
                <a:spcPts val="2500"/>
              </a:spcBef>
              <a:buNone/>
              <a:defRPr sz="2196" b="1" i="1">
                <a:solidFill>
                  <a:srgbClr val="407AAA"/>
                </a:solidFill>
                <a:latin typeface="Helvetica"/>
                <a:ea typeface="Helvetica"/>
                <a:cs typeface="Helvetica"/>
                <a:sym typeface="Helvetica"/>
              </a:defRPr>
            </a:pPr>
            <a:r>
              <a:t>Leadership: a neo-liberal ‘dispositif’?</a:t>
            </a:r>
          </a:p>
          <a:p>
            <a:pPr marL="271131" indent="-271131" defTabSz="356344">
              <a:spcBef>
                <a:spcPts val="2500"/>
              </a:spcBef>
              <a:defRPr sz="2196">
                <a:solidFill>
                  <a:srgbClr val="407AAA"/>
                </a:solidFill>
              </a:defRPr>
            </a:pPr>
            <a:r>
              <a:t>The dispositive bears on the relationship between regimes of truth, technologies of governmentality, and forms of subjectivation and, as for the wonderful metaphorical definition proposed by Deleuze (1999), it </a:t>
            </a:r>
            <a:r>
              <a:rPr b="1" i="1"/>
              <a:t>cannot be interpreted simply as an heterogeneous assemblage of disparate elements</a:t>
            </a:r>
            <a:r>
              <a:t>, but it is also traversed by dynamic field of relations, to allow some approximation of a </a:t>
            </a:r>
            <a:r>
              <a:rPr b="1" i="1"/>
              <a:t>particular preponderance or balance of forces at a given time creating both subjects and objects</a:t>
            </a:r>
            <a:r>
              <a:t>.</a:t>
            </a:r>
          </a:p>
          <a:p>
            <a:pPr marL="271131" indent="-271131" defTabSz="356344">
              <a:spcBef>
                <a:spcPts val="2500"/>
              </a:spcBef>
              <a:defRPr sz="2196">
                <a:solidFill>
                  <a:srgbClr val="407AAA"/>
                </a:solidFill>
              </a:defRPr>
            </a:pPr>
            <a:r>
              <a:t>In a recent work focusing on policy dispositif neo-liberal education policy dispositif in England, Bailey (2013) recalls the scalar dimension of a dispositif that can be </a:t>
            </a:r>
            <a:r>
              <a:rPr b="1" i="1"/>
              <a:t>located both at the micro and at the macro level. </a:t>
            </a:r>
            <a:r>
              <a:t>Foucault himself has insisted on the movement between those different levels of analysis, at the moment when his ‘strategic’ conceptualisation of power was prevailing.</a:t>
            </a:r>
          </a:p>
          <a:p>
            <a:pPr marL="0" indent="0" defTabSz="356344">
              <a:spcBef>
                <a:spcPts val="2500"/>
              </a:spcBef>
              <a:buNone/>
              <a:defRPr sz="2196">
                <a:solidFill>
                  <a:srgbClr val="407AAA"/>
                </a:solidFill>
              </a:defRPr>
            </a:pPr>
            <a:r>
              <a:t>There is no discontinuity between them, as if one were dealing with two different levels (one microscopic and the other macroscopic); but </a:t>
            </a:r>
            <a:r>
              <a:rPr b="1" i="1"/>
              <a:t>neither is there homogeneity </a:t>
            </a:r>
            <a:r>
              <a:t>(as if the one were only the enlarged projection or the miniaturization of the other); rather, one must conceive of the </a:t>
            </a:r>
            <a:r>
              <a:rPr b="1" i="1"/>
              <a:t>double conditioning of a strategy </a:t>
            </a:r>
            <a:r>
              <a:t>by the specificity of possible tactics, and of tactics by the strategic envelope that makes them work (HS: 99-100).</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body" idx="1"/>
          </p:nvPr>
        </p:nvSpPr>
        <p:spPr>
          <a:prstGeom prst="rect">
            <a:avLst/>
          </a:prstGeom>
        </p:spPr>
        <p:txBody>
          <a:bodyPr/>
          <a:lstStyle/>
          <a:p>
            <a:pPr marL="360027" indent="-360027" defTabSz="473177">
              <a:spcBef>
                <a:spcPts val="3400"/>
              </a:spcBef>
              <a:defRPr sz="2916">
                <a:solidFill>
                  <a:srgbClr val="407AAA"/>
                </a:solidFill>
              </a:defRPr>
            </a:pPr>
            <a:r>
              <a:t>In this respect, leadership can be understood as a policy dispositif that produces its effects both at the </a:t>
            </a:r>
            <a:r>
              <a:rPr b="1" i="1"/>
              <a:t>macro level </a:t>
            </a:r>
            <a:r>
              <a:t>(from accountability to quasi-market, etc.…), and at the </a:t>
            </a:r>
            <a:r>
              <a:rPr b="1" i="1"/>
              <a:t>micro levels </a:t>
            </a:r>
            <a:r>
              <a:t>of organisation and management in every single school.</a:t>
            </a:r>
          </a:p>
          <a:p>
            <a:pPr marL="360027" indent="-360027" defTabSz="473177">
              <a:spcBef>
                <a:spcPts val="3400"/>
              </a:spcBef>
              <a:defRPr sz="2916">
                <a:solidFill>
                  <a:srgbClr val="407AAA"/>
                </a:solidFill>
              </a:defRPr>
            </a:pPr>
            <a:r>
              <a:t>More specifically, the </a:t>
            </a:r>
            <a:r>
              <a:rPr b="1" i="1"/>
              <a:t>leadership des</a:t>
            </a:r>
            <a:r>
              <a:t>ign (Gronn 2003) of neo-liberal education is </a:t>
            </a:r>
            <a:r>
              <a:rPr b="1" i="1"/>
              <a:t>instrumental</a:t>
            </a:r>
            <a:r>
              <a:t> toward aims of entrepreneurship, competition and selection.</a:t>
            </a:r>
          </a:p>
          <a:p>
            <a:pPr marL="0" indent="0" defTabSz="473177">
              <a:spcBef>
                <a:spcPts val="3400"/>
              </a:spcBef>
              <a:buNone/>
              <a:defRPr sz="2916">
                <a:solidFill>
                  <a:srgbClr val="407AAA"/>
                </a:solidFill>
              </a:defRPr>
            </a:pPr>
            <a:r>
              <a:t>Leadership is said to be instrumental to those ends, capable of achieving what was not possible under previous regimes where the emphasis may have been on such things as administration, management, expectations, and professionalism. Leadership, therefore, is </a:t>
            </a:r>
            <a:r>
              <a:rPr b="1" i="1"/>
              <a:t>a tool designed for a particular purpose</a:t>
            </a:r>
            <a:r>
              <a:t>. It is designed to achieve </a:t>
            </a:r>
            <a:r>
              <a:rPr b="1" i="1"/>
              <a:t>what might not otherwise be achieved</a:t>
            </a:r>
            <a:r>
              <a:t> (Gillies 2003: 21, im).</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627</TotalTime>
  <Words>3699</Words>
  <Application>Microsoft Macintosh PowerPoint</Application>
  <PresentationFormat>Personalizzato</PresentationFormat>
  <Paragraphs>150</Paragraphs>
  <Slides>30</Slides>
  <Notes>0</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Presentazione di PowerPoint</vt:lpstr>
      <vt:lpstr>Presentazione di PowerPoint</vt:lpstr>
      <vt:lpstr>Presentazione di PowerPoint</vt:lpstr>
      <vt:lpstr>Presentazione di PowerPoint</vt:lpstr>
      <vt:lpstr>Presentazione di PowerPoint</vt:lpstr>
      <vt:lpstr>Therefore it is in the transition to the genealogical phase that the analysis of the practices focuses more clearly not only on the knowledge (savoirs), but on ‘regimes of truth’ intertwined with power relations [techniques and practices of Governmentality] which make the dispositif a central knot for Foucault’s theory of the power/govern. Dreyfus &amp; Rabinow (1982).</vt:lpstr>
      <vt:lpstr>The abandonment of ideology combines here with the issue of subjectivation, which challenges a theory of the ahistorical and monolithic subject and explores the constitution of diverse subjectivities within the subject himself, along with historical and contingent formations.</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A Foucauldian perspective on regime of truth and governmental dispositifs such as educational leadership then let us go beyond ideological petitions and presumptions.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cp:lastModifiedBy>Emiliano Grimaldi</cp:lastModifiedBy>
  <cp:revision>47</cp:revision>
  <cp:lastPrinted>2016-06-22T10:10:33Z</cp:lastPrinted>
  <dcterms:modified xsi:type="dcterms:W3CDTF">2017-07-18T11:05:36Z</dcterms:modified>
</cp:coreProperties>
</file>