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65"/>
  </p:notesMasterIdLst>
  <p:handoutMasterIdLst>
    <p:handoutMasterId r:id="rId66"/>
  </p:handoutMasterIdLst>
  <p:sldIdLst>
    <p:sldId id="256" r:id="rId2"/>
    <p:sldId id="316" r:id="rId3"/>
    <p:sldId id="276" r:id="rId4"/>
    <p:sldId id="349" r:id="rId5"/>
    <p:sldId id="350" r:id="rId6"/>
    <p:sldId id="307" r:id="rId7"/>
    <p:sldId id="297" r:id="rId8"/>
    <p:sldId id="348" r:id="rId9"/>
    <p:sldId id="298" r:id="rId10"/>
    <p:sldId id="278" r:id="rId11"/>
    <p:sldId id="296" r:id="rId12"/>
    <p:sldId id="337" r:id="rId13"/>
    <p:sldId id="303" r:id="rId14"/>
    <p:sldId id="304" r:id="rId15"/>
    <p:sldId id="306" r:id="rId16"/>
    <p:sldId id="338" r:id="rId17"/>
    <p:sldId id="340" r:id="rId18"/>
    <p:sldId id="343" r:id="rId19"/>
    <p:sldId id="345" r:id="rId20"/>
    <p:sldId id="346" r:id="rId21"/>
    <p:sldId id="347" r:id="rId22"/>
    <p:sldId id="299" r:id="rId23"/>
    <p:sldId id="280" r:id="rId24"/>
    <p:sldId id="301" r:id="rId25"/>
    <p:sldId id="300" r:id="rId26"/>
    <p:sldId id="308" r:id="rId27"/>
    <p:sldId id="341" r:id="rId28"/>
    <p:sldId id="342" r:id="rId29"/>
    <p:sldId id="281" r:id="rId30"/>
    <p:sldId id="282" r:id="rId31"/>
    <p:sldId id="322" r:id="rId32"/>
    <p:sldId id="339" r:id="rId33"/>
    <p:sldId id="323" r:id="rId34"/>
    <p:sldId id="324" r:id="rId35"/>
    <p:sldId id="327" r:id="rId36"/>
    <p:sldId id="279" r:id="rId37"/>
    <p:sldId id="314" r:id="rId38"/>
    <p:sldId id="283" r:id="rId39"/>
    <p:sldId id="336" r:id="rId40"/>
    <p:sldId id="287" r:id="rId41"/>
    <p:sldId id="288" r:id="rId42"/>
    <p:sldId id="290" r:id="rId43"/>
    <p:sldId id="266" r:id="rId44"/>
    <p:sldId id="273" r:id="rId45"/>
    <p:sldId id="292" r:id="rId46"/>
    <p:sldId id="319" r:id="rId47"/>
    <p:sldId id="320" r:id="rId48"/>
    <p:sldId id="331" r:id="rId49"/>
    <p:sldId id="332" r:id="rId50"/>
    <p:sldId id="312" r:id="rId51"/>
    <p:sldId id="311" r:id="rId52"/>
    <p:sldId id="310" r:id="rId53"/>
    <p:sldId id="305" r:id="rId54"/>
    <p:sldId id="313" r:id="rId55"/>
    <p:sldId id="317" r:id="rId56"/>
    <p:sldId id="333" r:id="rId57"/>
    <p:sldId id="318" r:id="rId58"/>
    <p:sldId id="315" r:id="rId59"/>
    <p:sldId id="344" r:id="rId60"/>
    <p:sldId id="294" r:id="rId61"/>
    <p:sldId id="309" r:id="rId62"/>
    <p:sldId id="291" r:id="rId63"/>
    <p:sldId id="270"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10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A02A51-78FD-E741-A503-BF0F945AF1A6}" type="datetimeFigureOut">
              <a:rPr lang="en-US" smtClean="0"/>
              <a:t>24/06/19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49ACF4-E838-384C-A125-18F4E40EE16C}" type="slidenum">
              <a:rPr lang="en-US" smtClean="0"/>
              <a:t>‹#›</a:t>
            </a:fld>
            <a:endParaRPr lang="en-US"/>
          </a:p>
        </p:txBody>
      </p:sp>
    </p:spTree>
    <p:extLst>
      <p:ext uri="{BB962C8B-B14F-4D97-AF65-F5344CB8AC3E}">
        <p14:creationId xmlns:p14="http://schemas.microsoft.com/office/powerpoint/2010/main" val="2095959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F03C5-0F97-2A44-9921-B8C3E121BDC0}" type="datetimeFigureOut">
              <a:rPr lang="en-US" smtClean="0"/>
              <a:t>19/06/19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F1680D-A9C2-6F44-87CC-0DC3F9F1DDFA}" type="slidenum">
              <a:rPr lang="en-US" smtClean="0"/>
              <a:t>‹#›</a:t>
            </a:fld>
            <a:endParaRPr lang="en-US"/>
          </a:p>
        </p:txBody>
      </p:sp>
    </p:spTree>
    <p:extLst>
      <p:ext uri="{BB962C8B-B14F-4D97-AF65-F5344CB8AC3E}">
        <p14:creationId xmlns:p14="http://schemas.microsoft.com/office/powerpoint/2010/main" val="21541634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7DE2D-907A-6F4A-84AB-45430A54BF13}" type="slidenum">
              <a:rPr lang="en-US" smtClean="0"/>
              <a:t>35</a:t>
            </a:fld>
            <a:endParaRPr lang="en-US"/>
          </a:p>
        </p:txBody>
      </p:sp>
    </p:spTree>
    <p:extLst>
      <p:ext uri="{BB962C8B-B14F-4D97-AF65-F5344CB8AC3E}">
        <p14:creationId xmlns:p14="http://schemas.microsoft.com/office/powerpoint/2010/main" val="351796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GB"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61431DC-F3B1-B448-95EF-D7884BB535A7}" type="datetimeFigureOut">
              <a:rPr lang="en-US" smtClean="0"/>
              <a:pPr/>
              <a:t>19/06/19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809D573-07FD-104F-B204-E198009488B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461431DC-F3B1-B448-95EF-D7884BB535A7}" type="datetimeFigureOut">
              <a:rPr lang="en-US" smtClean="0"/>
              <a:pPr/>
              <a:t>19/06/19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9D573-07FD-104F-B204-E198009488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461431DC-F3B1-B448-95EF-D7884BB535A7}" type="datetimeFigureOut">
              <a:rPr lang="en-US" smtClean="0"/>
              <a:pPr/>
              <a:t>19/06/19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9D573-07FD-104F-B204-E198009488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4"/>
          </p:nvPr>
        </p:nvSpPr>
        <p:spPr/>
        <p:txBody>
          <a:bodyPr rtlCol="0"/>
          <a:lstStyle/>
          <a:p>
            <a:fld id="{461431DC-F3B1-B448-95EF-D7884BB535A7}" type="datetimeFigureOut">
              <a:rPr lang="en-US" smtClean="0"/>
              <a:pPr/>
              <a:t>19/06/19</a:t>
            </a:fld>
            <a:endParaRPr lang="en-US"/>
          </a:p>
        </p:txBody>
      </p:sp>
      <p:sp>
        <p:nvSpPr>
          <p:cNvPr id="9" name="Slide Number Placeholder 8"/>
          <p:cNvSpPr>
            <a:spLocks noGrp="1"/>
          </p:cNvSpPr>
          <p:nvPr>
            <p:ph type="sldNum" sz="quarter" idx="15"/>
          </p:nvPr>
        </p:nvSpPr>
        <p:spPr/>
        <p:txBody>
          <a:bodyPr rtlCol="0"/>
          <a:lstStyle/>
          <a:p>
            <a:fld id="{3809D573-07FD-104F-B204-E198009488B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61431DC-F3B1-B448-95EF-D7884BB535A7}" type="datetimeFigureOut">
              <a:rPr lang="en-US" smtClean="0"/>
              <a:pPr/>
              <a:t>19/06/19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809D573-07FD-104F-B204-E198009488B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5" name="Date Placeholder 4"/>
          <p:cNvSpPr>
            <a:spLocks noGrp="1"/>
          </p:cNvSpPr>
          <p:nvPr>
            <p:ph type="dt" sz="half" idx="10"/>
          </p:nvPr>
        </p:nvSpPr>
        <p:spPr/>
        <p:txBody>
          <a:bodyPr/>
          <a:lstStyle/>
          <a:p>
            <a:fld id="{461431DC-F3B1-B448-95EF-D7884BB535A7}" type="datetimeFigureOut">
              <a:rPr lang="en-US" smtClean="0"/>
              <a:pPr/>
              <a:t>19/06/19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9D573-07FD-104F-B204-E198009488B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GB" smtClean="0"/>
              <a:t>Click to edit Master title style</a:t>
            </a:r>
            <a:endParaRPr kumimoji="0" lang="en-US"/>
          </a:p>
        </p:txBody>
      </p:sp>
      <p:sp>
        <p:nvSpPr>
          <p:cNvPr id="7" name="Date Placeholder 6"/>
          <p:cNvSpPr>
            <a:spLocks noGrp="1"/>
          </p:cNvSpPr>
          <p:nvPr>
            <p:ph type="dt" sz="half" idx="10"/>
          </p:nvPr>
        </p:nvSpPr>
        <p:spPr/>
        <p:txBody>
          <a:bodyPr/>
          <a:lstStyle/>
          <a:p>
            <a:fld id="{461431DC-F3B1-B448-95EF-D7884BB535A7}" type="datetimeFigureOut">
              <a:rPr lang="en-US" smtClean="0"/>
              <a:pPr/>
              <a:t>19/06/19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09D573-07FD-104F-B204-E198009488B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6" name="Date Placeholder 5"/>
          <p:cNvSpPr>
            <a:spLocks noGrp="1"/>
          </p:cNvSpPr>
          <p:nvPr>
            <p:ph type="dt" sz="half" idx="10"/>
          </p:nvPr>
        </p:nvSpPr>
        <p:spPr/>
        <p:txBody>
          <a:bodyPr rtlCol="0"/>
          <a:lstStyle/>
          <a:p>
            <a:fld id="{461431DC-F3B1-B448-95EF-D7884BB535A7}" type="datetimeFigureOut">
              <a:rPr lang="en-US" smtClean="0"/>
              <a:pPr/>
              <a:t>19/06/19</a:t>
            </a:fld>
            <a:endParaRPr lang="en-US"/>
          </a:p>
        </p:txBody>
      </p:sp>
      <p:sp>
        <p:nvSpPr>
          <p:cNvPr id="7" name="Slide Number Placeholder 6"/>
          <p:cNvSpPr>
            <a:spLocks noGrp="1"/>
          </p:cNvSpPr>
          <p:nvPr>
            <p:ph type="sldNum" sz="quarter" idx="11"/>
          </p:nvPr>
        </p:nvSpPr>
        <p:spPr/>
        <p:txBody>
          <a:bodyPr rtlCol="0"/>
          <a:lstStyle/>
          <a:p>
            <a:fld id="{3809D573-07FD-104F-B204-E198009488B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431DC-F3B1-B448-95EF-D7884BB535A7}" type="datetimeFigureOut">
              <a:rPr lang="en-US" smtClean="0"/>
              <a:pPr/>
              <a:t>19/06/19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09D573-07FD-104F-B204-E198009488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21" name="Date Placeholder 20"/>
          <p:cNvSpPr>
            <a:spLocks noGrp="1"/>
          </p:cNvSpPr>
          <p:nvPr>
            <p:ph type="dt" sz="half" idx="14"/>
          </p:nvPr>
        </p:nvSpPr>
        <p:spPr/>
        <p:txBody>
          <a:bodyPr rtlCol="0"/>
          <a:lstStyle/>
          <a:p>
            <a:fld id="{461431DC-F3B1-B448-95EF-D7884BB535A7}" type="datetimeFigureOut">
              <a:rPr lang="en-US" smtClean="0"/>
              <a:pPr/>
              <a:t>19/06/19</a:t>
            </a:fld>
            <a:endParaRPr lang="en-US"/>
          </a:p>
        </p:txBody>
      </p:sp>
      <p:sp>
        <p:nvSpPr>
          <p:cNvPr id="22" name="Slide Number Placeholder 21"/>
          <p:cNvSpPr>
            <a:spLocks noGrp="1"/>
          </p:cNvSpPr>
          <p:nvPr>
            <p:ph type="sldNum" sz="quarter" idx="15"/>
          </p:nvPr>
        </p:nvSpPr>
        <p:spPr/>
        <p:txBody>
          <a:bodyPr rtlCol="0"/>
          <a:lstStyle/>
          <a:p>
            <a:fld id="{3809D573-07FD-104F-B204-E198009488B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GB"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61431DC-F3B1-B448-95EF-D7884BB535A7}" type="datetimeFigureOut">
              <a:rPr lang="en-US" smtClean="0"/>
              <a:pPr/>
              <a:t>19/06/19</a:t>
            </a:fld>
            <a:endParaRPr lang="en-US"/>
          </a:p>
        </p:txBody>
      </p:sp>
      <p:sp>
        <p:nvSpPr>
          <p:cNvPr id="18" name="Slide Number Placeholder 17"/>
          <p:cNvSpPr>
            <a:spLocks noGrp="1"/>
          </p:cNvSpPr>
          <p:nvPr>
            <p:ph type="sldNum" sz="quarter" idx="11"/>
          </p:nvPr>
        </p:nvSpPr>
        <p:spPr/>
        <p:txBody>
          <a:bodyPr rtlCol="0"/>
          <a:lstStyle/>
          <a:p>
            <a:fld id="{3809D573-07FD-104F-B204-E198009488B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61431DC-F3B1-B448-95EF-D7884BB535A7}" type="datetimeFigureOut">
              <a:rPr lang="en-US" smtClean="0"/>
              <a:pPr/>
              <a:t>19/06/19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809D573-07FD-104F-B204-E198009488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uttontrust.com/wp-content/uploads/2011/09/2teachers-impact-report-final.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Privy_Council_of_the_United_Kingdom" TargetMode="External"/><Relationship Id="rId4" Type="http://schemas.openxmlformats.org/officeDocument/2006/relationships/hyperlink" Target="https://en.wikipedia.org/wiki/Queen's_Counsel" TargetMode="Externa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s://en.wikipedia.org/wiki/Companion_of_Honou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atalyst.pearson.com/" TargetMode="External"/><Relationship Id="rId4" Type="http://schemas.openxmlformats.org/officeDocument/2006/relationships/hyperlink" Target="http://blog.pearson.com/global-ambitions-individual-lives/" TargetMode="External"/><Relationship Id="rId5" Type="http://schemas.openxmlformats.org/officeDocument/2006/relationships/hyperlink" Target="https://www.pearson.com/social-impact.html" TargetMode="External"/><Relationship Id="rId1" Type="http://schemas.openxmlformats.org/officeDocument/2006/relationships/slideLayout" Target="../slideLayouts/slideLayout2.xml"/><Relationship Id="rId2" Type="http://schemas.openxmlformats.org/officeDocument/2006/relationships/hyperlink" Target="http://www.affordable-learning.com/the-fund/investments.html%23sthash.Ks46yQs7.dpb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v.uk/guidance/apply-to-the-mat-development-and-improvement-fund" TargetMode="External"/><Relationship Id="rId3" Type="http://schemas.openxmlformats.org/officeDocument/2006/relationships/hyperlink" Target="https://www.gov.uk/government/uploads/system/uploads/attachment_data/file/667690/Social_Mobility_Action_Plan_-_for_printing.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mail.comms.dehavilland.co.uk/c/eJwljsmKhDAARL9GL4PBJGriIQdbuo_zD9nU0Fkki9J_3xkG6lAP6kEppjikdGsNQz0kEMGhn0c8DgD2ZKIzWOH6fAwToY91Hqfl1Qy9DM4loPTBL2Mt9wrIAMq7PRjFWswEES002bAUG-K4qnIkeJswV61lR85navDSoFfNfd9gD1e1K9Sio3fa5wpnEdZInk3wqaJxZwyX8XuXgjTcdi4IY03-dPmIoexHp1X5n7eRaXCbJD71a5EWcPn3LrPf4H-WksNidcxfjsxRA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The_Myth_of_Sisyphus" TargetMode="External"/><Relationship Id="rId4" Type="http://schemas.openxmlformats.org/officeDocument/2006/relationships/hyperlink" Target="https://en.wikipedia.org/wiki/Suicide" TargetMode="External"/><Relationship Id="rId5" Type="http://schemas.openxmlformats.org/officeDocument/2006/relationships/hyperlink" Target="https://en.wikipedia.org/wiki/Leap_of_faith" TargetMode="External"/><Relationship Id="rId6" Type="http://schemas.openxmlformats.org/officeDocument/2006/relationships/hyperlink" Target="https://en.wikipedia.org/wiki/Absurdism%23cite_note-CamusMyth-1" TargetMode="External"/><Relationship Id="rId1" Type="http://schemas.openxmlformats.org/officeDocument/2006/relationships/slideLayout" Target="../slideLayouts/slideLayout2.xml"/><Relationship Id="rId2" Type="http://schemas.openxmlformats.org/officeDocument/2006/relationships/hyperlink" Target="https://en.wikipedia.org/wiki/Meaning_(existentia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952500"/>
            <a:ext cx="6426200" cy="2133600"/>
          </a:xfrm>
        </p:spPr>
        <p:txBody>
          <a:bodyPr>
            <a:normAutofit fontScale="90000"/>
          </a:bodyPr>
          <a:lstStyle/>
          <a:p>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sz="3556" dirty="0" smtClean="0"/>
              <a:t/>
            </a:r>
            <a:br>
              <a:rPr lang="en-GB" sz="3556" dirty="0" smtClean="0"/>
            </a:br>
            <a:r>
              <a:rPr lang="en-GB" dirty="0" smtClean="0"/>
              <a:t/>
            </a:r>
            <a:br>
              <a:rPr lang="en-GB" dirty="0" smtClean="0"/>
            </a:br>
            <a:r>
              <a:rPr lang="en-GB" dirty="0"/>
              <a:t> </a:t>
            </a:r>
            <a:r>
              <a:rPr lang="en-GB" dirty="0" smtClean="0"/>
              <a:t/>
            </a:r>
            <a:br>
              <a:rPr lang="en-GB" dirty="0" smtClean="0"/>
            </a:br>
            <a:r>
              <a:rPr lang="en-GB" dirty="0" smtClean="0"/>
              <a:t/>
            </a:r>
            <a:br>
              <a:rPr lang="en-GB" dirty="0" smtClean="0"/>
            </a:br>
            <a:endParaRPr lang="en-US" dirty="0"/>
          </a:p>
        </p:txBody>
      </p:sp>
      <p:sp>
        <p:nvSpPr>
          <p:cNvPr id="3" name="Subtitle 2"/>
          <p:cNvSpPr>
            <a:spLocks noGrp="1"/>
          </p:cNvSpPr>
          <p:nvPr>
            <p:ph type="subTitle" idx="1"/>
          </p:nvPr>
        </p:nvSpPr>
        <p:spPr>
          <a:xfrm>
            <a:off x="1879600" y="4572000"/>
            <a:ext cx="6807200" cy="1658720"/>
          </a:xfrm>
        </p:spPr>
        <p:txBody>
          <a:bodyPr>
            <a:normAutofit/>
          </a:bodyPr>
          <a:lstStyle/>
          <a:p>
            <a:endParaRPr lang="en-GB" dirty="0" smtClean="0"/>
          </a:p>
          <a:p>
            <a:r>
              <a:rPr lang="en-GB" sz="3600" dirty="0" smtClean="0"/>
              <a:t>Naples July 2019</a:t>
            </a:r>
            <a:endParaRPr lang="en-US" sz="3600" dirty="0"/>
          </a:p>
        </p:txBody>
      </p:sp>
      <p:sp>
        <p:nvSpPr>
          <p:cNvPr id="5" name="TextBox 4"/>
          <p:cNvSpPr txBox="1"/>
          <p:nvPr/>
        </p:nvSpPr>
        <p:spPr>
          <a:xfrm>
            <a:off x="1879600" y="292100"/>
            <a:ext cx="6245691" cy="3046988"/>
          </a:xfrm>
          <a:prstGeom prst="rect">
            <a:avLst/>
          </a:prstGeom>
          <a:noFill/>
        </p:spPr>
        <p:txBody>
          <a:bodyPr wrap="square" rtlCol="0">
            <a:spAutoFit/>
          </a:bodyPr>
          <a:lstStyle/>
          <a:p>
            <a:r>
              <a:rPr lang="en-GB" sz="3200" b="1" dirty="0" smtClean="0">
                <a:latin typeface="Arial Black"/>
                <a:cs typeface="Arial Black"/>
              </a:rPr>
              <a:t>Thinking Policy!</a:t>
            </a:r>
            <a:endParaRPr lang="en-GB" sz="3200" b="1" dirty="0">
              <a:latin typeface="Arial Black"/>
              <a:cs typeface="Arial Black"/>
            </a:endParaRPr>
          </a:p>
          <a:p>
            <a:r>
              <a:rPr lang="en-GB" sz="3200" b="1" dirty="0" smtClean="0">
                <a:latin typeface="Arial Black"/>
                <a:cs typeface="Arial Black"/>
              </a:rPr>
              <a:t/>
            </a:r>
            <a:br>
              <a:rPr lang="en-GB" sz="3200" b="1" dirty="0" smtClean="0">
                <a:latin typeface="Arial Black"/>
                <a:cs typeface="Arial Black"/>
              </a:rPr>
            </a:br>
            <a:r>
              <a:rPr lang="en-GB" sz="3200" b="1" dirty="0" smtClean="0">
                <a:latin typeface="Arial Black"/>
                <a:cs typeface="Arial Black"/>
              </a:rPr>
              <a:t>Stephen J Ball</a:t>
            </a:r>
          </a:p>
          <a:p>
            <a:r>
              <a:rPr lang="en-GB" sz="3200" b="1" dirty="0" smtClean="0">
                <a:latin typeface="Arial Black"/>
                <a:cs typeface="Arial Black"/>
              </a:rPr>
              <a:t/>
            </a:r>
            <a:br>
              <a:rPr lang="en-GB" sz="3200" b="1" dirty="0" smtClean="0">
                <a:latin typeface="Arial Black"/>
                <a:cs typeface="Arial Black"/>
              </a:rPr>
            </a:br>
            <a:r>
              <a:rPr lang="en-GB" sz="3200" b="1" dirty="0" smtClean="0">
                <a:latin typeface="Arial Black"/>
                <a:cs typeface="Arial Black"/>
              </a:rPr>
              <a:t>Institute of Education</a:t>
            </a:r>
            <a:br>
              <a:rPr lang="en-GB" sz="3200" b="1" dirty="0" smtClean="0">
                <a:latin typeface="Arial Black"/>
                <a:cs typeface="Arial Black"/>
              </a:rPr>
            </a:br>
            <a:r>
              <a:rPr lang="en-GB" sz="3200" b="1" dirty="0" smtClean="0">
                <a:latin typeface="Arial Black"/>
                <a:cs typeface="Arial Black"/>
              </a:rPr>
              <a:t>University College London.</a:t>
            </a:r>
            <a:endParaRPr lang="en-US" sz="3200" b="1" dirty="0">
              <a:latin typeface="Arial Black"/>
              <a:cs typeface="Arial Black"/>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epistemic shift</a:t>
            </a:r>
            <a:endParaRPr lang="en-US" dirty="0"/>
          </a:p>
        </p:txBody>
      </p:sp>
      <p:sp>
        <p:nvSpPr>
          <p:cNvPr id="3" name="Content Placeholder 2"/>
          <p:cNvSpPr>
            <a:spLocks noGrp="1"/>
          </p:cNvSpPr>
          <p:nvPr>
            <p:ph sz="quarter" idx="1"/>
          </p:nvPr>
        </p:nvSpPr>
        <p:spPr>
          <a:xfrm>
            <a:off x="457200" y="1600200"/>
            <a:ext cx="7467600" cy="5140912"/>
          </a:xfrm>
        </p:spPr>
        <p:txBody>
          <a:bodyPr>
            <a:normAutofit fontScale="77500" lnSpcReduction="20000"/>
          </a:bodyPr>
          <a:lstStyle/>
          <a:p>
            <a:r>
              <a:rPr lang="en-GB" dirty="0" smtClean="0"/>
              <a:t>“</a:t>
            </a:r>
            <a:r>
              <a:rPr lang="en-GB" dirty="0" err="1" smtClean="0"/>
              <a:t>Micropolitics</a:t>
            </a:r>
            <a:r>
              <a:rPr lang="en-GB" dirty="0" smtClean="0"/>
              <a:t> (1987) </a:t>
            </a:r>
            <a:r>
              <a:rPr lang="en-GB" dirty="0" smtClean="0"/>
              <a:t>32 years </a:t>
            </a:r>
            <a:r>
              <a:rPr lang="en-GB" dirty="0" smtClean="0"/>
              <a:t>on”.</a:t>
            </a:r>
            <a:endParaRPr lang="en-GB" dirty="0" smtClean="0"/>
          </a:p>
          <a:p>
            <a:endParaRPr lang="en-GB" dirty="0"/>
          </a:p>
          <a:p>
            <a:r>
              <a:rPr lang="en-GB" dirty="0"/>
              <a:t> Overtaken by almost </a:t>
            </a:r>
            <a:r>
              <a:rPr lang="en-GB" dirty="0" smtClean="0"/>
              <a:t>everything? From a welfare to a neoliberal episteme</a:t>
            </a:r>
            <a:endParaRPr lang="en-GB" dirty="0"/>
          </a:p>
          <a:p>
            <a:endParaRPr lang="en-GB" dirty="0"/>
          </a:p>
          <a:p>
            <a:endParaRPr lang="en-GB" dirty="0" smtClean="0"/>
          </a:p>
          <a:p>
            <a:r>
              <a:rPr lang="en-GB" dirty="0" smtClean="0"/>
              <a:t>Consider</a:t>
            </a:r>
            <a:r>
              <a:rPr lang="en-GB" dirty="0" smtClean="0"/>
              <a:t> the </a:t>
            </a:r>
            <a:r>
              <a:rPr lang="en-GB" dirty="0"/>
              <a:t>epistemic in 2 </a:t>
            </a:r>
            <a:r>
              <a:rPr lang="en-GB" dirty="0" smtClean="0"/>
              <a:t>senses.</a:t>
            </a:r>
            <a:endParaRPr lang="en-GB" dirty="0" smtClean="0"/>
          </a:p>
          <a:p>
            <a:endParaRPr lang="en-GB" dirty="0"/>
          </a:p>
          <a:p>
            <a:r>
              <a:rPr lang="en-GB" dirty="0"/>
              <a:t>Reagan and Thatcher and the assertion of a new neoliberal political rationality</a:t>
            </a:r>
            <a:r>
              <a:rPr lang="en-GB" dirty="0"/>
              <a:t>. Context: 1987-1988 epistemic shift in schooling, in England, what it means to teach and learn, to be a teacher. </a:t>
            </a:r>
          </a:p>
          <a:p>
            <a:endParaRPr lang="en-GB" dirty="0" smtClean="0"/>
          </a:p>
          <a:p>
            <a:endParaRPr lang="en-GB" dirty="0"/>
          </a:p>
          <a:p>
            <a:r>
              <a:rPr lang="en-GB" dirty="0" smtClean="0"/>
              <a:t>Policy </a:t>
            </a:r>
            <a:r>
              <a:rPr lang="en-GB" dirty="0" err="1" smtClean="0"/>
              <a:t>epistemes</a:t>
            </a:r>
            <a:r>
              <a:rPr lang="en-GB" dirty="0"/>
              <a:t> have different underlying assumptions, codes, and rules, mostly unconscious or at least structural, about how to think about things in the world</a:t>
            </a:r>
            <a:r>
              <a:rPr lang="en-GB" dirty="0" smtClean="0"/>
              <a:t>. They are forms </a:t>
            </a:r>
            <a:r>
              <a:rPr lang="en-GB" dirty="0"/>
              <a:t>of rationality that organize our ways of doing things.</a:t>
            </a:r>
          </a:p>
          <a:p>
            <a:endParaRPr lang="en-GB" dirty="0"/>
          </a:p>
          <a:p>
            <a:endParaRPr lang="en-GB" dirty="0"/>
          </a:p>
          <a:p>
            <a:endParaRPr lang="en-US" dirty="0"/>
          </a:p>
        </p:txBody>
      </p:sp>
    </p:spTree>
    <p:extLst>
      <p:ext uri="{BB962C8B-B14F-4D97-AF65-F5344CB8AC3E}">
        <p14:creationId xmlns:p14="http://schemas.microsoft.com/office/powerpoint/2010/main" val="1876890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rationality a new episteme</a:t>
            </a:r>
            <a:endParaRPr lang="en-US" dirty="0"/>
          </a:p>
        </p:txBody>
      </p:sp>
      <p:sp>
        <p:nvSpPr>
          <p:cNvPr id="3" name="Content Placeholder 2"/>
          <p:cNvSpPr>
            <a:spLocks noGrp="1"/>
          </p:cNvSpPr>
          <p:nvPr>
            <p:ph sz="quarter" idx="1"/>
          </p:nvPr>
        </p:nvSpPr>
        <p:spPr/>
        <p:txBody>
          <a:bodyPr>
            <a:normAutofit fontScale="92500" lnSpcReduction="20000"/>
          </a:bodyPr>
          <a:lstStyle/>
          <a:p>
            <a:r>
              <a:rPr lang="en-GB" dirty="0"/>
              <a:t>From a welfare to neoliberal episteme - ‘public policy based on economic inevitability appears to be above politics, while simultaneously facilitating the political project of increasing the penetration and entrenchment of market modalities in all domains of society by interweaving ideological prescriptions with ‘factual’ explanations’ (Clarke 2012: 212)</a:t>
            </a:r>
            <a:r>
              <a:rPr lang="en-GB" dirty="0" smtClean="0"/>
              <a:t>.</a:t>
            </a:r>
          </a:p>
          <a:p>
            <a:r>
              <a:rPr lang="en-GB" dirty="0"/>
              <a:t>neoliberal rationality functions as a ‘politics of truth’, producing new forms of knowledge, inventing new notions and concepts that contribute to the ‘government’ of new domains of regulation and </a:t>
            </a:r>
            <a:r>
              <a:rPr lang="en-GB" dirty="0" smtClean="0"/>
              <a:t>intervention.</a:t>
            </a:r>
          </a:p>
          <a:p>
            <a:r>
              <a:rPr lang="en-GB" dirty="0"/>
              <a:t>In Burnham’s (2001) words, this amounts to the  ‘placing at one remove’ of the political character of decision-making’ whilst retaining ‘arm's-length control over crucial economic and social processes’. </a:t>
            </a:r>
            <a:endParaRPr lang="en-GB" dirty="0" smtClean="0"/>
          </a:p>
          <a:p>
            <a:endParaRPr lang="en-GB" dirty="0" smtClean="0"/>
          </a:p>
          <a:p>
            <a:endParaRPr lang="en-GB" dirty="0"/>
          </a:p>
          <a:p>
            <a:endParaRPr lang="en-US" dirty="0"/>
          </a:p>
        </p:txBody>
      </p:sp>
    </p:spTree>
    <p:extLst>
      <p:ext uri="{BB962C8B-B14F-4D97-AF65-F5344CB8AC3E}">
        <p14:creationId xmlns:p14="http://schemas.microsoft.com/office/powerpoint/2010/main" val="165444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kind of state/government</a:t>
            </a:r>
            <a:endParaRPr lang="en-US" dirty="0"/>
          </a:p>
        </p:txBody>
      </p:sp>
      <p:sp>
        <p:nvSpPr>
          <p:cNvPr id="3" name="Content Placeholder 2"/>
          <p:cNvSpPr>
            <a:spLocks noGrp="1"/>
          </p:cNvSpPr>
          <p:nvPr>
            <p:ph sz="quarter" idx="1"/>
          </p:nvPr>
        </p:nvSpPr>
        <p:spPr/>
        <p:txBody>
          <a:bodyPr>
            <a:normAutofit fontScale="92500" lnSpcReduction="20000"/>
          </a:bodyPr>
          <a:lstStyle/>
          <a:p>
            <a:r>
              <a:rPr lang="en-GB" dirty="0"/>
              <a:t>That is to say, ‘the social state gives way to the enabling state’ (Rose 1999, p. 142). Thus contemporary neoliberal governance operates ‘through isolating and </a:t>
            </a:r>
            <a:r>
              <a:rPr lang="en-GB" dirty="0" err="1" smtClean="0"/>
              <a:t>entrepreneurialising</a:t>
            </a:r>
            <a:r>
              <a:rPr lang="en-GB" dirty="0" smtClean="0"/>
              <a:t> </a:t>
            </a:r>
            <a:r>
              <a:rPr lang="en-GB" dirty="0"/>
              <a:t>responsible units and individuals, through devolving authority, decision making, and the implementation of policies and norms of conduct (Brown 2015, p.129)</a:t>
            </a:r>
            <a:r>
              <a:rPr lang="en-GB" dirty="0" smtClean="0"/>
              <a:t>.</a:t>
            </a:r>
          </a:p>
          <a:p>
            <a:r>
              <a:rPr lang="en-GB" dirty="0" smtClean="0"/>
              <a:t> </a:t>
            </a:r>
            <a:r>
              <a:rPr lang="en-GB" dirty="0"/>
              <a:t>As Foucault puts it, ‘Neoliberal governance is a supreme instance of </a:t>
            </a:r>
            <a:r>
              <a:rPr lang="en-GB" i="1" dirty="0" err="1"/>
              <a:t>omnus</a:t>
            </a:r>
            <a:r>
              <a:rPr lang="en-GB" i="1" dirty="0"/>
              <a:t> et </a:t>
            </a:r>
            <a:r>
              <a:rPr lang="en-GB" i="1" dirty="0" err="1"/>
              <a:t>singulatim</a:t>
            </a:r>
            <a:r>
              <a:rPr lang="en-GB" dirty="0"/>
              <a:t>, the gathering and separating, amassing and isolating’ (p.131). However, this does not imply, as Foucault makes its clear, a ‘retreat of the state’ or the ‘end of politics’, but rather, a displacement from formal to informal techniques of government and the appearance of new actors which have given way to a transformation of politics.</a:t>
            </a:r>
          </a:p>
          <a:p>
            <a:endParaRPr lang="en-US" dirty="0"/>
          </a:p>
        </p:txBody>
      </p:sp>
    </p:spTree>
    <p:extLst>
      <p:ext uri="{BB962C8B-B14F-4D97-AF65-F5344CB8AC3E}">
        <p14:creationId xmlns:p14="http://schemas.microsoft.com/office/powerpoint/2010/main" val="2543363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regimes of government </a:t>
            </a:r>
            <a:r>
              <a:rPr lang="en-GB" dirty="0" smtClean="0"/>
              <a:t>(</a:t>
            </a:r>
            <a:r>
              <a:rPr lang="en-GB" dirty="0" err="1" smtClean="0"/>
              <a:t>Grimaldi</a:t>
            </a:r>
            <a:r>
              <a:rPr lang="en-GB" dirty="0" smtClean="0"/>
              <a:t>)</a:t>
            </a:r>
            <a:endParaRPr lang="en-US" dirty="0"/>
          </a:p>
        </p:txBody>
      </p:sp>
      <p:sp>
        <p:nvSpPr>
          <p:cNvPr id="3" name="Content Placeholder 2"/>
          <p:cNvSpPr>
            <a:spLocks noGrp="1"/>
          </p:cNvSpPr>
          <p:nvPr>
            <p:ph sz="quarter" idx="1"/>
          </p:nvPr>
        </p:nvSpPr>
        <p:spPr/>
        <p:txBody>
          <a:bodyPr/>
          <a:lstStyle/>
          <a:p>
            <a:r>
              <a:rPr lang="en-GB" dirty="0"/>
              <a:t>government as</a:t>
            </a:r>
            <a:r>
              <a:rPr lang="en-GB" dirty="0" smtClean="0"/>
              <a:t>: “</a:t>
            </a:r>
            <a:r>
              <a:rPr lang="en-GB" dirty="0" smtClean="0"/>
              <a:t>any </a:t>
            </a:r>
            <a:r>
              <a:rPr lang="en-GB" dirty="0"/>
              <a:t>more or less calculated and rational activity, undertaken by a multiplicity of authorities and agencies, employing a variety of techniques and forms of knowledge, that seek to shape conduct by working through the desires, aspirations, interests and beliefs of various actors for definite but shifting ends and with a diverse set of relatively unpredictable consequences, effects and </a:t>
            </a:r>
            <a:r>
              <a:rPr lang="en-GB" dirty="0" smtClean="0"/>
              <a:t>outcomes” </a:t>
            </a:r>
            <a:r>
              <a:rPr lang="en-GB" dirty="0"/>
              <a:t>(Dean 2010: 18).</a:t>
            </a:r>
          </a:p>
          <a:p>
            <a:endParaRPr lang="en-US" dirty="0"/>
          </a:p>
        </p:txBody>
      </p:sp>
    </p:spTree>
    <p:extLst>
      <p:ext uri="{BB962C8B-B14F-4D97-AF65-F5344CB8AC3E}">
        <p14:creationId xmlns:p14="http://schemas.microsoft.com/office/powerpoint/2010/main" val="382419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EPISTEMES &gt;&gt;&gt;regimes </a:t>
            </a:r>
            <a:r>
              <a:rPr lang="en-GB" dirty="0"/>
              <a:t>of government </a:t>
            </a:r>
            <a:endParaRPr lang="en-US" dirty="0"/>
          </a:p>
        </p:txBody>
      </p:sp>
      <p:sp>
        <p:nvSpPr>
          <p:cNvPr id="3" name="Content Placeholder 2"/>
          <p:cNvSpPr>
            <a:spLocks noGrp="1"/>
          </p:cNvSpPr>
          <p:nvPr>
            <p:ph sz="quarter" idx="1"/>
          </p:nvPr>
        </p:nvSpPr>
        <p:spPr/>
        <p:txBody>
          <a:bodyPr>
            <a:normAutofit fontScale="92500" lnSpcReduction="20000"/>
          </a:bodyPr>
          <a:lstStyle/>
          <a:p>
            <a:r>
              <a:rPr lang="en-GB" dirty="0" smtClean="0"/>
              <a:t>“regimes </a:t>
            </a:r>
            <a:r>
              <a:rPr lang="en-GB" dirty="0"/>
              <a:t>of government are conceived as assembling processes that involve the mobilisation of multiple and heterogeneous elements, that varies from routines, technologies, ways of doing things and agencies to theories, programmes, knowledge and expertise. Thus, the analysis of regimes of government is a materialist analysis that looks at practice and assumes the co-constitution of the material and the discursive, but which is profoundly concerned with thought as a non-subjective, technical and practical domain (Rose 1989; </a:t>
            </a:r>
            <a:r>
              <a:rPr lang="en-GB" dirty="0" err="1"/>
              <a:t>Olssen</a:t>
            </a:r>
            <a:r>
              <a:rPr lang="en-GB" dirty="0"/>
              <a:t> </a:t>
            </a:r>
            <a:r>
              <a:rPr lang="en-GB" i="1" dirty="0"/>
              <a:t>et al.</a:t>
            </a:r>
            <a:r>
              <a:rPr lang="en-GB" dirty="0"/>
              <a:t> 2004; </a:t>
            </a:r>
            <a:r>
              <a:rPr lang="en-GB" dirty="0" err="1"/>
              <a:t>Olssen</a:t>
            </a:r>
            <a:r>
              <a:rPr lang="en-GB" dirty="0"/>
              <a:t> 1999). In fact it places particular emphasis on the ‘forms of knowledge and truth that define [the] field of operation and codify what can be known’ within each </a:t>
            </a:r>
            <a:r>
              <a:rPr lang="en-GB" dirty="0" smtClean="0"/>
              <a:t>regime </a:t>
            </a:r>
            <a:r>
              <a:rPr lang="en-GB" dirty="0"/>
              <a:t>(Dean 2010: 41)</a:t>
            </a:r>
            <a:r>
              <a:rPr lang="en-GB" dirty="0" smtClean="0"/>
              <a:t>.’ (</a:t>
            </a:r>
            <a:r>
              <a:rPr lang="en-GB" dirty="0" err="1" smtClean="0"/>
              <a:t>Grimaldi</a:t>
            </a:r>
            <a:r>
              <a:rPr lang="en-GB" dirty="0" smtClean="0"/>
              <a:t> 2019 pp. 25-26)</a:t>
            </a:r>
            <a:endParaRPr lang="en-US" dirty="0"/>
          </a:p>
        </p:txBody>
      </p:sp>
    </p:spTree>
    <p:extLst>
      <p:ext uri="{BB962C8B-B14F-4D97-AF65-F5344CB8AC3E}">
        <p14:creationId xmlns:p14="http://schemas.microsoft.com/office/powerpoint/2010/main" val="3706092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Regimes of government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Forms of rationality – vocabularies and procedures</a:t>
            </a:r>
          </a:p>
          <a:p>
            <a:r>
              <a:rPr lang="en-US" dirty="0" smtClean="0"/>
              <a:t>Fields of visibility – ways of seeing and perceiving</a:t>
            </a:r>
          </a:p>
          <a:p>
            <a:r>
              <a:rPr lang="en-US" dirty="0" smtClean="0"/>
              <a:t>Forms of ruling – ‘acting, intervening, directing’*</a:t>
            </a:r>
          </a:p>
          <a:p>
            <a:r>
              <a:rPr lang="en-US" dirty="0" smtClean="0"/>
              <a:t>Identity formation – “characteristic ways of forming subjects, selves, persons, actors or agents”.</a:t>
            </a:r>
          </a:p>
          <a:p>
            <a:endParaRPr lang="en-US" dirty="0"/>
          </a:p>
          <a:p>
            <a:pPr>
              <a:buFontTx/>
              <a:buChar char="•"/>
            </a:pPr>
            <a:r>
              <a:rPr lang="en-US" dirty="0" smtClean="0"/>
              <a:t>*Civil servants or professionals</a:t>
            </a:r>
          </a:p>
          <a:p>
            <a:pPr>
              <a:buFontTx/>
              <a:buChar char="•"/>
            </a:pPr>
            <a:r>
              <a:rPr lang="en-GB" dirty="0"/>
              <a:t>What emerges is a set of modalities to interrogate a regime of government, directing the analysis on how such a regime works in practice in the very production of truth, in the visualisation of a world made of entities and substances, in the production of an order and the creation of ethical subjects. </a:t>
            </a:r>
            <a:r>
              <a:rPr lang="en-GB" dirty="0" smtClean="0"/>
              <a:t>(</a:t>
            </a:r>
            <a:r>
              <a:rPr lang="en-GB" dirty="0" err="1" smtClean="0"/>
              <a:t>Grimaldi</a:t>
            </a:r>
            <a:r>
              <a:rPr lang="en-GB" dirty="0" smtClean="0"/>
              <a:t> 2019 p. 29)</a:t>
            </a:r>
            <a:endParaRPr lang="en-US" dirty="0"/>
          </a:p>
        </p:txBody>
      </p:sp>
    </p:spTree>
    <p:extLst>
      <p:ext uri="{BB962C8B-B14F-4D97-AF65-F5344CB8AC3E}">
        <p14:creationId xmlns:p14="http://schemas.microsoft.com/office/powerpoint/2010/main" val="195725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Regimes of truth (saviors/</a:t>
            </a:r>
            <a:r>
              <a:rPr lang="en-US" dirty="0" err="1" smtClean="0"/>
              <a:t>connaissance</a:t>
            </a:r>
            <a:r>
              <a:rPr lang="en-US" dirty="0" smtClean="0"/>
              <a:t>), experts and problems – an example</a:t>
            </a:r>
            <a:endParaRPr lang="en-US" dirty="0"/>
          </a:p>
        </p:txBody>
      </p:sp>
      <p:sp>
        <p:nvSpPr>
          <p:cNvPr id="3" name="Content Placeholder 2"/>
          <p:cNvSpPr>
            <a:spLocks noGrp="1"/>
          </p:cNvSpPr>
          <p:nvPr>
            <p:ph sz="quarter" idx="1"/>
          </p:nvPr>
        </p:nvSpPr>
        <p:spPr>
          <a:xfrm>
            <a:off x="457200" y="1600199"/>
            <a:ext cx="7467600" cy="5154869"/>
          </a:xfrm>
        </p:spPr>
        <p:txBody>
          <a:bodyPr>
            <a:normAutofit fontScale="77500" lnSpcReduction="20000"/>
          </a:bodyPr>
          <a:lstStyle/>
          <a:p>
            <a:r>
              <a:rPr lang="en-US" dirty="0"/>
              <a:t>happy </a:t>
            </a:r>
            <a:r>
              <a:rPr lang="en-US" i="1" dirty="0"/>
              <a:t>homo </a:t>
            </a:r>
            <a:r>
              <a:rPr lang="en-US" i="1" dirty="0" err="1" smtClean="0"/>
              <a:t>oeconomicus</a:t>
            </a:r>
            <a:r>
              <a:rPr lang="en-US" i="1" dirty="0" smtClean="0"/>
              <a:t> </a:t>
            </a:r>
            <a:r>
              <a:rPr lang="en-US" dirty="0" smtClean="0"/>
              <a:t>and cognitive capitalism</a:t>
            </a:r>
          </a:p>
          <a:p>
            <a:endParaRPr lang="en-US" dirty="0"/>
          </a:p>
          <a:p>
            <a:r>
              <a:rPr lang="en-US" dirty="0"/>
              <a:t>The implication is that human beings are able to and should control and manage their emotional states. The reasons for this are numerous but the advantages of being happy are encapsulated in values and </a:t>
            </a:r>
            <a:r>
              <a:rPr lang="en-US" dirty="0" err="1"/>
              <a:t>behaviours</a:t>
            </a:r>
            <a:r>
              <a:rPr lang="en-US" dirty="0"/>
              <a:t> that resemble a happy homo </a:t>
            </a:r>
            <a:r>
              <a:rPr lang="en-US" dirty="0" err="1"/>
              <a:t>oeconomicus</a:t>
            </a:r>
            <a:r>
              <a:rPr lang="en-US" dirty="0"/>
              <a:t> (Peters and </a:t>
            </a:r>
            <a:r>
              <a:rPr lang="en-US" dirty="0" err="1"/>
              <a:t>Bulut</a:t>
            </a:r>
            <a:r>
              <a:rPr lang="en-US" dirty="0"/>
              <a:t> (2011) a new 'cognitive' variety of capitalism). </a:t>
            </a:r>
          </a:p>
          <a:p>
            <a:r>
              <a:rPr lang="en-US" dirty="0"/>
              <a:t>Happy people are persistent, hard working, successful, popular, well paid and live longer! ‘So happiness can buy an extra 9.4 years of life (Danner et al. 2001)’ (</a:t>
            </a:r>
            <a:r>
              <a:rPr lang="en-US" dirty="0" err="1"/>
              <a:t>Boniwell</a:t>
            </a:r>
            <a:r>
              <a:rPr lang="en-US" dirty="0"/>
              <a:t> and Ryan, 2012, p.5). Happy people do not appear to be content in their own company, satisfied by a life of serving others, creative, scatter brained, or indeed short lived! </a:t>
            </a:r>
          </a:p>
          <a:p>
            <a:r>
              <a:rPr lang="en-US" dirty="0"/>
              <a:t>under cognitive capitalism, value increasingly derives from hard-to-quantify 'intelligent, inventive and innovative </a:t>
            </a:r>
            <a:r>
              <a:rPr lang="en-US" dirty="0" err="1"/>
              <a:t>labour</a:t>
            </a:r>
            <a:r>
              <a:rPr lang="en-US" dirty="0"/>
              <a:t>' that '</a:t>
            </a:r>
            <a:r>
              <a:rPr lang="en-US" dirty="0" err="1"/>
              <a:t>mobilises</a:t>
            </a:r>
            <a:r>
              <a:rPr lang="en-US" dirty="0"/>
              <a:t> the cooperation of brains in networks' (</a:t>
            </a:r>
            <a:r>
              <a:rPr lang="en-US" dirty="0" err="1"/>
              <a:t>Moulier</a:t>
            </a:r>
            <a:r>
              <a:rPr lang="en-US" dirty="0"/>
              <a:t> </a:t>
            </a:r>
            <a:r>
              <a:rPr lang="en-US" dirty="0" err="1"/>
              <a:t>Boutang</a:t>
            </a:r>
            <a:r>
              <a:rPr lang="en-US" dirty="0"/>
              <a:t>, 2011, p. 55). </a:t>
            </a:r>
          </a:p>
          <a:p>
            <a:r>
              <a:rPr lang="en-US" dirty="0"/>
              <a:t>Peters, M.A. &amp; </a:t>
            </a:r>
            <a:r>
              <a:rPr lang="en-US" dirty="0" err="1"/>
              <a:t>Bulut</a:t>
            </a:r>
            <a:r>
              <a:rPr lang="en-US" dirty="0"/>
              <a:t>, E. (</a:t>
            </a:r>
            <a:r>
              <a:rPr lang="en-US" dirty="0" err="1"/>
              <a:t>Eds</a:t>
            </a:r>
            <a:r>
              <a:rPr lang="en-US" dirty="0"/>
              <a:t>) (2011) </a:t>
            </a:r>
            <a:r>
              <a:rPr lang="en-US" i="1" dirty="0"/>
              <a:t>Cognitive Capitalism, Education and Digital Labor. </a:t>
            </a:r>
            <a:r>
              <a:rPr lang="en-US" dirty="0"/>
              <a:t>New York: Peter Lang. </a:t>
            </a:r>
          </a:p>
          <a:p>
            <a:endParaRPr lang="en-US" dirty="0"/>
          </a:p>
        </p:txBody>
      </p:sp>
    </p:spTree>
    <p:extLst>
      <p:ext uri="{BB962C8B-B14F-4D97-AF65-F5344CB8AC3E}">
        <p14:creationId xmlns:p14="http://schemas.microsoft.com/office/powerpoint/2010/main" val="2187503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2349500" y="254000"/>
            <a:ext cx="4445000" cy="6337300"/>
          </a:xfrm>
          <a:prstGeom prst="rect">
            <a:avLst/>
          </a:prstGeom>
        </p:spPr>
      </p:pic>
    </p:spTree>
    <p:extLst>
      <p:ext uri="{BB962C8B-B14F-4D97-AF65-F5344CB8AC3E}">
        <p14:creationId xmlns:p14="http://schemas.microsoft.com/office/powerpoint/2010/main" val="233503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Marcel Duchamp “</a:t>
            </a:r>
            <a:r>
              <a:rPr lang="en-US" dirty="0"/>
              <a:t>there is no solution</a:t>
            </a:r>
            <a:br>
              <a:rPr lang="en-US" dirty="0"/>
            </a:br>
            <a:r>
              <a:rPr lang="en-US" dirty="0"/>
              <a:t>because there is no problem.”</a:t>
            </a:r>
            <a:endParaRPr lang="en-US" dirty="0"/>
          </a:p>
        </p:txBody>
      </p:sp>
      <p:sp>
        <p:nvSpPr>
          <p:cNvPr id="3" name="Content Placeholder 2"/>
          <p:cNvSpPr>
            <a:spLocks noGrp="1"/>
          </p:cNvSpPr>
          <p:nvPr>
            <p:ph sz="quarter" idx="1"/>
          </p:nvPr>
        </p:nvSpPr>
        <p:spPr/>
        <p:txBody>
          <a:bodyPr/>
          <a:lstStyle/>
          <a:p>
            <a:r>
              <a:rPr lang="en-US" dirty="0"/>
              <a:t> P. Taylor Webb (2013): Policy </a:t>
            </a:r>
            <a:r>
              <a:rPr lang="en-US" dirty="0" err="1"/>
              <a:t>problematization</a:t>
            </a:r>
            <a:r>
              <a:rPr lang="en-US" dirty="0"/>
              <a:t>, International Journal </a:t>
            </a:r>
            <a:r>
              <a:rPr lang="en-US" dirty="0" smtClean="0"/>
              <a:t>of Qualitative </a:t>
            </a:r>
            <a:r>
              <a:rPr lang="en-US" dirty="0"/>
              <a:t>Studies in Education, DOI:10.1080/09518398.2012.762480</a:t>
            </a:r>
            <a:endParaRPr lang="en-US" dirty="0"/>
          </a:p>
          <a:p>
            <a:r>
              <a:rPr lang="en-US" dirty="0" smtClean="0"/>
              <a:t>“My </a:t>
            </a:r>
            <a:r>
              <a:rPr lang="en-US" dirty="0"/>
              <a:t>purpose in writing this article lies in critiquing the persistence of </a:t>
            </a:r>
            <a:r>
              <a:rPr lang="en-US" dirty="0" smtClean="0"/>
              <a:t>rationalistic policy  methodologies </a:t>
            </a:r>
            <a:r>
              <a:rPr lang="en-US" dirty="0"/>
              <a:t>that claim to solve </a:t>
            </a:r>
            <a:r>
              <a:rPr lang="en-US" dirty="0" smtClean="0"/>
              <a:t>problems”.</a:t>
            </a:r>
          </a:p>
          <a:p>
            <a:pPr marL="0" indent="0">
              <a:buNone/>
            </a:pPr>
            <a:r>
              <a:rPr lang="en-US" dirty="0" smtClean="0"/>
              <a:t>Readings: </a:t>
            </a:r>
          </a:p>
          <a:p>
            <a:pPr marL="0" indent="0">
              <a:buNone/>
            </a:pPr>
            <a:r>
              <a:rPr lang="en-US" dirty="0" smtClean="0"/>
              <a:t>1. policy </a:t>
            </a:r>
            <a:r>
              <a:rPr lang="en-US" dirty="0"/>
              <a:t>is concerned with developing solutions to </a:t>
            </a:r>
            <a:r>
              <a:rPr lang="en-US" dirty="0" smtClean="0"/>
              <a:t>educational problems</a:t>
            </a:r>
            <a:r>
              <a:rPr lang="en-US" dirty="0"/>
              <a:t>, and that this knowledge can be mobilized, transferred, sold, exchanged</a:t>
            </a:r>
            <a:r>
              <a:rPr lang="en-US" dirty="0" smtClean="0"/>
              <a:t>, and </a:t>
            </a:r>
            <a:r>
              <a:rPr lang="en-US" dirty="0"/>
              <a:t>indeed, travelled through </a:t>
            </a:r>
            <a:r>
              <a:rPr lang="en-US" dirty="0" smtClean="0"/>
              <a:t>policy.</a:t>
            </a:r>
          </a:p>
          <a:p>
            <a:pPr marL="0" indent="0">
              <a:buNone/>
            </a:pPr>
            <a:endParaRPr lang="en-US" dirty="0"/>
          </a:p>
        </p:txBody>
      </p:sp>
    </p:spTree>
    <p:extLst>
      <p:ext uri="{BB962C8B-B14F-4D97-AF65-F5344CB8AC3E}">
        <p14:creationId xmlns:p14="http://schemas.microsoft.com/office/powerpoint/2010/main" val="3872023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Lyotard</a:t>
            </a:r>
            <a:r>
              <a:rPr lang="en-US" dirty="0"/>
              <a:t> </a:t>
            </a:r>
            <a:r>
              <a:rPr lang="en-US" dirty="0" smtClean="0"/>
              <a:t>“</a:t>
            </a:r>
            <a:r>
              <a:rPr lang="en-US" dirty="0"/>
              <a:t>there is no reason, only reasons” (in Van </a:t>
            </a:r>
            <a:r>
              <a:rPr lang="en-US" dirty="0" err="1"/>
              <a:t>Reijen</a:t>
            </a:r>
            <a:r>
              <a:rPr lang="en-US" dirty="0"/>
              <a:t/>
            </a:r>
            <a:br>
              <a:rPr lang="en-US" dirty="0"/>
            </a:br>
            <a:r>
              <a:rPr lang="is-IS" dirty="0"/>
              <a:t>&amp; Veerman, 1988, p. 279).</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2. the </a:t>
            </a:r>
            <a:r>
              <a:rPr lang="en-US" dirty="0"/>
              <a:t>politics of problem formulation </a:t>
            </a:r>
            <a:r>
              <a:rPr lang="en-US" dirty="0" smtClean="0"/>
              <a:t>essentially </a:t>
            </a:r>
            <a:r>
              <a:rPr lang="en-US" dirty="0"/>
              <a:t>“wags the tail of the dog” or creates problems for </a:t>
            </a:r>
            <a:r>
              <a:rPr lang="en-US" dirty="0" smtClean="0"/>
              <a:t>desired </a:t>
            </a:r>
            <a:r>
              <a:rPr lang="de-DE" dirty="0" err="1" smtClean="0"/>
              <a:t>and</a:t>
            </a:r>
            <a:r>
              <a:rPr lang="de-DE" dirty="0" smtClean="0"/>
              <a:t> </a:t>
            </a:r>
            <a:r>
              <a:rPr lang="de-DE" dirty="0" err="1"/>
              <a:t>ostensibly</a:t>
            </a:r>
            <a:r>
              <a:rPr lang="de-DE" dirty="0"/>
              <a:t>, </a:t>
            </a:r>
            <a:r>
              <a:rPr lang="de-DE" dirty="0" err="1"/>
              <a:t>already</a:t>
            </a:r>
            <a:r>
              <a:rPr lang="de-DE" dirty="0"/>
              <a:t> </a:t>
            </a:r>
            <a:r>
              <a:rPr lang="de-DE" dirty="0" err="1"/>
              <a:t>designed</a:t>
            </a:r>
            <a:r>
              <a:rPr lang="de-DE" dirty="0"/>
              <a:t> </a:t>
            </a:r>
            <a:r>
              <a:rPr lang="de-DE" dirty="0" err="1"/>
              <a:t>solutions</a:t>
            </a:r>
            <a:r>
              <a:rPr lang="de-DE" dirty="0"/>
              <a:t>, “</a:t>
            </a:r>
            <a:r>
              <a:rPr lang="de-DE" dirty="0" err="1"/>
              <a:t>manufactured</a:t>
            </a:r>
            <a:r>
              <a:rPr lang="de-DE" dirty="0"/>
              <a:t> </a:t>
            </a:r>
            <a:r>
              <a:rPr lang="de-DE" dirty="0" err="1"/>
              <a:t>crises</a:t>
            </a:r>
            <a:r>
              <a:rPr lang="de-DE" dirty="0"/>
              <a:t>” </a:t>
            </a:r>
            <a:r>
              <a:rPr lang="de-DE" dirty="0" err="1"/>
              <a:t>and</a:t>
            </a:r>
            <a:r>
              <a:rPr lang="de-DE" dirty="0"/>
              <a:t> “</a:t>
            </a:r>
            <a:r>
              <a:rPr lang="de-DE" dirty="0" err="1"/>
              <a:t>inside</a:t>
            </a:r>
            <a:r>
              <a:rPr lang="de-DE" dirty="0"/>
              <a:t> </a:t>
            </a:r>
            <a:r>
              <a:rPr lang="de-DE" dirty="0" err="1"/>
              <a:t>jobs</a:t>
            </a:r>
            <a:r>
              <a:rPr lang="de-DE" dirty="0"/>
              <a:t>.</a:t>
            </a:r>
            <a:r>
              <a:rPr lang="de-DE" dirty="0" smtClean="0"/>
              <a:t>” (pp. 2-3).</a:t>
            </a:r>
          </a:p>
          <a:p>
            <a:r>
              <a:rPr lang="de-DE" dirty="0" smtClean="0"/>
              <a:t>3. </a:t>
            </a:r>
            <a:r>
              <a:rPr lang="en-US" dirty="0"/>
              <a:t>policy </a:t>
            </a:r>
            <a:r>
              <a:rPr lang="en-US" dirty="0" smtClean="0"/>
              <a:t>is </a:t>
            </a:r>
            <a:r>
              <a:rPr lang="en-US" dirty="0"/>
              <a:t>a set of intentions and enactments in relation </a:t>
            </a:r>
            <a:r>
              <a:rPr lang="en-US" dirty="0" smtClean="0"/>
              <a:t>to contingencies</a:t>
            </a:r>
            <a:r>
              <a:rPr lang="en-US" dirty="0"/>
              <a:t>, indeterminacies, and what Derrida (1994, p. 75) discussed </a:t>
            </a:r>
            <a:r>
              <a:rPr lang="en-US" dirty="0" smtClean="0"/>
              <a:t>as “</a:t>
            </a:r>
            <a:r>
              <a:rPr lang="en-US" dirty="0" err="1"/>
              <a:t>aporia</a:t>
            </a:r>
            <a:r>
              <a:rPr lang="en-US" dirty="0"/>
              <a:t>[s] of </a:t>
            </a:r>
            <a:r>
              <a:rPr lang="en-US" dirty="0" err="1"/>
              <a:t>undecidability</a:t>
            </a:r>
            <a:r>
              <a:rPr lang="en-US" dirty="0"/>
              <a:t>.</a:t>
            </a:r>
            <a:r>
              <a:rPr lang="en-US" dirty="0" smtClean="0"/>
              <a:t>” OR</a:t>
            </a:r>
          </a:p>
          <a:p>
            <a:r>
              <a:rPr lang="en-US" dirty="0"/>
              <a:t>“this suggests that far from policy </a:t>
            </a:r>
            <a:r>
              <a:rPr lang="en-US" dirty="0" smtClean="0"/>
              <a:t>being a </a:t>
            </a:r>
            <a:r>
              <a:rPr lang="en-US" dirty="0"/>
              <a:t>reflection of, and intervention into, order, policy is an always already </a:t>
            </a:r>
            <a:r>
              <a:rPr lang="en-US" dirty="0" smtClean="0"/>
              <a:t>failed attempt to manage </a:t>
            </a:r>
            <a:r>
              <a:rPr lang="en-US" dirty="0"/>
              <a:t>chaos” (Webb &amp; </a:t>
            </a:r>
            <a:r>
              <a:rPr lang="en-US" dirty="0" err="1"/>
              <a:t>Gulson</a:t>
            </a:r>
            <a:r>
              <a:rPr lang="en-US" dirty="0"/>
              <a:t>, 2012, p. 96).</a:t>
            </a:r>
            <a:endParaRPr lang="en-US" dirty="0"/>
          </a:p>
        </p:txBody>
      </p:sp>
    </p:spTree>
    <p:extLst>
      <p:ext uri="{BB962C8B-B14F-4D97-AF65-F5344CB8AC3E}">
        <p14:creationId xmlns:p14="http://schemas.microsoft.com/office/powerpoint/2010/main" val="315402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ruminations</a:t>
            </a:r>
            <a:endParaRPr lang="en-US" dirty="0"/>
          </a:p>
        </p:txBody>
      </p:sp>
      <p:sp>
        <p:nvSpPr>
          <p:cNvPr id="3" name="Content Placeholder 2"/>
          <p:cNvSpPr>
            <a:spLocks noGrp="1"/>
          </p:cNvSpPr>
          <p:nvPr>
            <p:ph sz="quarter" idx="1"/>
          </p:nvPr>
        </p:nvSpPr>
        <p:spPr/>
        <p:txBody>
          <a:bodyPr/>
          <a:lstStyle/>
          <a:p>
            <a:r>
              <a:rPr lang="en-US" dirty="0" smtClean="0"/>
              <a:t>2 </a:t>
            </a:r>
            <a:r>
              <a:rPr lang="en-US" dirty="0" smtClean="0"/>
              <a:t>lectures </a:t>
            </a:r>
            <a:endParaRPr lang="en-US" dirty="0" smtClean="0"/>
          </a:p>
          <a:p>
            <a:r>
              <a:rPr lang="en-US" dirty="0" smtClean="0"/>
              <a:t>Looking back/looking around</a:t>
            </a:r>
          </a:p>
          <a:p>
            <a:r>
              <a:rPr lang="en-US" dirty="0" smtClean="0"/>
              <a:t>Lifting my head from the page</a:t>
            </a:r>
          </a:p>
          <a:p>
            <a:r>
              <a:rPr lang="en-US" dirty="0" smtClean="0"/>
              <a:t>My changes and continuities</a:t>
            </a:r>
          </a:p>
          <a:p>
            <a:r>
              <a:rPr lang="en-US" dirty="0" smtClean="0"/>
              <a:t>(unfinished) Thinking </a:t>
            </a:r>
            <a:r>
              <a:rPr lang="en-US" dirty="0" smtClean="0"/>
              <a:t>about how we think about/research education policy</a:t>
            </a:r>
          </a:p>
          <a:p>
            <a:r>
              <a:rPr lang="en-US" dirty="0" smtClean="0"/>
              <a:t>And the possibilities of thinking differently</a:t>
            </a:r>
          </a:p>
          <a:p>
            <a:r>
              <a:rPr lang="en-US" dirty="0" smtClean="0"/>
              <a:t>Diverse set of tools and resources</a:t>
            </a:r>
          </a:p>
          <a:p>
            <a:r>
              <a:rPr lang="en-US" dirty="0" smtClean="0"/>
              <a:t>A SET OF PROVOCATIONS</a:t>
            </a:r>
          </a:p>
          <a:p>
            <a:r>
              <a:rPr lang="en-US" dirty="0" smtClean="0"/>
              <a:t>Apologies - indulgence</a:t>
            </a:r>
            <a:endParaRPr lang="en-US" dirty="0"/>
          </a:p>
        </p:txBody>
      </p:sp>
    </p:spTree>
    <p:extLst>
      <p:ext uri="{BB962C8B-B14F-4D97-AF65-F5344CB8AC3E}">
        <p14:creationId xmlns:p14="http://schemas.microsoft.com/office/powerpoint/2010/main" val="1084432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According to Foucault (1988, p. 257)</a:t>
            </a:r>
          </a:p>
        </p:txBody>
      </p:sp>
      <p:sp>
        <p:nvSpPr>
          <p:cNvPr id="3" name="Content Placeholder 2"/>
          <p:cNvSpPr>
            <a:spLocks noGrp="1"/>
          </p:cNvSpPr>
          <p:nvPr>
            <p:ph sz="quarter" idx="1"/>
          </p:nvPr>
        </p:nvSpPr>
        <p:spPr/>
        <p:txBody>
          <a:bodyPr>
            <a:normAutofit/>
          </a:bodyPr>
          <a:lstStyle/>
          <a:p>
            <a:r>
              <a:rPr lang="en-US" dirty="0" smtClean="0"/>
              <a:t>“A </a:t>
            </a:r>
            <a:r>
              <a:rPr lang="en-US" dirty="0" err="1" smtClean="0"/>
              <a:t>problematisation</a:t>
            </a:r>
            <a:r>
              <a:rPr lang="en-US" dirty="0" smtClean="0"/>
              <a:t> does </a:t>
            </a:r>
            <a:r>
              <a:rPr lang="en-US" dirty="0"/>
              <a:t>not mean the representation of a preexistent object nor the creation </a:t>
            </a:r>
            <a:r>
              <a:rPr lang="en-US" dirty="0" smtClean="0"/>
              <a:t>through discourse </a:t>
            </a:r>
            <a:r>
              <a:rPr lang="en-US" dirty="0"/>
              <a:t>of an object that did not exist. It is the ensemble of discursive </a:t>
            </a:r>
            <a:r>
              <a:rPr lang="en-US" dirty="0" smtClean="0"/>
              <a:t>and </a:t>
            </a:r>
            <a:r>
              <a:rPr lang="de-DE" dirty="0" err="1" smtClean="0"/>
              <a:t>nondiscursive</a:t>
            </a:r>
            <a:r>
              <a:rPr lang="de-DE" dirty="0" smtClean="0"/>
              <a:t> </a:t>
            </a:r>
            <a:r>
              <a:rPr lang="de-DE" dirty="0" err="1"/>
              <a:t>practices</a:t>
            </a:r>
            <a:r>
              <a:rPr lang="de-DE" dirty="0"/>
              <a:t> </a:t>
            </a:r>
            <a:r>
              <a:rPr lang="de-DE" dirty="0" err="1"/>
              <a:t>that</a:t>
            </a:r>
            <a:r>
              <a:rPr lang="de-DE" dirty="0"/>
              <a:t> </a:t>
            </a:r>
            <a:r>
              <a:rPr lang="de-DE" dirty="0" err="1"/>
              <a:t>make</a:t>
            </a:r>
            <a:r>
              <a:rPr lang="de-DE" dirty="0"/>
              <a:t> </a:t>
            </a:r>
            <a:r>
              <a:rPr lang="de-DE" dirty="0" err="1"/>
              <a:t>something</a:t>
            </a:r>
            <a:r>
              <a:rPr lang="de-DE" dirty="0"/>
              <a:t> </a:t>
            </a:r>
            <a:r>
              <a:rPr lang="de-DE" dirty="0" err="1"/>
              <a:t>enter</a:t>
            </a:r>
            <a:r>
              <a:rPr lang="de-DE" dirty="0"/>
              <a:t> </a:t>
            </a:r>
            <a:r>
              <a:rPr lang="de-DE" dirty="0" err="1"/>
              <a:t>into</a:t>
            </a:r>
            <a:r>
              <a:rPr lang="de-DE" dirty="0"/>
              <a:t> </a:t>
            </a:r>
            <a:r>
              <a:rPr lang="de-DE" dirty="0" err="1"/>
              <a:t>the</a:t>
            </a:r>
            <a:r>
              <a:rPr lang="de-DE" dirty="0"/>
              <a:t> </a:t>
            </a:r>
            <a:r>
              <a:rPr lang="de-DE" dirty="0" err="1"/>
              <a:t>play</a:t>
            </a:r>
            <a:r>
              <a:rPr lang="de-DE" dirty="0"/>
              <a:t> </a:t>
            </a:r>
            <a:r>
              <a:rPr lang="de-DE" dirty="0" err="1"/>
              <a:t>of</a:t>
            </a:r>
            <a:r>
              <a:rPr lang="de-DE" dirty="0"/>
              <a:t> </a:t>
            </a:r>
            <a:r>
              <a:rPr lang="de-DE" dirty="0" err="1"/>
              <a:t>true</a:t>
            </a:r>
            <a:r>
              <a:rPr lang="de-DE" dirty="0"/>
              <a:t> </a:t>
            </a:r>
            <a:r>
              <a:rPr lang="de-DE" dirty="0" err="1"/>
              <a:t>and</a:t>
            </a:r>
            <a:r>
              <a:rPr lang="de-DE" dirty="0"/>
              <a:t> </a:t>
            </a:r>
            <a:r>
              <a:rPr lang="de-DE" dirty="0" err="1"/>
              <a:t>false</a:t>
            </a:r>
            <a:r>
              <a:rPr lang="de-DE" dirty="0"/>
              <a:t> </a:t>
            </a:r>
            <a:r>
              <a:rPr lang="de-DE" dirty="0" err="1" smtClean="0"/>
              <a:t>and</a:t>
            </a:r>
            <a:r>
              <a:rPr lang="de-DE" dirty="0"/>
              <a:t> </a:t>
            </a:r>
            <a:r>
              <a:rPr lang="de-DE" dirty="0" err="1" smtClean="0"/>
              <a:t>constitute</a:t>
            </a:r>
            <a:r>
              <a:rPr lang="de-DE" dirty="0" smtClean="0"/>
              <a:t> </a:t>
            </a:r>
            <a:r>
              <a:rPr lang="de-DE" dirty="0" err="1"/>
              <a:t>it</a:t>
            </a:r>
            <a:r>
              <a:rPr lang="de-DE" dirty="0"/>
              <a:t> </a:t>
            </a:r>
            <a:r>
              <a:rPr lang="de-DE" dirty="0" err="1"/>
              <a:t>as</a:t>
            </a:r>
            <a:r>
              <a:rPr lang="de-DE" dirty="0"/>
              <a:t> an </a:t>
            </a:r>
            <a:r>
              <a:rPr lang="de-DE" dirty="0" err="1"/>
              <a:t>object</a:t>
            </a:r>
            <a:r>
              <a:rPr lang="de-DE" dirty="0"/>
              <a:t> </a:t>
            </a:r>
            <a:r>
              <a:rPr lang="de-DE" dirty="0" err="1"/>
              <a:t>of</a:t>
            </a:r>
            <a:r>
              <a:rPr lang="de-DE" dirty="0"/>
              <a:t> </a:t>
            </a:r>
            <a:r>
              <a:rPr lang="de-DE" dirty="0" err="1"/>
              <a:t>thought</a:t>
            </a:r>
            <a:r>
              <a:rPr lang="de-DE" dirty="0"/>
              <a:t> (</a:t>
            </a:r>
            <a:r>
              <a:rPr lang="de-DE" dirty="0" err="1"/>
              <a:t>whether</a:t>
            </a:r>
            <a:r>
              <a:rPr lang="de-DE" dirty="0"/>
              <a:t> in </a:t>
            </a:r>
            <a:r>
              <a:rPr lang="de-DE" dirty="0" err="1"/>
              <a:t>the</a:t>
            </a:r>
            <a:r>
              <a:rPr lang="de-DE" dirty="0"/>
              <a:t> form </a:t>
            </a:r>
            <a:r>
              <a:rPr lang="de-DE" dirty="0" err="1"/>
              <a:t>of</a:t>
            </a:r>
            <a:r>
              <a:rPr lang="de-DE" dirty="0"/>
              <a:t> </a:t>
            </a:r>
            <a:r>
              <a:rPr lang="de-DE" dirty="0" err="1"/>
              <a:t>moral</a:t>
            </a:r>
            <a:r>
              <a:rPr lang="de-DE" dirty="0"/>
              <a:t> </a:t>
            </a:r>
            <a:r>
              <a:rPr lang="de-DE" dirty="0" err="1"/>
              <a:t>reflection</a:t>
            </a:r>
            <a:r>
              <a:rPr lang="de-DE" dirty="0"/>
              <a:t>, </a:t>
            </a:r>
            <a:r>
              <a:rPr lang="de-DE" dirty="0" err="1" smtClean="0"/>
              <a:t>scientific</a:t>
            </a:r>
            <a:r>
              <a:rPr lang="de-DE" dirty="0"/>
              <a:t> </a:t>
            </a:r>
            <a:r>
              <a:rPr lang="de-DE" dirty="0" err="1" smtClean="0"/>
              <a:t>knowledge</a:t>
            </a:r>
            <a:r>
              <a:rPr lang="de-DE" dirty="0"/>
              <a:t>, </a:t>
            </a:r>
            <a:r>
              <a:rPr lang="de-DE" dirty="0" err="1"/>
              <a:t>political</a:t>
            </a:r>
            <a:r>
              <a:rPr lang="de-DE" dirty="0"/>
              <a:t> </a:t>
            </a:r>
            <a:r>
              <a:rPr lang="de-DE" dirty="0" err="1"/>
              <a:t>analysis</a:t>
            </a:r>
            <a:r>
              <a:rPr lang="de-DE" dirty="0"/>
              <a:t>, etc.)</a:t>
            </a:r>
            <a:r>
              <a:rPr lang="de-DE" dirty="0" smtClean="0"/>
              <a:t>.“</a:t>
            </a:r>
            <a:endParaRPr lang="en-US" dirty="0"/>
          </a:p>
        </p:txBody>
      </p:sp>
    </p:spTree>
    <p:extLst>
      <p:ext uri="{BB962C8B-B14F-4D97-AF65-F5344CB8AC3E}">
        <p14:creationId xmlns:p14="http://schemas.microsoft.com/office/powerpoint/2010/main" val="1136243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427162"/>
          </a:xfrm>
        </p:spPr>
        <p:txBody>
          <a:bodyPr>
            <a:normAutofit/>
          </a:bodyPr>
          <a:lstStyle/>
          <a:p>
            <a:r>
              <a:rPr lang="en-US" sz="2200" dirty="0"/>
              <a:t>Conditions that produce “problems and solutions” are a game unto themselves; </a:t>
            </a:r>
            <a:r>
              <a:rPr lang="en-US" sz="2200" dirty="0" smtClean="0"/>
              <a:t>or put </a:t>
            </a:r>
            <a:r>
              <a:rPr lang="en-US" sz="2200" dirty="0"/>
              <a:t>more directly</a:t>
            </a:r>
            <a:r>
              <a:rPr lang="en-US" sz="2200" dirty="0" smtClean="0"/>
              <a:t>, </a:t>
            </a:r>
            <a:r>
              <a:rPr lang="en-US" sz="2200" dirty="0" err="1" smtClean="0"/>
              <a:t>problematizations</a:t>
            </a:r>
            <a:r>
              <a:rPr lang="en-US" sz="2200" dirty="0" smtClean="0"/>
              <a:t> </a:t>
            </a:r>
            <a:r>
              <a:rPr lang="en-US" sz="2200" dirty="0"/>
              <a:t>are recursive</a:t>
            </a:r>
            <a:r>
              <a:rPr lang="en-US" dirty="0" smtClean="0"/>
              <a:t>. (</a:t>
            </a:r>
            <a:r>
              <a:rPr lang="en-US" sz="1800" dirty="0" smtClean="0"/>
              <a:t>Taylor Webb p. 7)</a:t>
            </a:r>
            <a:endParaRPr lang="en-US" sz="1800" dirty="0"/>
          </a:p>
        </p:txBody>
      </p:sp>
      <p:sp>
        <p:nvSpPr>
          <p:cNvPr id="3" name="Content Placeholder 2"/>
          <p:cNvSpPr>
            <a:spLocks noGrp="1"/>
          </p:cNvSpPr>
          <p:nvPr>
            <p:ph sz="quarter" idx="1"/>
          </p:nvPr>
        </p:nvSpPr>
        <p:spPr/>
        <p:txBody>
          <a:bodyPr>
            <a:normAutofit fontScale="85000" lnSpcReduction="10000"/>
          </a:bodyPr>
          <a:lstStyle/>
          <a:p>
            <a:pPr marL="0" indent="0">
              <a:buNone/>
            </a:pPr>
            <a:endParaRPr lang="en-US" dirty="0"/>
          </a:p>
          <a:p>
            <a:r>
              <a:rPr lang="en-US" dirty="0" smtClean="0"/>
              <a:t>“</a:t>
            </a:r>
            <a:r>
              <a:rPr lang="en-US" dirty="0"/>
              <a:t>if the ubiquitous literature review provides a summary of, or thinking about</a:t>
            </a:r>
            <a:r>
              <a:rPr lang="en-US" dirty="0" smtClean="0"/>
              <a:t>, particular </a:t>
            </a:r>
            <a:r>
              <a:rPr lang="en-US" dirty="0"/>
              <a:t>problems, they also contribute to the problem itself (if not produce </a:t>
            </a:r>
            <a:r>
              <a:rPr lang="en-US" dirty="0" smtClean="0"/>
              <a:t>the “</a:t>
            </a:r>
            <a:r>
              <a:rPr lang="en-US" dirty="0"/>
              <a:t>problem” directly) and produce the researcher in particular ways. These policy </a:t>
            </a:r>
            <a:r>
              <a:rPr lang="en-US" dirty="0" smtClean="0"/>
              <a:t>and self</a:t>
            </a:r>
            <a:r>
              <a:rPr lang="en-US" dirty="0"/>
              <a:t>-recursions, then, are objects of analysis within a policy </a:t>
            </a:r>
            <a:r>
              <a:rPr lang="en-US" dirty="0" err="1"/>
              <a:t>problematization</a:t>
            </a:r>
            <a:r>
              <a:rPr lang="en-US" dirty="0"/>
              <a:t>, </a:t>
            </a:r>
            <a:r>
              <a:rPr lang="en-US" dirty="0" smtClean="0"/>
              <a:t>rather than </a:t>
            </a:r>
            <a:r>
              <a:rPr lang="en-US" dirty="0"/>
              <a:t>just routines practiced within preferred methodological </a:t>
            </a:r>
            <a:r>
              <a:rPr lang="en-US" dirty="0" smtClean="0"/>
              <a:t>approaches”. (p. 7)</a:t>
            </a:r>
          </a:p>
          <a:p>
            <a:r>
              <a:rPr lang="en-US" dirty="0" smtClean="0"/>
              <a:t>“In </a:t>
            </a:r>
            <a:r>
              <a:rPr lang="en-US" dirty="0"/>
              <a:t>addition </a:t>
            </a:r>
            <a:r>
              <a:rPr lang="en-US" dirty="0" smtClean="0"/>
              <a:t>to research </a:t>
            </a:r>
            <a:r>
              <a:rPr lang="en-US" dirty="0"/>
              <a:t>design and political stance (researchers’ “biases”), </a:t>
            </a:r>
            <a:r>
              <a:rPr lang="en-US" dirty="0" err="1" smtClean="0"/>
              <a:t>problematization</a:t>
            </a:r>
            <a:r>
              <a:rPr lang="en-US" dirty="0"/>
              <a:t> </a:t>
            </a:r>
            <a:r>
              <a:rPr lang="en-US" dirty="0" smtClean="0"/>
              <a:t>requires </a:t>
            </a:r>
            <a:r>
              <a:rPr lang="en-US" dirty="0"/>
              <a:t>researchers to examine themselves as thinker in relation to objects </a:t>
            </a:r>
            <a:r>
              <a:rPr lang="en-US" dirty="0" smtClean="0"/>
              <a:t>of thought”. (p. 8)</a:t>
            </a:r>
          </a:p>
          <a:p>
            <a:r>
              <a:rPr lang="en-US" dirty="0" smtClean="0"/>
              <a:t>“Fail </a:t>
            </a:r>
            <a:r>
              <a:rPr lang="en-US" dirty="0"/>
              <a:t>to know what everyone else knows and you have a chance to create </a:t>
            </a:r>
            <a:r>
              <a:rPr lang="en-US" dirty="0" smtClean="0"/>
              <a:t>something </a:t>
            </a:r>
            <a:r>
              <a:rPr lang="nb-NO" dirty="0" err="1" smtClean="0"/>
              <a:t>interesting</a:t>
            </a:r>
            <a:r>
              <a:rPr lang="nb-NO" dirty="0" smtClean="0"/>
              <a:t>”. </a:t>
            </a:r>
            <a:r>
              <a:rPr lang="nb-NO" dirty="0"/>
              <a:t>(May, 2005, p. 149)</a:t>
            </a:r>
            <a:endParaRPr lang="en-US" dirty="0"/>
          </a:p>
        </p:txBody>
      </p:sp>
    </p:spTree>
    <p:extLst>
      <p:ext uri="{BB962C8B-B14F-4D97-AF65-F5344CB8AC3E}">
        <p14:creationId xmlns:p14="http://schemas.microsoft.com/office/powerpoint/2010/main" val="370339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entitled ‘Why education policy might be looking in the wrong place!’ </a:t>
            </a:r>
            <a:r>
              <a:rPr lang="en-GB" dirty="0" smtClean="0"/>
              <a:t>– Problem formation.</a:t>
            </a:r>
            <a:endParaRPr lang="en-US" dirty="0"/>
          </a:p>
        </p:txBody>
      </p:sp>
      <p:sp>
        <p:nvSpPr>
          <p:cNvPr id="3" name="Content Placeholder 2"/>
          <p:cNvSpPr>
            <a:spLocks noGrp="1"/>
          </p:cNvSpPr>
          <p:nvPr>
            <p:ph sz="quarter" idx="1"/>
          </p:nvPr>
        </p:nvSpPr>
        <p:spPr/>
        <p:txBody>
          <a:bodyPr>
            <a:normAutofit fontScale="85000" lnSpcReduction="20000"/>
          </a:bodyPr>
          <a:lstStyle/>
          <a:p>
            <a:r>
              <a:rPr lang="en-GB" dirty="0" smtClean="0"/>
              <a:t>Schools </a:t>
            </a:r>
            <a:r>
              <a:rPr lang="en-GB" dirty="0"/>
              <a:t>had been positioned as the key engines of social change.  Ball refused this centrality. </a:t>
            </a:r>
            <a:endParaRPr lang="en-GB" dirty="0" smtClean="0"/>
          </a:p>
          <a:p>
            <a:r>
              <a:rPr lang="en-GB" dirty="0" smtClean="0"/>
              <a:t>Performance differences are explained both in terms of the failures of schools and the psychological inadequacies of the learner – some of whom lack, resilience and grit, or have the wrong genes (</a:t>
            </a:r>
            <a:r>
              <a:rPr lang="en-GB" dirty="0" err="1" smtClean="0"/>
              <a:t>Plomin</a:t>
            </a:r>
            <a:r>
              <a:rPr lang="en-GB" dirty="0" smtClean="0"/>
              <a:t>) </a:t>
            </a:r>
            <a:endParaRPr lang="en-GB" dirty="0"/>
          </a:p>
          <a:p>
            <a:r>
              <a:rPr lang="en-US" dirty="0"/>
              <a:t>The focus of policy attention in relation to the ‘problem’ of student performance and performance ‘gaps’ is firmly on the school. However, a great deal of research, from many different sources, indicates that schools only account for a minority part of the explanation of the variance of performance between students (Wilkinson, Bryson, &amp; Stokes, 2018); teachers can be considerably more important (see below). </a:t>
            </a:r>
            <a:endParaRPr lang="en-GB" dirty="0"/>
          </a:p>
          <a:p>
            <a:r>
              <a:rPr lang="en-GB" dirty="0"/>
              <a:t>See </a:t>
            </a:r>
            <a:r>
              <a:rPr lang="en-GB" u="heavy" dirty="0">
                <a:hlinkClick r:id="rId2"/>
              </a:rPr>
              <a:t>https://www.suttontrust.com/wp-content/uploads/2011/09/2teachers-impact-report-final.pdf</a:t>
            </a:r>
            <a:r>
              <a:rPr lang="en-GB" dirty="0"/>
              <a:t> and http://</a:t>
            </a:r>
            <a:r>
              <a:rPr lang="en-GB" dirty="0" err="1"/>
              <a:t>ftp.iza.org</a:t>
            </a:r>
            <a:r>
              <a:rPr lang="en-GB" dirty="0"/>
              <a:t>/dp1459.pdf.</a:t>
            </a:r>
          </a:p>
          <a:p>
            <a:endParaRPr lang="en-US" dirty="0"/>
          </a:p>
        </p:txBody>
      </p:sp>
    </p:spTree>
    <p:extLst>
      <p:ext uri="{BB962C8B-B14F-4D97-AF65-F5344CB8AC3E}">
        <p14:creationId xmlns:p14="http://schemas.microsoft.com/office/powerpoint/2010/main" val="924588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Epistemic shift – education in crisis</a:t>
            </a:r>
            <a:endParaRPr lang="en-US" dirty="0"/>
          </a:p>
        </p:txBody>
      </p:sp>
      <p:sp>
        <p:nvSpPr>
          <p:cNvPr id="3" name="Content Placeholder 2"/>
          <p:cNvSpPr>
            <a:spLocks noGrp="1"/>
          </p:cNvSpPr>
          <p:nvPr>
            <p:ph sz="quarter" idx="1"/>
          </p:nvPr>
        </p:nvSpPr>
        <p:spPr/>
        <p:txBody>
          <a:bodyPr>
            <a:normAutofit/>
          </a:bodyPr>
          <a:lstStyle/>
          <a:p>
            <a:r>
              <a:rPr lang="en-GB" dirty="0"/>
              <a:t>Manufacture of </a:t>
            </a:r>
            <a:r>
              <a:rPr lang="en-GB" dirty="0" smtClean="0"/>
              <a:t>a </a:t>
            </a:r>
            <a:r>
              <a:rPr lang="en-GB" dirty="0"/>
              <a:t>crisis in education - a crisis justifies a filter, based on expediency and immediacy.</a:t>
            </a:r>
          </a:p>
          <a:p>
            <a:r>
              <a:rPr lang="en-GB" dirty="0"/>
              <a:t>Crises are sudden in nature, marking a loss of temporal sovereignty (rather than territorial sovereignty) (</a:t>
            </a:r>
            <a:r>
              <a:rPr lang="en-GB" dirty="0" err="1"/>
              <a:t>Standring</a:t>
            </a:r>
            <a:r>
              <a:rPr lang="en-GB" dirty="0"/>
              <a:t> 2017:153). </a:t>
            </a:r>
            <a:endParaRPr lang="en-GB" dirty="0" smtClean="0"/>
          </a:p>
          <a:p>
            <a:r>
              <a:rPr lang="en-GB" dirty="0"/>
              <a:t>C</a:t>
            </a:r>
            <a:r>
              <a:rPr lang="en-GB" dirty="0" smtClean="0"/>
              <a:t>risis </a:t>
            </a:r>
            <a:r>
              <a:rPr lang="en-GB" dirty="0"/>
              <a:t>as </a:t>
            </a:r>
            <a:r>
              <a:rPr lang="en-GB" dirty="0" smtClean="0"/>
              <a:t>a situation of failure, </a:t>
            </a:r>
            <a:r>
              <a:rPr lang="en-GB" dirty="0"/>
              <a:t>plus an imperative to act (Burnham 2001), and the resultant ‘imperative modality’ (Clarke 2012)</a:t>
            </a:r>
            <a:r>
              <a:rPr lang="en-GB" dirty="0" smtClean="0"/>
              <a:t>.</a:t>
            </a:r>
            <a:endParaRPr lang="en-GB" dirty="0"/>
          </a:p>
          <a:p>
            <a:r>
              <a:rPr lang="en-GB" i="1" dirty="0" err="1" smtClean="0"/>
              <a:t>Micropolitics</a:t>
            </a:r>
            <a:r>
              <a:rPr lang="en-GB" dirty="0" smtClean="0"/>
              <a:t> ends </a:t>
            </a:r>
            <a:r>
              <a:rPr lang="en-GB" dirty="0"/>
              <a:t>with </a:t>
            </a:r>
            <a:r>
              <a:rPr lang="en-GB" dirty="0" smtClean="0"/>
              <a:t>teacher’s industrial </a:t>
            </a:r>
            <a:r>
              <a:rPr lang="en-GB" dirty="0"/>
              <a:t>action – key Political turning point – too </a:t>
            </a:r>
            <a:r>
              <a:rPr lang="en-GB" dirty="0" smtClean="0"/>
              <a:t>now often </a:t>
            </a:r>
            <a:r>
              <a:rPr lang="en-GB" dirty="0"/>
              <a:t>neglected.</a:t>
            </a:r>
          </a:p>
          <a:p>
            <a:endParaRPr lang="en-US" dirty="0"/>
          </a:p>
        </p:txBody>
      </p:sp>
    </p:spTree>
    <p:extLst>
      <p:ext uri="{BB962C8B-B14F-4D97-AF65-F5344CB8AC3E}">
        <p14:creationId xmlns:p14="http://schemas.microsoft.com/office/powerpoint/2010/main" val="2783760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most of a crisis – back to 1987</a:t>
            </a:r>
            <a:endParaRPr lang="en-US" dirty="0"/>
          </a:p>
        </p:txBody>
      </p:sp>
      <p:sp>
        <p:nvSpPr>
          <p:cNvPr id="3" name="Content Placeholder 2"/>
          <p:cNvSpPr>
            <a:spLocks noGrp="1"/>
          </p:cNvSpPr>
          <p:nvPr>
            <p:ph sz="quarter" idx="1"/>
          </p:nvPr>
        </p:nvSpPr>
        <p:spPr/>
        <p:txBody>
          <a:bodyPr/>
          <a:lstStyle/>
          <a:p>
            <a:r>
              <a:rPr lang="en-GB" dirty="0" err="1"/>
              <a:t>Kingdon</a:t>
            </a:r>
            <a:r>
              <a:rPr lang="en-GB" dirty="0"/>
              <a:t> </a:t>
            </a:r>
            <a:r>
              <a:rPr lang="en-GB" dirty="0" smtClean="0"/>
              <a:t>defines </a:t>
            </a:r>
            <a:r>
              <a:rPr lang="en-GB" dirty="0"/>
              <a:t>policy entrepreneurs and their persistence in seeking ‘windows of opportunity’ for action (</a:t>
            </a:r>
            <a:r>
              <a:rPr lang="en-GB" dirty="0" err="1"/>
              <a:t>Kingdon</a:t>
            </a:r>
            <a:r>
              <a:rPr lang="en-GB" dirty="0"/>
              <a:t> 2011:ix). He notes that windows can be opened when legislation needs re-authorising or has expired, but they can also ‘present themselves’ when there is a major incident or accident that requires action’ (Ibid ix) – our ‘crisis’ as defined above.  His focus is on the interplay between participants and processes. He asks, ‘How does a given condition get defined (by participants) as a problem for which government action (process) is an appropriate remedy?’ </a:t>
            </a:r>
            <a:endParaRPr lang="en-US" dirty="0"/>
          </a:p>
        </p:txBody>
      </p:sp>
    </p:spTree>
    <p:extLst>
      <p:ext uri="{BB962C8B-B14F-4D97-AF65-F5344CB8AC3E}">
        <p14:creationId xmlns:p14="http://schemas.microsoft.com/office/powerpoint/2010/main" val="340099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Crises as ‘windows of Opportunity’</a:t>
            </a:r>
            <a:endParaRPr lang="en-US" dirty="0"/>
          </a:p>
        </p:txBody>
      </p:sp>
      <p:sp>
        <p:nvSpPr>
          <p:cNvPr id="3" name="Content Placeholder 2"/>
          <p:cNvSpPr>
            <a:spLocks noGrp="1"/>
          </p:cNvSpPr>
          <p:nvPr>
            <p:ph sz="quarter" idx="1"/>
          </p:nvPr>
        </p:nvSpPr>
        <p:spPr/>
        <p:txBody>
          <a:bodyPr/>
          <a:lstStyle/>
          <a:p>
            <a:r>
              <a:rPr lang="en-GB" dirty="0" err="1"/>
              <a:t>Kingdon’s</a:t>
            </a:r>
            <a:r>
              <a:rPr lang="en-GB" dirty="0"/>
              <a:t> interviews allow him to derive an analytical framework to describe how ideas make their way on to the agenda that continues to be useful, based on the convergence (‘coupling’) of separate streams of problems, solutions and politics which serve to move an issue through a ‘window of opportunity’ and onto the policy agenda (and from there towards potential government action). </a:t>
            </a:r>
            <a:endParaRPr lang="en-US" dirty="0"/>
          </a:p>
        </p:txBody>
      </p:sp>
    </p:spTree>
    <p:extLst>
      <p:ext uri="{BB962C8B-B14F-4D97-AF65-F5344CB8AC3E}">
        <p14:creationId xmlns:p14="http://schemas.microsoft.com/office/powerpoint/2010/main" val="1827369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a:t>
            </a:r>
            <a:endParaRPr lang="en-US" dirty="0"/>
          </a:p>
        </p:txBody>
      </p:sp>
      <p:sp>
        <p:nvSpPr>
          <p:cNvPr id="3" name="Content Placeholder 2"/>
          <p:cNvSpPr>
            <a:spLocks noGrp="1"/>
          </p:cNvSpPr>
          <p:nvPr>
            <p:ph sz="quarter" idx="1"/>
          </p:nvPr>
        </p:nvSpPr>
        <p:spPr/>
        <p:txBody>
          <a:bodyPr/>
          <a:lstStyle/>
          <a:p>
            <a:r>
              <a:rPr lang="en-GB" dirty="0"/>
              <a:t>Manufacture of </a:t>
            </a:r>
            <a:r>
              <a:rPr lang="en-GB" dirty="0" smtClean="0"/>
              <a:t>a </a:t>
            </a:r>
            <a:r>
              <a:rPr lang="en-GB" dirty="0"/>
              <a:t>crisis in education - a crisis justifies a filter, based on expediency and immediacy. The point about ‘</a:t>
            </a:r>
            <a:r>
              <a:rPr lang="en-GB" i="1" dirty="0"/>
              <a:t>crisis</a:t>
            </a:r>
            <a:r>
              <a:rPr lang="en-GB" dirty="0"/>
              <a:t>’ is significant here.  Peck (2010:12) points out that neoliberal ascendancy has often historically proven to be ‘</a:t>
            </a:r>
            <a:r>
              <a:rPr lang="en-GB" i="1" dirty="0"/>
              <a:t>a crisis-driven or crisis-animated process</a:t>
            </a:r>
            <a:r>
              <a:rPr lang="en-GB" dirty="0"/>
              <a:t>’ and which has been ‘</a:t>
            </a:r>
            <a:r>
              <a:rPr lang="en-GB" i="1" dirty="0"/>
              <a:t>more often</a:t>
            </a:r>
            <a:r>
              <a:rPr lang="en-GB" dirty="0"/>
              <a:t> </a:t>
            </a:r>
            <a:r>
              <a:rPr lang="en-GB" i="1" dirty="0"/>
              <a:t>than not enabled by crisis’</a:t>
            </a:r>
            <a:r>
              <a:rPr lang="en-GB" dirty="0"/>
              <a:t> (p19), along lines evidenced here. </a:t>
            </a:r>
            <a:endParaRPr lang="en-US" dirty="0"/>
          </a:p>
        </p:txBody>
      </p:sp>
    </p:spTree>
    <p:extLst>
      <p:ext uri="{BB962C8B-B14F-4D97-AF65-F5344CB8AC3E}">
        <p14:creationId xmlns:p14="http://schemas.microsoft.com/office/powerpoint/2010/main" val="1961943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49462"/>
          </a:xfrm>
        </p:spPr>
        <p:txBody>
          <a:bodyPr>
            <a:normAutofit fontScale="90000"/>
          </a:bodyPr>
          <a:lstStyle/>
          <a:p>
            <a:r>
              <a:rPr lang="en-GB" b="1" dirty="0"/>
              <a:t>Keith </a:t>
            </a:r>
            <a:r>
              <a:rPr lang="en-GB" b="1" dirty="0" err="1"/>
              <a:t>Sinjohn</a:t>
            </a:r>
            <a:r>
              <a:rPr lang="en-GB" b="1" dirty="0"/>
              <a:t> Joseph, Baron Joseph</a:t>
            </a:r>
            <a:r>
              <a:rPr lang="en-GB" dirty="0"/>
              <a:t>, </a:t>
            </a:r>
            <a:r>
              <a:rPr lang="en-GB" dirty="0">
                <a:hlinkClick r:id="rId2" tooltip="Companion of Honour"/>
              </a:rPr>
              <a:t>CH</a:t>
            </a:r>
            <a:r>
              <a:rPr lang="en-GB" dirty="0"/>
              <a:t>, </a:t>
            </a:r>
            <a:r>
              <a:rPr lang="en-GB" dirty="0">
                <a:hlinkClick r:id="rId3" tooltip="Privy Council of the United Kingdom"/>
              </a:rPr>
              <a:t>PC</a:t>
            </a:r>
            <a:r>
              <a:rPr lang="en-GB" dirty="0"/>
              <a:t>, </a:t>
            </a:r>
            <a:r>
              <a:rPr lang="en-GB" dirty="0">
                <a:hlinkClick r:id="rId4" tooltip="Queen's Counsel"/>
              </a:rPr>
              <a:t>QC</a:t>
            </a:r>
            <a:r>
              <a:rPr lang="en-GB" dirty="0"/>
              <a:t> (17 January 1918 – 10 December 1994), known as </a:t>
            </a:r>
            <a:r>
              <a:rPr lang="en-GB" b="1" dirty="0"/>
              <a:t>Sir Keith Joseph, 2nd Baronet</a:t>
            </a:r>
            <a:r>
              <a:rPr lang="en-GB" dirty="0"/>
              <a:t/>
            </a:r>
            <a:br>
              <a:rPr lang="en-GB" dirty="0"/>
            </a:br>
            <a:endParaRPr lang="en-US" dirty="0"/>
          </a:p>
        </p:txBody>
      </p:sp>
      <p:pic>
        <p:nvPicPr>
          <p:cNvPr id="4" name="Content Placeholder 3"/>
          <p:cNvPicPr>
            <a:picLocks noGrp="1" noChangeAspect="1"/>
          </p:cNvPicPr>
          <p:nvPr>
            <p:ph sz="quarter" idx="1"/>
          </p:nvPr>
        </p:nvPicPr>
        <p:blipFill>
          <a:blip r:embed="rId5"/>
          <a:srcRect l="-48601" r="-48601"/>
          <a:stretch>
            <a:fillRect/>
          </a:stretch>
        </p:blipFill>
        <p:spPr>
          <a:xfrm>
            <a:off x="457200" y="1930400"/>
            <a:ext cx="7467600" cy="4543425"/>
          </a:xfrm>
        </p:spPr>
      </p:pic>
    </p:spTree>
    <p:extLst>
      <p:ext uri="{BB962C8B-B14F-4D97-AF65-F5344CB8AC3E}">
        <p14:creationId xmlns:p14="http://schemas.microsoft.com/office/powerpoint/2010/main" val="2664887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Politics and policy making in Education (1990) </a:t>
            </a:r>
            <a:r>
              <a:rPr lang="en-US" dirty="0"/>
              <a:t>(p. 50)</a:t>
            </a:r>
            <a:br>
              <a:rPr lang="en-US" dirty="0"/>
            </a:br>
            <a:endParaRPr lang="en-US" dirty="0"/>
          </a:p>
        </p:txBody>
      </p:sp>
      <p:sp>
        <p:nvSpPr>
          <p:cNvPr id="3" name="Content Placeholder 2"/>
          <p:cNvSpPr>
            <a:spLocks noGrp="1"/>
          </p:cNvSpPr>
          <p:nvPr>
            <p:ph sz="quarter" idx="1"/>
          </p:nvPr>
        </p:nvSpPr>
        <p:spPr/>
        <p:txBody>
          <a:bodyPr>
            <a:normAutofit fontScale="92500"/>
          </a:bodyPr>
          <a:lstStyle/>
          <a:p>
            <a:r>
              <a:rPr lang="en-US" dirty="0" smtClean="0"/>
              <a:t>“There were a critical mass of teachers, and it’s up to them to look at their own consciences, but in terms of the profession I think it was tragic, who did take it out on children and children did suffer for a long time and the fact that a sizeable number of teachers did this up and down the country. It wasn’t just the ILTA and Manchester. I’m afraid that teachers have got a live with the consequences of that. I happen to know conscientious teachers who did try to go on teaching, in very hostile circumstances who got a tremendous amount of intimidation. If you allow that to happen in a profession you’ve got to pay the price” Baroness Cox 1989 – interviewed by SJB</a:t>
            </a:r>
            <a:endParaRPr lang="en-US" dirty="0"/>
          </a:p>
        </p:txBody>
      </p:sp>
    </p:spTree>
    <p:extLst>
      <p:ext uri="{BB962C8B-B14F-4D97-AF65-F5344CB8AC3E}">
        <p14:creationId xmlns:p14="http://schemas.microsoft.com/office/powerpoint/2010/main" val="2245041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Politics and policymaking in Education (1990)</a:t>
            </a:r>
            <a:br>
              <a:rPr lang="en-GB" dirty="0"/>
            </a:br>
            <a:endParaRPr lang="en-US" dirty="0"/>
          </a:p>
        </p:txBody>
      </p:sp>
      <p:sp>
        <p:nvSpPr>
          <p:cNvPr id="3" name="Content Placeholder 2"/>
          <p:cNvSpPr>
            <a:spLocks noGrp="1"/>
          </p:cNvSpPr>
          <p:nvPr>
            <p:ph sz="quarter" idx="1"/>
          </p:nvPr>
        </p:nvSpPr>
        <p:spPr/>
        <p:txBody>
          <a:bodyPr>
            <a:normAutofit fontScale="92500" lnSpcReduction="20000"/>
          </a:bodyPr>
          <a:lstStyle/>
          <a:p>
            <a:r>
              <a:rPr lang="en-GB" dirty="0" smtClean="0"/>
              <a:t>I </a:t>
            </a:r>
            <a:r>
              <a:rPr lang="en-GB" dirty="0"/>
              <a:t>interviewed Keith Joseph (Conservative Secretary of State for Education, 1981-86) in 1989, he identified the major problems with the contemporary education system, in classical liberal terms, as being compulsion and state monopoly.</a:t>
            </a:r>
          </a:p>
          <a:p>
            <a:r>
              <a:rPr lang="en-GB" dirty="0"/>
              <a:t> </a:t>
            </a:r>
          </a:p>
          <a:p>
            <a:r>
              <a:rPr lang="en-GB" dirty="0" smtClean="0"/>
              <a:t>“We </a:t>
            </a:r>
            <a:r>
              <a:rPr lang="en-GB" dirty="0"/>
              <a:t>have a bloody state system, I wish we hadn’t got. I wish we’d taken a different route in 1870. We got the ruddy state involved. I don’t want it. I don’t think we know how to do it. I certainly don’t think Secretaries of State know anything about it. But we’re landed with it. If we could move back to 1870 I would take a different route. We’ve got compulsory education, which is a responsibility of hideous importance, and we tyrannise children to do that which they don’t want, and we don’t produce </a:t>
            </a:r>
            <a:r>
              <a:rPr lang="en-GB" dirty="0" smtClean="0"/>
              <a:t>results”.</a:t>
            </a:r>
            <a:endParaRPr lang="en-GB" dirty="0"/>
          </a:p>
          <a:p>
            <a:endParaRPr lang="en-US" dirty="0"/>
          </a:p>
        </p:txBody>
      </p:sp>
    </p:spTree>
    <p:extLst>
      <p:ext uri="{BB962C8B-B14F-4D97-AF65-F5344CB8AC3E}">
        <p14:creationId xmlns:p14="http://schemas.microsoft.com/office/powerpoint/2010/main" val="193617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54062"/>
          </a:xfrm>
        </p:spPr>
        <p:txBody>
          <a:bodyPr/>
          <a:lstStyle/>
          <a:p>
            <a:r>
              <a:rPr lang="en-US" dirty="0" smtClean="0"/>
              <a:t>What to say?</a:t>
            </a:r>
            <a:endParaRPr lang="en-US" dirty="0"/>
          </a:p>
        </p:txBody>
      </p:sp>
      <p:sp>
        <p:nvSpPr>
          <p:cNvPr id="3" name="Content Placeholder 2"/>
          <p:cNvSpPr>
            <a:spLocks noGrp="1"/>
          </p:cNvSpPr>
          <p:nvPr>
            <p:ph sz="quarter" idx="1"/>
          </p:nvPr>
        </p:nvSpPr>
        <p:spPr>
          <a:xfrm>
            <a:off x="165100" y="1168400"/>
            <a:ext cx="7937500" cy="5588000"/>
          </a:xfrm>
        </p:spPr>
        <p:txBody>
          <a:bodyPr>
            <a:normAutofit fontScale="70000" lnSpcReduction="20000"/>
          </a:bodyPr>
          <a:lstStyle/>
          <a:p>
            <a:r>
              <a:rPr lang="en-GB" dirty="0" smtClean="0"/>
              <a:t>I am a serial re-</a:t>
            </a:r>
            <a:r>
              <a:rPr lang="en-GB" dirty="0" smtClean="0"/>
              <a:t>thinker/</a:t>
            </a:r>
            <a:r>
              <a:rPr lang="en-GB" dirty="0" smtClean="0"/>
              <a:t>think best against</a:t>
            </a:r>
          </a:p>
          <a:p>
            <a:endParaRPr lang="en-GB" dirty="0"/>
          </a:p>
          <a:p>
            <a:r>
              <a:rPr lang="en-GB" dirty="0" smtClean="0"/>
              <a:t>Somewhat disconnected and partial </a:t>
            </a:r>
            <a:r>
              <a:rPr lang="en-GB" dirty="0" smtClean="0"/>
              <a:t>Reflections</a:t>
            </a:r>
            <a:r>
              <a:rPr lang="en-GB" dirty="0"/>
              <a:t> </a:t>
            </a:r>
            <a:r>
              <a:rPr lang="en-GB" dirty="0" smtClean="0"/>
              <a:t>but there is a sort of argument – it may not be entirely clear. </a:t>
            </a:r>
            <a:r>
              <a:rPr lang="en-GB" dirty="0"/>
              <a:t>Spins off in all sorts of </a:t>
            </a:r>
            <a:r>
              <a:rPr lang="en-GB" dirty="0" smtClean="0"/>
              <a:t>directions.</a:t>
            </a:r>
            <a:endParaRPr lang="en-GB" dirty="0"/>
          </a:p>
          <a:p>
            <a:pPr marL="0" indent="0">
              <a:buNone/>
            </a:pPr>
            <a:endParaRPr lang="en-GB" dirty="0"/>
          </a:p>
          <a:p>
            <a:r>
              <a:rPr lang="en-GB" dirty="0" smtClean="0"/>
              <a:t>Thinking beyond the tyranny of neatness - beyond rationality, order and coherence – what do we bring to our writing and research?</a:t>
            </a:r>
            <a:r>
              <a:rPr lang="en-GB" dirty="0" smtClean="0"/>
              <a:t>? Our research produces the object about which we write.</a:t>
            </a:r>
            <a:endParaRPr lang="en-GB" dirty="0" smtClean="0"/>
          </a:p>
          <a:p>
            <a:endParaRPr lang="en-GB" dirty="0"/>
          </a:p>
          <a:p>
            <a:r>
              <a:rPr lang="en-GB" dirty="0" smtClean="0"/>
              <a:t>Interesting </a:t>
            </a:r>
            <a:r>
              <a:rPr lang="en-GB" dirty="0"/>
              <a:t>to read ones work backwards (rather than what comes next), to see how one has changed and stayed the same, at the same time, </a:t>
            </a:r>
            <a:r>
              <a:rPr lang="en-GB" dirty="0" smtClean="0"/>
              <a:t>and </a:t>
            </a:r>
            <a:r>
              <a:rPr lang="en-GB" dirty="0"/>
              <a:t>over time</a:t>
            </a:r>
            <a:r>
              <a:rPr lang="en-GB" dirty="0" smtClean="0"/>
              <a:t>.</a:t>
            </a:r>
          </a:p>
          <a:p>
            <a:endParaRPr lang="en-GB" dirty="0" smtClean="0"/>
          </a:p>
          <a:p>
            <a:r>
              <a:rPr lang="en-US" dirty="0" smtClean="0"/>
              <a:t>“Ball </a:t>
            </a:r>
            <a:r>
              <a:rPr lang="en-US" dirty="0"/>
              <a:t>(1995, p. 266) noted the </a:t>
            </a:r>
            <a:r>
              <a:rPr lang="en-US" dirty="0" smtClean="0"/>
              <a:t>creative possibilities </a:t>
            </a:r>
            <a:r>
              <a:rPr lang="en-US" dirty="0"/>
              <a:t>of </a:t>
            </a:r>
            <a:r>
              <a:rPr lang="en-US" dirty="0" err="1"/>
              <a:t>problematization</a:t>
            </a:r>
            <a:r>
              <a:rPr lang="en-US" dirty="0"/>
              <a:t> when he challenged education policy </a:t>
            </a:r>
            <a:r>
              <a:rPr lang="en-US" dirty="0" smtClean="0"/>
              <a:t>researchers to</a:t>
            </a:r>
            <a:r>
              <a:rPr lang="en-US" dirty="0"/>
              <a:t>, “de-familiarize present practices and categories, to make them seem less self-</a:t>
            </a:r>
            <a:r>
              <a:rPr lang="en-US" dirty="0" smtClean="0"/>
              <a:t>evident and </a:t>
            </a:r>
            <a:r>
              <a:rPr lang="en-US" dirty="0"/>
              <a:t>necessary, and to open up spaces for the invention of new forms </a:t>
            </a:r>
            <a:r>
              <a:rPr lang="en-US" dirty="0" smtClean="0"/>
              <a:t>of experience</a:t>
            </a:r>
            <a:r>
              <a:rPr lang="en-US" dirty="0"/>
              <a:t>.</a:t>
            </a:r>
            <a:r>
              <a:rPr lang="en-US" dirty="0" smtClean="0"/>
              <a:t>” </a:t>
            </a:r>
            <a:endParaRPr lang="en-GB" dirty="0" smtClean="0"/>
          </a:p>
          <a:p>
            <a:endParaRPr lang="en-GB" dirty="0"/>
          </a:p>
          <a:p>
            <a:r>
              <a:rPr lang="en-GB" dirty="0"/>
              <a:t>I can see traces of my current conceptualisations of schooling and the teacher but using different theoretical tools.</a:t>
            </a:r>
          </a:p>
          <a:p>
            <a:endParaRPr lang="en-US" dirty="0"/>
          </a:p>
        </p:txBody>
      </p:sp>
    </p:spTree>
    <p:extLst>
      <p:ext uri="{BB962C8B-B14F-4D97-AF65-F5344CB8AC3E}">
        <p14:creationId xmlns:p14="http://schemas.microsoft.com/office/powerpoint/2010/main" val="2927557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Remaking the state: </a:t>
            </a:r>
            <a:r>
              <a:rPr lang="en-GB" dirty="0"/>
              <a:t>From a welfare to neoliberal episteme </a:t>
            </a:r>
            <a:endParaRPr lang="en-US" dirty="0"/>
          </a:p>
        </p:txBody>
      </p:sp>
      <p:sp>
        <p:nvSpPr>
          <p:cNvPr id="3" name="Content Placeholder 2"/>
          <p:cNvSpPr>
            <a:spLocks noGrp="1"/>
          </p:cNvSpPr>
          <p:nvPr>
            <p:ph sz="quarter" idx="1"/>
          </p:nvPr>
        </p:nvSpPr>
        <p:spPr/>
        <p:txBody>
          <a:bodyPr>
            <a:normAutofit/>
          </a:bodyPr>
          <a:lstStyle/>
          <a:p>
            <a:r>
              <a:rPr lang="en-US" dirty="0" smtClean="0"/>
              <a:t>Ending Partisan politics, to be replaced by the market and technical solutions to social problems.</a:t>
            </a:r>
          </a:p>
          <a:p>
            <a:endParaRPr lang="en-US" dirty="0"/>
          </a:p>
          <a:p>
            <a:r>
              <a:rPr lang="en-US" dirty="0" smtClean="0"/>
              <a:t>E</a:t>
            </a:r>
            <a:r>
              <a:rPr lang="en-GB" dirty="0" err="1" smtClean="0"/>
              <a:t>xperts</a:t>
            </a:r>
            <a:r>
              <a:rPr lang="en-GB" dirty="0" smtClean="0"/>
              <a:t>/knowledge-makers to replace teacher thinking</a:t>
            </a:r>
          </a:p>
          <a:p>
            <a:endParaRPr lang="en-GB" dirty="0"/>
          </a:p>
          <a:p>
            <a:r>
              <a:rPr lang="en-GB" dirty="0"/>
              <a:t>the accompanying proliferation </a:t>
            </a:r>
            <a:r>
              <a:rPr lang="en-GB" dirty="0" smtClean="0"/>
              <a:t>of new </a:t>
            </a:r>
            <a:r>
              <a:rPr lang="en-US" dirty="0"/>
              <a:t>‘</a:t>
            </a:r>
            <a:r>
              <a:rPr lang="en-US" i="1" dirty="0"/>
              <a:t>sites</a:t>
            </a:r>
            <a:r>
              <a:rPr lang="en-US" dirty="0"/>
              <a:t> </a:t>
            </a:r>
            <a:r>
              <a:rPr lang="en-US" i="1" dirty="0"/>
              <a:t>of persuasion’</a:t>
            </a:r>
            <a:r>
              <a:rPr lang="en-US" dirty="0"/>
              <a:t> </a:t>
            </a:r>
            <a:r>
              <a:rPr lang="en-GB" dirty="0"/>
              <a:t>and ‘</a:t>
            </a:r>
            <a:r>
              <a:rPr lang="en-GB" i="1" dirty="0"/>
              <a:t>policy intermediation</a:t>
            </a:r>
            <a:r>
              <a:rPr lang="en-GB" dirty="0"/>
              <a:t>’ institutions (Ball, 2012a) which functioned as sites from where ideas for reform were implanted, generated and circulated. </a:t>
            </a:r>
            <a:endParaRPr lang="en-GB" dirty="0"/>
          </a:p>
          <a:p>
            <a:endParaRPr lang="en-US" dirty="0" smtClean="0"/>
          </a:p>
        </p:txBody>
      </p:sp>
    </p:spTree>
    <p:extLst>
      <p:ext uri="{BB962C8B-B14F-4D97-AF65-F5344CB8AC3E}">
        <p14:creationId xmlns:p14="http://schemas.microsoft.com/office/powerpoint/2010/main" val="837571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POLICY ACTORS</a:t>
            </a:r>
            <a:endParaRPr lang="en-US" dirty="0"/>
          </a:p>
        </p:txBody>
      </p:sp>
      <p:pic>
        <p:nvPicPr>
          <p:cNvPr id="4" name="Content Placeholder 3" descr="Assmt1 copy.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l="1164" r="1164"/>
          <a:stretch>
            <a:fillRect/>
          </a:stretch>
        </p:blipFill>
        <p:spPr>
          <a:xfrm>
            <a:off x="0" y="0"/>
            <a:ext cx="8623300" cy="4187306"/>
          </a:xfrm>
          <a:prstGeom prst="rect">
            <a:avLst/>
          </a:prstGeom>
        </p:spPr>
      </p:pic>
      <p:sp>
        <p:nvSpPr>
          <p:cNvPr id="3" name="TextBox 2"/>
          <p:cNvSpPr txBox="1"/>
          <p:nvPr/>
        </p:nvSpPr>
        <p:spPr>
          <a:xfrm>
            <a:off x="643094" y="5039318"/>
            <a:ext cx="6832880" cy="1323439"/>
          </a:xfrm>
          <a:prstGeom prst="rect">
            <a:avLst/>
          </a:prstGeom>
          <a:noFill/>
        </p:spPr>
        <p:txBody>
          <a:bodyPr wrap="square" rtlCol="0">
            <a:spAutoFit/>
          </a:bodyPr>
          <a:lstStyle/>
          <a:p>
            <a:r>
              <a:rPr lang="en-US" sz="4000" dirty="0" err="1"/>
              <a:t>Heterarchical</a:t>
            </a:r>
            <a:r>
              <a:rPr lang="en-US" sz="4000" dirty="0"/>
              <a:t> actors and the opacity of policy</a:t>
            </a:r>
          </a:p>
        </p:txBody>
      </p:sp>
    </p:spTree>
    <p:extLst>
      <p:ext uri="{BB962C8B-B14F-4D97-AF65-F5344CB8AC3E}">
        <p14:creationId xmlns:p14="http://schemas.microsoft.com/office/powerpoint/2010/main" val="24903687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conversation’</a:t>
            </a:r>
            <a:endParaRPr lang="en-US" dirty="0"/>
          </a:p>
        </p:txBody>
      </p:sp>
      <p:sp>
        <p:nvSpPr>
          <p:cNvPr id="3" name="Content Placeholder 2"/>
          <p:cNvSpPr>
            <a:spLocks noGrp="1"/>
          </p:cNvSpPr>
          <p:nvPr>
            <p:ph sz="quarter" idx="1"/>
          </p:nvPr>
        </p:nvSpPr>
        <p:spPr/>
        <p:txBody>
          <a:bodyPr>
            <a:normAutofit fontScale="70000" lnSpcReduction="20000"/>
          </a:bodyPr>
          <a:lstStyle/>
          <a:p>
            <a:r>
              <a:rPr lang="en-GB" dirty="0"/>
              <a:t>Deemed to be ‘</a:t>
            </a:r>
            <a:r>
              <a:rPr lang="en-GB" i="1" dirty="0"/>
              <a:t>in the conversation</a:t>
            </a:r>
            <a:r>
              <a:rPr lang="en-GB" dirty="0"/>
              <a:t>’ (</a:t>
            </a:r>
            <a:r>
              <a:rPr lang="en-GB" dirty="0" err="1"/>
              <a:t>Urry</a:t>
            </a:r>
            <a:r>
              <a:rPr lang="en-GB" dirty="0"/>
              <a:t>, 2004:120), </a:t>
            </a:r>
            <a:r>
              <a:rPr lang="en-GB" dirty="0" smtClean="0"/>
              <a:t>business </a:t>
            </a:r>
            <a:r>
              <a:rPr lang="en-GB" dirty="0"/>
              <a:t>leaders by virtue of their position within and through their networks, occupying and speaking from multiple positions and platforms as they do, are able to speak to and for education reform –publicly and privately (Ball and </a:t>
            </a:r>
            <a:r>
              <a:rPr lang="en-GB" dirty="0" err="1"/>
              <a:t>Thawer</a:t>
            </a:r>
            <a:r>
              <a:rPr lang="en-GB" dirty="0"/>
              <a:t>, 2018) - at </a:t>
            </a:r>
            <a:r>
              <a:rPr lang="en-US" dirty="0"/>
              <a:t>high profile events and </a:t>
            </a:r>
            <a:r>
              <a:rPr lang="en-US" dirty="0" smtClean="0"/>
              <a:t>meetings</a:t>
            </a:r>
            <a:r>
              <a:rPr lang="en-GB" dirty="0" smtClean="0"/>
              <a:t>. </a:t>
            </a:r>
          </a:p>
          <a:p>
            <a:r>
              <a:rPr lang="en-GB" dirty="0" smtClean="0"/>
              <a:t>These </a:t>
            </a:r>
            <a:r>
              <a:rPr lang="en-GB" dirty="0"/>
              <a:t>relations are joined-up by public and private engagements, diverse social interactions and interrelations, opportunities for collaboration, much purposeful effort and an elaboration of their shared epistemic commitments (Ibid).</a:t>
            </a:r>
            <a:r>
              <a:rPr lang="en-US" dirty="0"/>
              <a:t>   </a:t>
            </a:r>
            <a:endParaRPr lang="en-US" dirty="0" smtClean="0"/>
          </a:p>
          <a:p>
            <a:r>
              <a:rPr lang="en-US" dirty="0" smtClean="0"/>
              <a:t>These </a:t>
            </a:r>
            <a:r>
              <a:rPr lang="en-US" dirty="0"/>
              <a:t>are ‘</a:t>
            </a:r>
            <a:r>
              <a:rPr lang="en-US" i="1" dirty="0"/>
              <a:t>sociologically complex actors . . . whose identities and professional trajectories are often bound up with the policy positions and fixes they espouse’</a:t>
            </a:r>
            <a:r>
              <a:rPr lang="en-US" dirty="0"/>
              <a:t> (Peck and Theodore, 2010:170). </a:t>
            </a:r>
            <a:r>
              <a:rPr lang="en-GB" dirty="0"/>
              <a:t>These globally connected business leaders and policy actors represent transnational power- soaked epistemic networks engaged in the promotion of policy whose cross- border interconnectedness enable mutual referencing in policymaking and “message management” (Peck and Theodore, 2015).  Moreover, by enabling their global social, political and economic connections, ‘</a:t>
            </a:r>
            <a:r>
              <a:rPr lang="en-GB" i="1" dirty="0"/>
              <a:t>these generative nodes become key spaces in the fields of social and education policy</a:t>
            </a:r>
            <a:r>
              <a:rPr lang="en-GB" dirty="0"/>
              <a:t>’ (Ball and </a:t>
            </a:r>
            <a:r>
              <a:rPr lang="en-GB" dirty="0" err="1"/>
              <a:t>Olmedo</a:t>
            </a:r>
            <a:r>
              <a:rPr lang="en-GB" dirty="0"/>
              <a:t>, 2011:86).  </a:t>
            </a:r>
          </a:p>
          <a:p>
            <a:endParaRPr lang="en-US" dirty="0"/>
          </a:p>
        </p:txBody>
      </p:sp>
    </p:spTree>
    <p:extLst>
      <p:ext uri="{BB962C8B-B14F-4D97-AF65-F5344CB8AC3E}">
        <p14:creationId xmlns:p14="http://schemas.microsoft.com/office/powerpoint/2010/main" val="3793972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651666"/>
          </a:xfrm>
        </p:spPr>
        <p:txBody>
          <a:bodyPr>
            <a:noAutofit/>
          </a:bodyPr>
          <a:lstStyle/>
          <a:p>
            <a:r>
              <a:rPr lang="en-US" sz="2800" dirty="0" smtClean="0"/>
              <a:t>Profit and policy</a:t>
            </a:r>
            <a:br>
              <a:rPr lang="en-US" sz="2800" dirty="0" smtClean="0"/>
            </a:br>
            <a:r>
              <a:rPr lang="en-US" sz="2800" dirty="0" smtClean="0"/>
              <a:t>statement on Pearson’s CSR webpage:</a:t>
            </a:r>
            <a:r>
              <a:rPr lang="en-GB" sz="2800" dirty="0" smtClean="0"/>
              <a:t/>
            </a:r>
            <a:br>
              <a:rPr lang="en-GB" sz="2800" dirty="0" smtClean="0"/>
            </a:br>
            <a:r>
              <a:rPr lang="en-GB" sz="2800" dirty="0" smtClean="0"/>
              <a:t>(taking on moral responsibilities of the state)</a:t>
            </a:r>
            <a:endParaRPr lang="en-US" sz="2800" dirty="0"/>
          </a:p>
        </p:txBody>
      </p:sp>
      <p:sp>
        <p:nvSpPr>
          <p:cNvPr id="3" name="Content Placeholder 2"/>
          <p:cNvSpPr>
            <a:spLocks noGrp="1"/>
          </p:cNvSpPr>
          <p:nvPr>
            <p:ph idx="1"/>
          </p:nvPr>
        </p:nvSpPr>
        <p:spPr>
          <a:xfrm>
            <a:off x="457200" y="2454254"/>
            <a:ext cx="8229600" cy="3510155"/>
          </a:xfrm>
        </p:spPr>
        <p:txBody>
          <a:bodyPr>
            <a:normAutofit fontScale="92500"/>
          </a:bodyPr>
          <a:lstStyle/>
          <a:p>
            <a:r>
              <a:rPr lang="en-US" dirty="0" smtClean="0"/>
              <a:t>When </a:t>
            </a:r>
            <a:r>
              <a:rPr lang="en-US" dirty="0"/>
              <a:t>we talk about our social impact, we might point to </a:t>
            </a:r>
            <a:r>
              <a:rPr lang="en-US" dirty="0" smtClean="0"/>
              <a:t>the </a:t>
            </a:r>
            <a:r>
              <a:rPr lang="en-US" dirty="0" smtClean="0">
                <a:hlinkClick r:id="rId2"/>
              </a:rPr>
              <a:t>children </a:t>
            </a:r>
            <a:r>
              <a:rPr lang="en-US" dirty="0">
                <a:hlinkClick r:id="rId2"/>
              </a:rPr>
              <a:t>in the poorest communities</a:t>
            </a:r>
            <a:r>
              <a:rPr lang="en-US" dirty="0"/>
              <a:t> that are now in school for the first time in their lives. We might talk about the </a:t>
            </a:r>
            <a:r>
              <a:rPr lang="en-US" dirty="0">
                <a:hlinkClick r:id="rId3"/>
              </a:rPr>
              <a:t>young innovative companies</a:t>
            </a:r>
            <a:r>
              <a:rPr lang="en-US" dirty="0"/>
              <a:t> we’re helping to develop, or the </a:t>
            </a:r>
            <a:r>
              <a:rPr lang="en-US" dirty="0">
                <a:hlinkClick r:id="rId4"/>
              </a:rPr>
              <a:t>global policy consensus</a:t>
            </a:r>
            <a:r>
              <a:rPr lang="en-US" dirty="0"/>
              <a:t> we’re trying to forge.</a:t>
            </a:r>
            <a:endParaRPr lang="en-GB" dirty="0"/>
          </a:p>
          <a:p>
            <a:r>
              <a:rPr lang="en-GB" dirty="0">
                <a:hlinkClick r:id="rId5"/>
              </a:rPr>
              <a:t>https://www.pearson.com/social-</a:t>
            </a:r>
            <a:r>
              <a:rPr lang="en-GB" dirty="0" smtClean="0">
                <a:hlinkClick r:id="rId5"/>
              </a:rPr>
              <a:t>impact.html</a:t>
            </a:r>
            <a:endParaRPr lang="en-GB" dirty="0" smtClean="0"/>
          </a:p>
          <a:p>
            <a:r>
              <a:rPr lang="en-US" dirty="0"/>
              <a:t>In its 2012 annual report, Pearson indicated a commitment “to playing an active role in helping shape and inform the global debate around education and learning policy” (p. 39). </a:t>
            </a:r>
          </a:p>
          <a:p>
            <a:endParaRPr lang="en-GB" dirty="0"/>
          </a:p>
          <a:p>
            <a:endParaRPr lang="en-US" dirty="0"/>
          </a:p>
        </p:txBody>
      </p:sp>
    </p:spTree>
    <p:extLst>
      <p:ext uri="{BB962C8B-B14F-4D97-AF65-F5344CB8AC3E}">
        <p14:creationId xmlns:p14="http://schemas.microsoft.com/office/powerpoint/2010/main" val="14456594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normAutofit fontScale="92500" lnSpcReduction="10000"/>
          </a:bodyPr>
          <a:lstStyle/>
          <a:p>
            <a:r>
              <a:rPr lang="en-US" dirty="0"/>
              <a:t>Pearson</a:t>
            </a:r>
            <a:r>
              <a:rPr lang="en-GB" dirty="0"/>
              <a:t>’</a:t>
            </a:r>
            <a:r>
              <a:rPr lang="en-US" dirty="0"/>
              <a:t>s expanding role in global education policy has recently been given a further boost with its success in a competitive tender from the </a:t>
            </a:r>
            <a:r>
              <a:rPr lang="en-US" dirty="0" err="1"/>
              <a:t>Organisation</a:t>
            </a:r>
            <a:r>
              <a:rPr lang="en-US" dirty="0"/>
              <a:t> for Economic</a:t>
            </a:r>
            <a:r>
              <a:rPr lang="en-GB" dirty="0"/>
              <a:t> </a:t>
            </a:r>
            <a:r>
              <a:rPr lang="en-US" dirty="0"/>
              <a:t>Co-operation and Development (OECD) (December 2014) to develop the Frameworks for PISA 2018 which include the major task of defining </a:t>
            </a:r>
            <a:r>
              <a:rPr lang="en-GB" dirty="0"/>
              <a:t>“</a:t>
            </a:r>
            <a:r>
              <a:rPr lang="en-US" dirty="0"/>
              <a:t>what will be measured in PISA 2018, how this will be reported and which approach will be chosen for the development of tests and questionnaires” (Pearson, 2014). </a:t>
            </a:r>
          </a:p>
          <a:p>
            <a:r>
              <a:rPr lang="en-US" dirty="0"/>
              <a:t>Hogan (2014) notes, with these initiatives Pearson’s “fortifies its transformation not only from a business to an </a:t>
            </a:r>
            <a:r>
              <a:rPr lang="en-US" dirty="0" err="1"/>
              <a:t>edu</a:t>
            </a:r>
            <a:r>
              <a:rPr lang="en-US" dirty="0"/>
              <a:t>-business, but from an </a:t>
            </a:r>
            <a:r>
              <a:rPr lang="en-US" dirty="0" err="1"/>
              <a:t>edu</a:t>
            </a:r>
            <a:r>
              <a:rPr lang="en-US" dirty="0"/>
              <a:t>-business as a traditional provider of education products and services to a potential new role as a ‘provider’ of education policy problems and policy solutions” (p. 95).</a:t>
            </a:r>
            <a:r>
              <a:rPr lang="en-GB" dirty="0"/>
              <a:t> https://</a:t>
            </a:r>
            <a:r>
              <a:rPr lang="en-GB" dirty="0" err="1"/>
              <a:t>www.pearson.com</a:t>
            </a:r>
            <a:r>
              <a:rPr lang="en-GB" dirty="0"/>
              <a:t>/about-us/transforming-our-business/our-</a:t>
            </a:r>
            <a:r>
              <a:rPr lang="en-GB" dirty="0" err="1"/>
              <a:t>business.html</a:t>
            </a:r>
            <a:endParaRPr lang="en-GB" dirty="0"/>
          </a:p>
          <a:p>
            <a:r>
              <a:rPr lang="en-GB" dirty="0"/>
              <a:t>http://.</a:t>
            </a:r>
            <a:r>
              <a:rPr lang="en-GB" dirty="0" err="1"/>
              <a:t>www.thelearningcurve.pearson.com</a:t>
            </a:r>
            <a:endParaRPr lang="en-GB" dirty="0"/>
          </a:p>
          <a:p>
            <a:endParaRPr lang="en-US" dirty="0"/>
          </a:p>
        </p:txBody>
      </p:sp>
    </p:spTree>
    <p:extLst>
      <p:ext uri="{BB962C8B-B14F-4D97-AF65-F5344CB8AC3E}">
        <p14:creationId xmlns:p14="http://schemas.microsoft.com/office/powerpoint/2010/main" val="3258774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competition state (Jessop)/ a new form of government</a:t>
            </a:r>
            <a:endParaRPr lang="en-US" sz="3200" dirty="0"/>
          </a:p>
        </p:txBody>
      </p:sp>
      <p:sp>
        <p:nvSpPr>
          <p:cNvPr id="4" name="Content Placeholder 3"/>
          <p:cNvSpPr>
            <a:spLocks noGrp="1"/>
          </p:cNvSpPr>
          <p:nvPr>
            <p:ph idx="1"/>
          </p:nvPr>
        </p:nvSpPr>
        <p:spPr/>
        <p:txBody>
          <a:bodyPr>
            <a:normAutofit fontScale="92500" lnSpcReduction="10000"/>
          </a:bodyPr>
          <a:lstStyle/>
          <a:p>
            <a:r>
              <a:rPr lang="en-GB" dirty="0"/>
              <a:t>Globally the state is changing, there is a shift underway from government to governance</a:t>
            </a:r>
            <a:r>
              <a:rPr lang="en-GB" dirty="0" smtClean="0"/>
              <a:t>.</a:t>
            </a:r>
          </a:p>
          <a:p>
            <a:r>
              <a:rPr lang="en-GB" dirty="0" smtClean="0"/>
              <a:t> </a:t>
            </a:r>
            <a:r>
              <a:rPr lang="en-GB" dirty="0"/>
              <a:t>New ways of organising and delivering policy and public service are being introduced- hierarchical and bureaucratic relations are being replaced by </a:t>
            </a:r>
            <a:r>
              <a:rPr lang="en-GB" dirty="0" err="1"/>
              <a:t>heterarchical</a:t>
            </a:r>
            <a:r>
              <a:rPr lang="en-GB" dirty="0"/>
              <a:t> and enterprise or market relations. This shift is sometimes described as a move to </a:t>
            </a:r>
            <a:r>
              <a:rPr lang="en-GB" i="1" dirty="0"/>
              <a:t>network governance</a:t>
            </a:r>
            <a:r>
              <a:rPr lang="en-GB" dirty="0"/>
              <a:t> (Rhodes 1997). </a:t>
            </a:r>
            <a:endParaRPr lang="en-GB" dirty="0" smtClean="0"/>
          </a:p>
          <a:p>
            <a:r>
              <a:rPr lang="en-GB" dirty="0" smtClean="0"/>
              <a:t>New </a:t>
            </a:r>
            <a:r>
              <a:rPr lang="en-GB" dirty="0"/>
              <a:t>actors are ‘doing’ policy, in new ways, in new places – joined up in complex and evolving social networks</a:t>
            </a:r>
            <a:r>
              <a:rPr lang="en-GB" dirty="0" smtClean="0"/>
              <a:t>.</a:t>
            </a:r>
          </a:p>
          <a:p>
            <a:r>
              <a:rPr lang="en-GB" dirty="0" smtClean="0"/>
              <a:t> </a:t>
            </a:r>
            <a:r>
              <a:rPr lang="en-GB" dirty="0"/>
              <a:t>These networks require of researchers’ new methods and sensibilities. Here, in relation to these changes, we outline the method of network ethnography.</a:t>
            </a:r>
          </a:p>
          <a:p>
            <a:endParaRPr lang="en-US" dirty="0"/>
          </a:p>
        </p:txBody>
      </p:sp>
    </p:spTree>
    <p:extLst>
      <p:ext uri="{BB962C8B-B14F-4D97-AF65-F5344CB8AC3E}">
        <p14:creationId xmlns:p14="http://schemas.microsoft.com/office/powerpoint/2010/main" val="406744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Back to teachers: On being “not in the conversation”</a:t>
            </a:r>
            <a:endParaRPr lang="en-US" dirty="0"/>
          </a:p>
        </p:txBody>
      </p:sp>
      <p:sp>
        <p:nvSpPr>
          <p:cNvPr id="3" name="Content Placeholder 2"/>
          <p:cNvSpPr>
            <a:spLocks noGrp="1"/>
          </p:cNvSpPr>
          <p:nvPr>
            <p:ph sz="quarter" idx="1"/>
          </p:nvPr>
        </p:nvSpPr>
        <p:spPr/>
        <p:txBody>
          <a:bodyPr>
            <a:normAutofit lnSpcReduction="10000"/>
          </a:bodyPr>
          <a:lstStyle/>
          <a:p>
            <a:r>
              <a:rPr lang="en-GB" dirty="0"/>
              <a:t>‘Schools </a:t>
            </a:r>
            <a:r>
              <a:rPr lang="en-GB" i="1" dirty="0"/>
              <a:t>are</a:t>
            </a:r>
            <a:r>
              <a:rPr lang="en-GB" dirty="0"/>
              <a:t> sites of ideological struggle’ </a:t>
            </a:r>
            <a:r>
              <a:rPr lang="en-GB" dirty="0" smtClean="0"/>
              <a:t>(The </a:t>
            </a:r>
            <a:r>
              <a:rPr lang="en-GB" dirty="0" err="1" smtClean="0"/>
              <a:t>Micropolitics</a:t>
            </a:r>
            <a:r>
              <a:rPr lang="en-GB" dirty="0" smtClean="0"/>
              <a:t> of the School 1987, p</a:t>
            </a:r>
            <a:r>
              <a:rPr lang="en-GB" dirty="0"/>
              <a:t>. 279</a:t>
            </a:r>
            <a:r>
              <a:rPr lang="en-GB" dirty="0" smtClean="0"/>
              <a:t>)</a:t>
            </a:r>
            <a:endParaRPr lang="en-GB" dirty="0"/>
          </a:p>
          <a:p>
            <a:r>
              <a:rPr lang="en-GB" dirty="0"/>
              <a:t>‘the denial of political choice, the delegation of decision-making to technocratic experts’. </a:t>
            </a:r>
            <a:endParaRPr lang="en-GB" dirty="0" smtClean="0"/>
          </a:p>
          <a:p>
            <a:r>
              <a:rPr lang="en-GB" dirty="0" smtClean="0"/>
              <a:t> </a:t>
            </a:r>
            <a:r>
              <a:rPr lang="en-GB" dirty="0"/>
              <a:t>In reworking the political as the technical </a:t>
            </a:r>
            <a:r>
              <a:rPr lang="en-GB" dirty="0" smtClean="0"/>
              <a:t>the </a:t>
            </a:r>
            <a:r>
              <a:rPr lang="en-GB" dirty="0"/>
              <a:t>political is hollowed out of policy-</a:t>
            </a:r>
            <a:r>
              <a:rPr lang="en-GB" dirty="0" smtClean="0"/>
              <a:t>making and school practices, </a:t>
            </a:r>
            <a:r>
              <a:rPr lang="en-GB" dirty="0"/>
              <a:t>and the task of finding and creating solutions is left to a cadre of politically unaccountable technical ‘experts</a:t>
            </a:r>
            <a:r>
              <a:rPr lang="en-GB" dirty="0" smtClean="0"/>
              <a:t>’</a:t>
            </a:r>
          </a:p>
          <a:p>
            <a:r>
              <a:rPr lang="en-GB" dirty="0"/>
              <a:t>Clarke claims that this </a:t>
            </a:r>
            <a:r>
              <a:rPr lang="en-GB" dirty="0" smtClean="0"/>
              <a:t>back grounding </a:t>
            </a:r>
            <a:r>
              <a:rPr lang="en-GB" dirty="0"/>
              <a:t>has the effect of obscuring the political nature and ‘deep implication of these discourses with issues of socio-political power’ (Clarke 2012:XX).</a:t>
            </a:r>
          </a:p>
          <a:p>
            <a:endParaRPr lang="en-GB" dirty="0"/>
          </a:p>
          <a:p>
            <a:endParaRPr lang="en-GB" dirty="0"/>
          </a:p>
          <a:p>
            <a:endParaRPr lang="en-US" dirty="0"/>
          </a:p>
        </p:txBody>
      </p:sp>
    </p:spTree>
    <p:extLst>
      <p:ext uri="{BB962C8B-B14F-4D97-AF65-F5344CB8AC3E}">
        <p14:creationId xmlns:p14="http://schemas.microsoft.com/office/powerpoint/2010/main" val="2420550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works/what for</a:t>
            </a:r>
            <a:r>
              <a:rPr lang="en-US" dirty="0" smtClean="0"/>
              <a:t>??WHO says?</a:t>
            </a:r>
            <a:endParaRPr lang="en-US" dirty="0"/>
          </a:p>
        </p:txBody>
      </p:sp>
      <p:sp>
        <p:nvSpPr>
          <p:cNvPr id="3" name="Content Placeholder 2"/>
          <p:cNvSpPr>
            <a:spLocks noGrp="1"/>
          </p:cNvSpPr>
          <p:nvPr>
            <p:ph sz="quarter" idx="1"/>
          </p:nvPr>
        </p:nvSpPr>
        <p:spPr/>
        <p:txBody>
          <a:bodyPr>
            <a:normAutofit fontScale="85000" lnSpcReduction="10000"/>
          </a:bodyPr>
          <a:lstStyle/>
          <a:p>
            <a:pPr lvl="0"/>
            <a:r>
              <a:rPr lang="en-GB" dirty="0"/>
              <a:t>I</a:t>
            </a:r>
            <a:r>
              <a:rPr lang="en-GB" dirty="0" smtClean="0"/>
              <a:t>n </a:t>
            </a:r>
            <a:r>
              <a:rPr lang="en-GB" dirty="0"/>
              <a:t>the heat and noise of reform and of ‘what works’ the issue that is neglected or ignored or simply just pre-empted is ‘what for’. The purposes and values of education, are lost in the maze of policy hyperactivity and goals are foregone by the demands of fast policy (Peck). What counts as education is in the current policy context, to a great extent, formed and produced by its measurement – that is quality in education is defined in terms of performance, and what are referred to as educational standards are rendered as performance outputs. ‘Values are embodied in the various activities and techniques available to education, techniques that </a:t>
            </a:r>
            <a:r>
              <a:rPr lang="en-GB" dirty="0" err="1"/>
              <a:t>instrumentalise</a:t>
            </a:r>
            <a:r>
              <a:rPr lang="en-GB" dirty="0"/>
              <a:t> our hopes, fears, vulnerabilities and emotions’ [Allen, 2017 #2790] p. 96</a:t>
            </a:r>
            <a:r>
              <a:rPr lang="en-GB" dirty="0" smtClean="0"/>
              <a:t>).</a:t>
            </a:r>
          </a:p>
          <a:p>
            <a:pPr lvl="0"/>
            <a:r>
              <a:rPr lang="en-GB" dirty="0" smtClean="0"/>
              <a:t>1. Teacher as a technician of hope: </a:t>
            </a:r>
            <a:r>
              <a:rPr lang="en-GB" dirty="0"/>
              <a:t>Rose refers to as an ‘economy of hope’ which </a:t>
            </a:r>
            <a:r>
              <a:rPr lang="en-GB" dirty="0" err="1" smtClean="0"/>
              <a:t>imperativises</a:t>
            </a:r>
            <a:r>
              <a:rPr lang="en-GB" dirty="0" smtClean="0"/>
              <a:t> </a:t>
            </a:r>
            <a:r>
              <a:rPr lang="en-GB" dirty="0"/>
              <a:t>the optimization of the self</a:t>
            </a:r>
            <a:r>
              <a:rPr lang="en-GB" dirty="0" smtClean="0"/>
              <a:t>. The teacher is optimiser of performances??? </a:t>
            </a:r>
            <a:endParaRPr lang="en-GB" dirty="0"/>
          </a:p>
          <a:p>
            <a:endParaRPr lang="en-US" dirty="0"/>
          </a:p>
        </p:txBody>
      </p:sp>
    </p:spTree>
    <p:extLst>
      <p:ext uri="{BB962C8B-B14F-4D97-AF65-F5344CB8AC3E}">
        <p14:creationId xmlns:p14="http://schemas.microsoft.com/office/powerpoint/2010/main" val="527277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epistemic injustice</a:t>
            </a:r>
            <a:r>
              <a:rPr lang="en-GB" dirty="0"/>
              <a:t> (</a:t>
            </a:r>
            <a:r>
              <a:rPr lang="en-GB" dirty="0" err="1"/>
              <a:t>Fricker</a:t>
            </a:r>
            <a:r>
              <a:rPr lang="en-GB" dirty="0"/>
              <a:t> 1988;1998;2007;2018; Medina 2013)</a:t>
            </a:r>
            <a:br>
              <a:rPr lang="en-GB" dirty="0"/>
            </a:br>
            <a:endParaRPr lang="en-US" dirty="0"/>
          </a:p>
        </p:txBody>
      </p:sp>
      <p:sp>
        <p:nvSpPr>
          <p:cNvPr id="3" name="Content Placeholder 2"/>
          <p:cNvSpPr>
            <a:spLocks noGrp="1"/>
          </p:cNvSpPr>
          <p:nvPr>
            <p:ph sz="quarter" idx="1"/>
          </p:nvPr>
        </p:nvSpPr>
        <p:spPr/>
        <p:txBody>
          <a:bodyPr>
            <a:normAutofit fontScale="92500" lnSpcReduction="10000"/>
          </a:bodyPr>
          <a:lstStyle/>
          <a:p>
            <a:r>
              <a:rPr lang="en-GB" u="sng" dirty="0" smtClean="0"/>
              <a:t>2. Teachers </a:t>
            </a:r>
            <a:r>
              <a:rPr lang="en-GB" u="sng" dirty="0"/>
              <a:t>are silenced, teaching is </a:t>
            </a:r>
            <a:r>
              <a:rPr lang="en-GB" u="sng" dirty="0" err="1"/>
              <a:t>reprofessionalised</a:t>
            </a:r>
            <a:r>
              <a:rPr lang="en-GB" u="sng" dirty="0"/>
              <a:t> as a set of technical skills rather than a reflective moral/political practice</a:t>
            </a:r>
            <a:endParaRPr lang="en-GB" dirty="0"/>
          </a:p>
          <a:p>
            <a:r>
              <a:rPr lang="en-GB" dirty="0" err="1"/>
              <a:t>Fricker</a:t>
            </a:r>
            <a:r>
              <a:rPr lang="en-GB" dirty="0"/>
              <a:t> defines epistemic injustice as a particular form of injustice resultant from prejudice against someone’s status as a knowing subject (</a:t>
            </a:r>
            <a:r>
              <a:rPr lang="en-GB" dirty="0" err="1"/>
              <a:t>Fricker</a:t>
            </a:r>
            <a:r>
              <a:rPr lang="en-GB" dirty="0"/>
              <a:t> 2007). </a:t>
            </a:r>
            <a:endParaRPr lang="en-GB" dirty="0" smtClean="0"/>
          </a:p>
          <a:p>
            <a:r>
              <a:rPr lang="en-GB" i="1" dirty="0" smtClean="0"/>
              <a:t>Testimonial </a:t>
            </a:r>
            <a:r>
              <a:rPr lang="en-GB" i="1" dirty="0"/>
              <a:t>injustice </a:t>
            </a:r>
            <a:r>
              <a:rPr lang="en-GB" dirty="0"/>
              <a:t>happens ‘when prejudice causes a hearer to give a deflated level of credibility to a speaker’s </a:t>
            </a:r>
            <a:r>
              <a:rPr lang="en-GB" dirty="0" smtClean="0"/>
              <a:t>word’ – loss of trust (Hanlon).</a:t>
            </a:r>
          </a:p>
          <a:p>
            <a:r>
              <a:rPr lang="en-GB" i="1" dirty="0"/>
              <a:t>Hermeneutic injustice </a:t>
            </a:r>
            <a:r>
              <a:rPr lang="en-GB" dirty="0"/>
              <a:t>occurs ‘at a prior stage when a gap in collective interpretive resources puts someone at an unfair disadvantage when it comes to making sense of their social experiences.  </a:t>
            </a:r>
          </a:p>
          <a:p>
            <a:r>
              <a:rPr lang="en-GB" dirty="0" smtClean="0"/>
              <a:t>That is, discursive impossibility/exclusion</a:t>
            </a:r>
            <a:endParaRPr lang="en-US" dirty="0"/>
          </a:p>
        </p:txBody>
      </p:sp>
    </p:spTree>
    <p:extLst>
      <p:ext uri="{BB962C8B-B14F-4D97-AF65-F5344CB8AC3E}">
        <p14:creationId xmlns:p14="http://schemas.microsoft.com/office/powerpoint/2010/main" val="518783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41362"/>
          </a:xfrm>
        </p:spPr>
        <p:txBody>
          <a:bodyPr/>
          <a:lstStyle/>
          <a:p>
            <a:r>
              <a:rPr lang="en-US" dirty="0" smtClean="0"/>
              <a:t>Policy ephemera </a:t>
            </a:r>
            <a:r>
              <a:rPr lang="en-US" smtClean="0"/>
              <a:t>- discourses</a:t>
            </a:r>
            <a:endParaRPr lang="en-US" dirty="0"/>
          </a:p>
        </p:txBody>
      </p:sp>
      <p:pic>
        <p:nvPicPr>
          <p:cNvPr id="4" name="Content Placeholder 3" descr="voice copy.jpg"/>
          <p:cNvPicPr>
            <a:picLocks noGrp="1" noChangeAspect="1"/>
          </p:cNvPicPr>
          <p:nvPr>
            <p:ph sz="quarter" idx="1"/>
          </p:nvPr>
        </p:nvPicPr>
        <p:blipFill>
          <a:blip r:embed="rId2">
            <a:extLst>
              <a:ext uri="{28A0092B-C50C-407E-A947-70E740481C1C}">
                <a14:useLocalDpi xmlns:a14="http://schemas.microsoft.com/office/drawing/2010/main" val="0"/>
              </a:ext>
            </a:extLst>
          </a:blip>
          <a:srcRect l="-10949" r="-10949"/>
          <a:stretch>
            <a:fillRect/>
          </a:stretch>
        </p:blipFill>
        <p:spPr>
          <a:xfrm>
            <a:off x="457200" y="1227667"/>
            <a:ext cx="7467600" cy="5246286"/>
          </a:xfrm>
        </p:spPr>
      </p:pic>
    </p:spTree>
    <p:extLst>
      <p:ext uri="{BB962C8B-B14F-4D97-AF65-F5344CB8AC3E}">
        <p14:creationId xmlns:p14="http://schemas.microsoft.com/office/powerpoint/2010/main" val="154929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behemoth?</a:t>
            </a:r>
            <a:endParaRPr lang="en-US" dirty="0"/>
          </a:p>
        </p:txBody>
      </p:sp>
      <p:pic>
        <p:nvPicPr>
          <p:cNvPr id="4" name="Content Placeholder 3"/>
          <p:cNvPicPr>
            <a:picLocks noGrp="1"/>
          </p:cNvPicPr>
          <p:nvPr>
            <p:ph sz="quarter" idx="1"/>
          </p:nvPr>
        </p:nvPicPr>
        <p:blipFill>
          <a:blip r:embed="rId2">
            <a:extLst>
              <a:ext uri="{28A0092B-C50C-407E-A947-70E740481C1C}">
                <a14:useLocalDpi xmlns:a14="http://schemas.microsoft.com/office/drawing/2010/main" val="0"/>
              </a:ext>
            </a:extLst>
          </a:blip>
          <a:srcRect l="-33558" r="-33558"/>
          <a:stretch>
            <a:fillRect/>
          </a:stretch>
        </p:blipFill>
        <p:spPr bwMode="auto">
          <a:xfrm>
            <a:off x="457200" y="1417638"/>
            <a:ext cx="7467600" cy="5056314"/>
          </a:xfrm>
          <a:prstGeom prst="rect">
            <a:avLst/>
          </a:prstGeom>
          <a:noFill/>
          <a:ln>
            <a:noFill/>
          </a:ln>
        </p:spPr>
      </p:pic>
    </p:spTree>
    <p:extLst>
      <p:ext uri="{BB962C8B-B14F-4D97-AF65-F5344CB8AC3E}">
        <p14:creationId xmlns:p14="http://schemas.microsoft.com/office/powerpoint/2010/main" val="3121631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Chapter 7/8 – The politics of career (staying and leaving).</a:t>
            </a:r>
            <a:br>
              <a:rPr lang="en-GB" dirty="0"/>
            </a:b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Calculation + silence = subjective alienation/ ontological insecurity?</a:t>
            </a:r>
          </a:p>
          <a:p>
            <a:pPr marL="0" indent="0">
              <a:buNone/>
            </a:pPr>
            <a:endParaRPr lang="en-GB" dirty="0"/>
          </a:p>
          <a:p>
            <a:r>
              <a:rPr lang="en-GB" dirty="0" smtClean="0"/>
              <a:t>The impossibility of moral reflection</a:t>
            </a:r>
            <a:endParaRPr lang="en-US" dirty="0"/>
          </a:p>
          <a:p>
            <a:pPr marL="0" indent="0">
              <a:buNone/>
            </a:pPr>
            <a:endParaRPr lang="en-US" dirty="0"/>
          </a:p>
          <a:p>
            <a:r>
              <a:rPr lang="en-US" dirty="0"/>
              <a:t>As a result, currently, feeling under-valued, under pressure and powerless to change their situation more teachers are leaving the system than are being recruited, and recruitment targets are being missed. In 2016, the equivalent of 10.4% of the secondary teaching workforce left state school teaching. The number of teachers going ‘out of service’ (that is, not simply retiring) rose from 25,260 in 2011 to 34,910 in 2016, a 38% increase.</a:t>
            </a:r>
            <a:endParaRPr lang="en-GB" dirty="0"/>
          </a:p>
          <a:p>
            <a:endParaRPr lang="en-US" dirty="0"/>
          </a:p>
        </p:txBody>
      </p:sp>
    </p:spTree>
    <p:extLst>
      <p:ext uri="{BB962C8B-B14F-4D97-AF65-F5344CB8AC3E}">
        <p14:creationId xmlns:p14="http://schemas.microsoft.com/office/powerpoint/2010/main" val="1522057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Prior to the </a:t>
            </a:r>
            <a:r>
              <a:rPr lang="en-GB" dirty="0"/>
              <a:t>oppressions of </a:t>
            </a:r>
            <a:r>
              <a:rPr lang="en-GB" i="1" dirty="0"/>
              <a:t>performativity </a:t>
            </a:r>
            <a:r>
              <a:rPr lang="en-GB" i="1" dirty="0" smtClean="0"/>
              <a:t>– viral visibility</a:t>
            </a:r>
            <a:endParaRPr lang="en-US" i="1" dirty="0"/>
          </a:p>
        </p:txBody>
      </p:sp>
      <p:sp>
        <p:nvSpPr>
          <p:cNvPr id="3" name="Content Placeholder 2"/>
          <p:cNvSpPr>
            <a:spLocks noGrp="1"/>
          </p:cNvSpPr>
          <p:nvPr>
            <p:ph sz="quarter" idx="1"/>
          </p:nvPr>
        </p:nvSpPr>
        <p:spPr>
          <a:xfrm>
            <a:off x="457200" y="1600199"/>
            <a:ext cx="7467600" cy="5067971"/>
          </a:xfrm>
        </p:spPr>
        <p:txBody>
          <a:bodyPr>
            <a:normAutofit lnSpcReduction="10000"/>
          </a:bodyPr>
          <a:lstStyle/>
          <a:p>
            <a:r>
              <a:rPr lang="en-US" dirty="0"/>
              <a:t>Measurement and monitoring as techniques for reflection and </a:t>
            </a:r>
            <a:r>
              <a:rPr lang="en-US" dirty="0" smtClean="0"/>
              <a:t>representation play </a:t>
            </a:r>
            <a:r>
              <a:rPr lang="en-US" dirty="0"/>
              <a:t>a particular role within the contemporary relationship between truth and </a:t>
            </a:r>
            <a:r>
              <a:rPr lang="en-US" dirty="0" smtClean="0"/>
              <a:t>power and </a:t>
            </a:r>
            <a:r>
              <a:rPr lang="en-US" dirty="0"/>
              <a:t>the self that we call neoliberalism. As neoliberal subjects we are </a:t>
            </a:r>
            <a:r>
              <a:rPr lang="en-US" dirty="0" smtClean="0"/>
              <a:t>constantly incited </a:t>
            </a:r>
            <a:r>
              <a:rPr lang="en-US" dirty="0"/>
              <a:t>to invest in ourselves, work on ourselves and improve ourselves – drive </a:t>
            </a:r>
            <a:r>
              <a:rPr lang="en-US" dirty="0" smtClean="0"/>
              <a:t>up our </a:t>
            </a:r>
            <a:r>
              <a:rPr lang="en-US" dirty="0"/>
              <a:t>numbers, our performance, our outputs – both in our personal lives and </a:t>
            </a:r>
            <a:r>
              <a:rPr lang="en-US" dirty="0" smtClean="0"/>
              <a:t>our work </a:t>
            </a:r>
            <a:r>
              <a:rPr lang="en-US" dirty="0"/>
              <a:t>lives. In teaching, the articulation of performance and improvement in </a:t>
            </a:r>
            <a:r>
              <a:rPr lang="en-US" dirty="0" smtClean="0"/>
              <a:t>terms of </a:t>
            </a:r>
            <a:r>
              <a:rPr lang="en-US" dirty="0"/>
              <a:t>student test scores is more and more widely linked to another set of numbers </a:t>
            </a:r>
            <a:r>
              <a:rPr lang="en-US" dirty="0" smtClean="0"/>
              <a:t>– money </a:t>
            </a:r>
            <a:r>
              <a:rPr lang="en-US" dirty="0"/>
              <a:t>– in the form of reward – that is performance-related pay.</a:t>
            </a:r>
          </a:p>
          <a:p>
            <a:endParaRPr lang="en-US" dirty="0" smtClean="0"/>
          </a:p>
        </p:txBody>
      </p:sp>
    </p:spTree>
    <p:extLst>
      <p:ext uri="{BB962C8B-B14F-4D97-AF65-F5344CB8AC3E}">
        <p14:creationId xmlns:p14="http://schemas.microsoft.com/office/powerpoint/2010/main" val="1190900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Academy </a:t>
            </a:r>
            <a:r>
              <a:rPr lang="en-US" dirty="0" err="1" smtClean="0"/>
              <a:t>Headteacher</a:t>
            </a:r>
            <a:endParaRPr lang="en-US" dirty="0"/>
          </a:p>
        </p:txBody>
      </p:sp>
      <p:sp>
        <p:nvSpPr>
          <p:cNvPr id="3" name="Content Placeholder 2"/>
          <p:cNvSpPr>
            <a:spLocks noGrp="1"/>
          </p:cNvSpPr>
          <p:nvPr>
            <p:ph sz="quarter" idx="1"/>
          </p:nvPr>
        </p:nvSpPr>
        <p:spPr/>
        <p:txBody>
          <a:bodyPr>
            <a:normAutofit lnSpcReduction="10000"/>
          </a:bodyPr>
          <a:lstStyle/>
          <a:p>
            <a:r>
              <a:rPr lang="en-AU" i="1" dirty="0"/>
              <a:t>1. It’s frightening that about forty </a:t>
            </a:r>
            <a:r>
              <a:rPr lang="en-AU" i="1" dirty="0" err="1"/>
              <a:t>percent</a:t>
            </a:r>
            <a:r>
              <a:rPr lang="en-AU" i="1" dirty="0"/>
              <a:t> of newly qualified teachers leave the profession within five years. There are not enough teachers coming into the profession in relation to leaving the profession there... I do seventy-plus hour weeks, but teachers who are main scale will comfortably do fifty-five, sixty hours a week. I actually think now we’re at a tipping point, because if something isn’t done soon, then actually my children’s children – I’m not sure who’ll teach them, it’s reached that point where the pressures and the accountability, particularly with </a:t>
            </a:r>
            <a:r>
              <a:rPr lang="en-AU" i="1" dirty="0" err="1"/>
              <a:t>Ofsted</a:t>
            </a:r>
            <a:r>
              <a:rPr lang="en-AU" i="1" dirty="0"/>
              <a:t>, it’s not worth it, increasingly, for an increasing majority of people.</a:t>
            </a:r>
            <a:r>
              <a:rPr lang="en-AU" dirty="0"/>
              <a:t> </a:t>
            </a:r>
          </a:p>
          <a:p>
            <a:endParaRPr lang="en-US" dirty="0"/>
          </a:p>
        </p:txBody>
      </p:sp>
    </p:spTree>
    <p:extLst>
      <p:ext uri="{BB962C8B-B14F-4D97-AF65-F5344CB8AC3E}">
        <p14:creationId xmlns:p14="http://schemas.microsoft.com/office/powerpoint/2010/main" val="1850554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Nigel (primary </a:t>
            </a:r>
            <a:r>
              <a:rPr lang="en-US" dirty="0" err="1" smtClean="0"/>
              <a:t>Headteacher</a:t>
            </a:r>
            <a:r>
              <a:rPr lang="en-US" dirty="0" smtClean="0"/>
              <a:t>)</a:t>
            </a:r>
            <a:endParaRPr lang="en-US" dirty="0"/>
          </a:p>
        </p:txBody>
      </p:sp>
      <p:sp>
        <p:nvSpPr>
          <p:cNvPr id="3" name="Content Placeholder 2"/>
          <p:cNvSpPr>
            <a:spLocks noGrp="1"/>
          </p:cNvSpPr>
          <p:nvPr>
            <p:ph sz="quarter" idx="1"/>
          </p:nvPr>
        </p:nvSpPr>
        <p:spPr/>
        <p:txBody>
          <a:bodyPr>
            <a:normAutofit lnSpcReduction="10000"/>
          </a:bodyPr>
          <a:lstStyle/>
          <a:p>
            <a:r>
              <a:rPr lang="en-US" dirty="0"/>
              <a:t>The effects are dire – harming </a:t>
            </a:r>
            <a:r>
              <a:rPr lang="en-US" u="sng" dirty="0"/>
              <a:t>the real job </a:t>
            </a:r>
            <a:r>
              <a:rPr lang="en-US" dirty="0"/>
              <a:t>to an extreme degree, and undermining confidence in the </a:t>
            </a:r>
            <a:r>
              <a:rPr lang="en-US" dirty="0" smtClean="0"/>
              <a:t>service, (</a:t>
            </a:r>
            <a:r>
              <a:rPr lang="en-US" dirty="0" smtClean="0">
                <a:solidFill>
                  <a:srgbClr val="FF0000"/>
                </a:solidFill>
              </a:rPr>
              <a:t>crisis/silencing</a:t>
            </a:r>
            <a:r>
              <a:rPr lang="en-US" dirty="0" smtClean="0"/>
              <a:t>) </a:t>
            </a:r>
            <a:r>
              <a:rPr lang="en-US" dirty="0"/>
              <a:t>so that parents are at our throats. They are confused by a mismatch of rhetoric</a:t>
            </a:r>
            <a:r>
              <a:rPr lang="en-US" dirty="0" smtClean="0"/>
              <a:t>,</a:t>
            </a:r>
            <a:r>
              <a:rPr lang="en-GB" dirty="0" smtClean="0"/>
              <a:t> </a:t>
            </a:r>
            <a:r>
              <a:rPr lang="en-US" dirty="0" smtClean="0"/>
              <a:t>reality </a:t>
            </a:r>
            <a:r>
              <a:rPr lang="en-US" dirty="0"/>
              <a:t>and expectation and here it is descending into a mire of confusion and despondency. The work overload of drowning in </a:t>
            </a:r>
            <a:r>
              <a:rPr lang="en-US" dirty="0" err="1"/>
              <a:t>specificatory</a:t>
            </a:r>
            <a:r>
              <a:rPr lang="en-US" dirty="0"/>
              <a:t> garbage to irrelevant notions, which ever-</a:t>
            </a:r>
            <a:r>
              <a:rPr lang="en-US" dirty="0" smtClean="0"/>
              <a:t>change</a:t>
            </a:r>
            <a:r>
              <a:rPr lang="en-GB" dirty="0" smtClean="0"/>
              <a:t> </a:t>
            </a:r>
            <a:r>
              <a:rPr lang="en-US" dirty="0" smtClean="0"/>
              <a:t>and </a:t>
            </a:r>
            <a:r>
              <a:rPr lang="en-US" dirty="0"/>
              <a:t>for which you are damned for the impossibility of keeping </a:t>
            </a:r>
            <a:r>
              <a:rPr lang="en-US" dirty="0" smtClean="0"/>
              <a:t>up (</a:t>
            </a:r>
            <a:r>
              <a:rPr lang="en-US" dirty="0" smtClean="0">
                <a:solidFill>
                  <a:srgbClr val="FF0000"/>
                </a:solidFill>
              </a:rPr>
              <a:t>confirming crisis and testimonial injustice</a:t>
            </a:r>
            <a:r>
              <a:rPr lang="en-US" dirty="0" smtClean="0"/>
              <a:t>), </a:t>
            </a:r>
            <a:r>
              <a:rPr lang="en-US" dirty="0"/>
              <a:t>dealing with damage and somehow trying to find the space for </a:t>
            </a:r>
            <a:r>
              <a:rPr lang="en-US" u="sng" dirty="0"/>
              <a:t>real work </a:t>
            </a:r>
            <a:r>
              <a:rPr lang="en-US" dirty="0"/>
              <a:t>which ‘they’ are not in the slightest bit </a:t>
            </a:r>
            <a:r>
              <a:rPr lang="en-US" dirty="0" smtClean="0"/>
              <a:t>interested</a:t>
            </a:r>
            <a:r>
              <a:rPr lang="en-GB" dirty="0" smtClean="0"/>
              <a:t> </a:t>
            </a:r>
            <a:r>
              <a:rPr lang="en-US" dirty="0" smtClean="0"/>
              <a:t>in</a:t>
            </a:r>
            <a:r>
              <a:rPr lang="en-US" dirty="0"/>
              <a:t>, is exhausting. How to break out?</a:t>
            </a:r>
            <a:r>
              <a:rPr lang="en-US" dirty="0" smtClean="0"/>
              <a:t> </a:t>
            </a:r>
            <a:endParaRPr lang="en-GB"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Academy </a:t>
            </a:r>
            <a:r>
              <a:rPr lang="en-US" dirty="0" err="1" smtClean="0"/>
              <a:t>Headteachers</a:t>
            </a:r>
            <a:endParaRPr lang="en-US" dirty="0"/>
          </a:p>
        </p:txBody>
      </p:sp>
      <p:sp>
        <p:nvSpPr>
          <p:cNvPr id="3" name="Content Placeholder 2"/>
          <p:cNvSpPr>
            <a:spLocks noGrp="1"/>
          </p:cNvSpPr>
          <p:nvPr>
            <p:ph sz="quarter" idx="1"/>
          </p:nvPr>
        </p:nvSpPr>
        <p:spPr/>
        <p:txBody>
          <a:bodyPr>
            <a:normAutofit/>
          </a:bodyPr>
          <a:lstStyle/>
          <a:p>
            <a:r>
              <a:rPr lang="en-AU" dirty="0" smtClean="0"/>
              <a:t>2. </a:t>
            </a:r>
            <a:r>
              <a:rPr lang="en-AU" dirty="0"/>
              <a:t>“</a:t>
            </a:r>
            <a:r>
              <a:rPr lang="en-AU" i="1" dirty="0"/>
              <a:t>I think the pressure’s always going to be on the </a:t>
            </a:r>
            <a:r>
              <a:rPr lang="en-AU" i="1" dirty="0" err="1"/>
              <a:t>Headteacher</a:t>
            </a:r>
            <a:r>
              <a:rPr lang="en-AU" i="1" dirty="0"/>
              <a:t>. You’ve got to perform, you’ve got to get the kids to pass the exams, but the high stakes, high achievement agenda that this government has got, and has had for the last ten years, I think makes this job untenable, if I’m honest</a:t>
            </a:r>
            <a:r>
              <a:rPr lang="en-AU" dirty="0"/>
              <a:t>”.</a:t>
            </a:r>
            <a:endParaRPr lang="en-GB" dirty="0"/>
          </a:p>
          <a:p>
            <a:endParaRPr lang="en-GB" dirty="0"/>
          </a:p>
          <a:p>
            <a:endParaRPr lang="en-US" dirty="0"/>
          </a:p>
        </p:txBody>
      </p:sp>
    </p:spTree>
    <p:extLst>
      <p:ext uri="{BB962C8B-B14F-4D97-AF65-F5344CB8AC3E}">
        <p14:creationId xmlns:p14="http://schemas.microsoft.com/office/powerpoint/2010/main" val="3822548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77591"/>
          </a:xfrm>
        </p:spPr>
        <p:txBody>
          <a:bodyPr>
            <a:normAutofit fontScale="90000"/>
          </a:bodyPr>
          <a:lstStyle/>
          <a:p>
            <a:r>
              <a:rPr lang="en-US" dirty="0" smtClean="0"/>
              <a:t>Remaking the teacher</a:t>
            </a:r>
            <a:endParaRPr lang="en-US" dirty="0"/>
          </a:p>
        </p:txBody>
      </p:sp>
      <p:sp>
        <p:nvSpPr>
          <p:cNvPr id="3" name="Content Placeholder 2"/>
          <p:cNvSpPr>
            <a:spLocks noGrp="1"/>
          </p:cNvSpPr>
          <p:nvPr>
            <p:ph sz="quarter" idx="1"/>
          </p:nvPr>
        </p:nvSpPr>
        <p:spPr>
          <a:xfrm>
            <a:off x="457200" y="676481"/>
            <a:ext cx="7467600" cy="6033107"/>
          </a:xfrm>
        </p:spPr>
        <p:txBody>
          <a:bodyPr>
            <a:normAutofit fontScale="85000" lnSpcReduction="20000"/>
          </a:bodyPr>
          <a:lstStyle/>
          <a:p>
            <a:r>
              <a:rPr lang="en-US" dirty="0" smtClean="0"/>
              <a:t>The experience and meaning of teaching, learning, being a teacher, being ‘educated’ have all changed.</a:t>
            </a:r>
          </a:p>
          <a:p>
            <a:r>
              <a:rPr lang="en-US" dirty="0" smtClean="0"/>
              <a:t>The experience and meaning of ‘</a:t>
            </a:r>
            <a:r>
              <a:rPr lang="en-US" dirty="0" err="1" smtClean="0"/>
              <a:t>Headteaching</a:t>
            </a:r>
            <a:r>
              <a:rPr lang="en-US" dirty="0" smtClean="0"/>
              <a:t>’, or school Leadership has also changed (concepts, literature, journals) – HT as conduit for reform (agent of policy) and indentured beneficiary of reform.</a:t>
            </a:r>
          </a:p>
          <a:p>
            <a:r>
              <a:rPr lang="en-GB" dirty="0"/>
              <a:t>The latest TES pay survey shows that senior figures in the education system are earning record salaries and bonuses.</a:t>
            </a:r>
          </a:p>
          <a:p>
            <a:r>
              <a:rPr lang="en-GB" dirty="0"/>
              <a:t>According to the Times Educational Supplement, the standard starting pay for academy heads is £110,000. However, some state school </a:t>
            </a:r>
            <a:r>
              <a:rPr lang="en-GB" dirty="0" err="1"/>
              <a:t>headteachers</a:t>
            </a:r>
            <a:r>
              <a:rPr lang="en-GB" dirty="0"/>
              <a:t> earn even more, although salaries often include bonuses for other work.</a:t>
            </a:r>
          </a:p>
          <a:p>
            <a:r>
              <a:rPr lang="en-GB" dirty="0"/>
              <a:t>John </a:t>
            </a:r>
            <a:r>
              <a:rPr lang="en-GB" dirty="0" err="1"/>
              <a:t>Dunford</a:t>
            </a:r>
            <a:r>
              <a:rPr lang="en-GB" dirty="0"/>
              <a:t>, general secretary of the Association of School and College Leaders, said top salaries were still restricted to a small number of heads. “There’s no question at all, these are difficult jobs with massive responsibilities and accountabilities,” he said.</a:t>
            </a:r>
          </a:p>
          <a:p>
            <a:r>
              <a:rPr lang="en-GB" dirty="0"/>
              <a:t>The gap between the richest and the poorest working in the schools sector is wider than ever, with some education leaders now on salaries of more than £200,000 - 20 times the average pay of a teaching assistant.</a:t>
            </a:r>
          </a:p>
          <a:p>
            <a:endParaRPr lang="en-US" dirty="0"/>
          </a:p>
        </p:txBody>
      </p:sp>
    </p:spTree>
    <p:extLst>
      <p:ext uri="{BB962C8B-B14F-4D97-AF65-F5344CB8AC3E}">
        <p14:creationId xmlns:p14="http://schemas.microsoft.com/office/powerpoint/2010/main" val="1225268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25" y="5772120"/>
            <a:ext cx="8553776" cy="936063"/>
          </a:xfrm>
        </p:spPr>
        <p:txBody>
          <a:bodyPr>
            <a:normAutofit fontScale="90000"/>
          </a:bodyPr>
          <a:lstStyle/>
          <a:p>
            <a:r>
              <a:rPr lang="en-US" dirty="0" smtClean="0"/>
              <a:t>Hyperactive policy meddling - </a:t>
            </a:r>
            <a:r>
              <a:rPr lang="en-GB" dirty="0"/>
              <a:t>A list of some policies announced by </a:t>
            </a:r>
            <a:r>
              <a:rPr lang="en-GB" dirty="0" err="1"/>
              <a:t>DfE</a:t>
            </a:r>
            <a:r>
              <a:rPr lang="en-GB" dirty="0"/>
              <a:t> June 2017- February 2018 </a:t>
            </a:r>
            <a:endParaRPr lang="en-US" dirty="0"/>
          </a:p>
        </p:txBody>
      </p:sp>
      <p:sp>
        <p:nvSpPr>
          <p:cNvPr id="3" name="Content Placeholder 2"/>
          <p:cNvSpPr>
            <a:spLocks noGrp="1"/>
          </p:cNvSpPr>
          <p:nvPr>
            <p:ph sz="quarter" idx="4294967295"/>
          </p:nvPr>
        </p:nvSpPr>
        <p:spPr>
          <a:xfrm>
            <a:off x="232511" y="731520"/>
            <a:ext cx="7547713" cy="4517813"/>
          </a:xfrm>
          <a:prstGeom prst="rect">
            <a:avLst/>
          </a:prstGeom>
        </p:spPr>
        <p:txBody>
          <a:bodyPr>
            <a:normAutofit fontScale="85000" lnSpcReduction="20000"/>
          </a:bodyPr>
          <a:lstStyle/>
          <a:p>
            <a:r>
              <a:rPr lang="en-GB" dirty="0">
                <a:solidFill>
                  <a:schemeClr val="tx1">
                    <a:lumMod val="95000"/>
                    <a:lumOff val="5000"/>
                  </a:schemeClr>
                </a:solidFill>
                <a:hlinkClick r:id="rId2"/>
              </a:rPr>
              <a:t>Multi-Academy Trust Development and Improvement Fund</a:t>
            </a:r>
            <a:r>
              <a:rPr lang="en-GB" dirty="0">
                <a:solidFill>
                  <a:schemeClr val="tx1">
                    <a:lumMod val="95000"/>
                    <a:lumOff val="5000"/>
                  </a:schemeClr>
                </a:solidFill>
              </a:rPr>
              <a:t>(MDIF), </a:t>
            </a:r>
          </a:p>
          <a:p>
            <a:r>
              <a:rPr lang="en-GB" dirty="0">
                <a:solidFill>
                  <a:schemeClr val="tx1">
                    <a:lumMod val="95000"/>
                    <a:lumOff val="5000"/>
                  </a:schemeClr>
                </a:solidFill>
              </a:rPr>
              <a:t>Strategic School Improvement Fund (SSIF)</a:t>
            </a:r>
          </a:p>
          <a:p>
            <a:r>
              <a:rPr lang="en-GB" dirty="0">
                <a:solidFill>
                  <a:schemeClr val="tx1">
                    <a:lumMod val="95000"/>
                    <a:lumOff val="5000"/>
                  </a:schemeClr>
                </a:solidFill>
              </a:rPr>
              <a:t>Social mobility action plan announced, </a:t>
            </a:r>
            <a:r>
              <a:rPr lang="en-GB" dirty="0">
                <a:solidFill>
                  <a:schemeClr val="tx1">
                    <a:lumMod val="95000"/>
                    <a:lumOff val="5000"/>
                  </a:schemeClr>
                </a:solidFill>
                <a:hlinkClick r:id="rId3"/>
              </a:rPr>
              <a:t>Unlocking Talent, Fulfilling Potential</a:t>
            </a:r>
            <a:r>
              <a:rPr lang="en-GB" dirty="0">
                <a:solidFill>
                  <a:schemeClr val="tx1">
                    <a:lumMod val="95000"/>
                    <a:lumOff val="5000"/>
                  </a:schemeClr>
                </a:solidFill>
              </a:rPr>
              <a:t>  </a:t>
            </a:r>
          </a:p>
          <a:p>
            <a:r>
              <a:rPr lang="en-GB" dirty="0">
                <a:solidFill>
                  <a:schemeClr val="tx1">
                    <a:lumMod val="95000"/>
                    <a:lumOff val="5000"/>
                  </a:schemeClr>
                </a:solidFill>
              </a:rPr>
              <a:t>12 Opportunity Areas</a:t>
            </a:r>
          </a:p>
          <a:p>
            <a:r>
              <a:rPr lang="en-GB" dirty="0">
                <a:solidFill>
                  <a:schemeClr val="tx1">
                    <a:lumMod val="95000"/>
                    <a:lumOff val="5000"/>
                  </a:schemeClr>
                </a:solidFill>
              </a:rPr>
              <a:t>Essential Life Skills programme</a:t>
            </a:r>
          </a:p>
          <a:p>
            <a:r>
              <a:rPr lang="en-GB" dirty="0">
                <a:solidFill>
                  <a:schemeClr val="tx1">
                    <a:lumMod val="95000"/>
                    <a:lumOff val="5000"/>
                  </a:schemeClr>
                </a:solidFill>
              </a:rPr>
              <a:t>Evidence Champion for the Opportunity Areas appointed</a:t>
            </a:r>
          </a:p>
          <a:p>
            <a:r>
              <a:rPr lang="en-GB" dirty="0">
                <a:solidFill>
                  <a:schemeClr val="tx1">
                    <a:lumMod val="95000"/>
                    <a:lumOff val="5000"/>
                  </a:schemeClr>
                </a:solidFill>
              </a:rPr>
              <a:t>Teacher Development Premium introduced</a:t>
            </a:r>
          </a:p>
          <a:p>
            <a:r>
              <a:rPr lang="en-GB" dirty="0">
                <a:solidFill>
                  <a:schemeClr val="tx1">
                    <a:lumMod val="95000"/>
                    <a:lumOff val="5000"/>
                  </a:schemeClr>
                </a:solidFill>
              </a:rPr>
              <a:t>New National Centre for Computing</a:t>
            </a:r>
          </a:p>
          <a:p>
            <a:r>
              <a:rPr lang="en-GB" dirty="0">
                <a:solidFill>
                  <a:schemeClr val="tx1">
                    <a:lumMod val="95000"/>
                    <a:lumOff val="5000"/>
                  </a:schemeClr>
                </a:solidFill>
              </a:rPr>
              <a:t>The Mathematics Teacher Exchange </a:t>
            </a:r>
          </a:p>
          <a:p>
            <a:r>
              <a:rPr lang="en-GB" dirty="0">
                <a:solidFill>
                  <a:schemeClr val="tx1">
                    <a:lumMod val="95000"/>
                    <a:lumOff val="5000"/>
                  </a:schemeClr>
                </a:solidFill>
              </a:rPr>
              <a:t>Character Grant programme and replaced with £22m to fund the development of essential life skills in children and young people in the twelve Opportunity Areas</a:t>
            </a:r>
          </a:p>
          <a:p>
            <a:endParaRPr lang="en-US" dirty="0"/>
          </a:p>
        </p:txBody>
      </p:sp>
    </p:spTree>
    <p:extLst>
      <p:ext uri="{BB962C8B-B14F-4D97-AF65-F5344CB8AC3E}">
        <p14:creationId xmlns:p14="http://schemas.microsoft.com/office/powerpoint/2010/main" val="127390118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28420"/>
            <a:ext cx="3326716" cy="829579"/>
          </a:xfrm>
        </p:spPr>
        <p:txBody>
          <a:bodyPr/>
          <a:lstStyle/>
          <a:p>
            <a:endParaRPr lang="en-US" dirty="0"/>
          </a:p>
        </p:txBody>
      </p:sp>
      <p:sp>
        <p:nvSpPr>
          <p:cNvPr id="3" name="Content Placeholder 2"/>
          <p:cNvSpPr>
            <a:spLocks noGrp="1"/>
          </p:cNvSpPr>
          <p:nvPr>
            <p:ph sz="quarter" idx="4294967295"/>
          </p:nvPr>
        </p:nvSpPr>
        <p:spPr>
          <a:xfrm>
            <a:off x="232512" y="214663"/>
            <a:ext cx="7311288" cy="5599096"/>
          </a:xfrm>
          <a:prstGeom prst="rect">
            <a:avLst/>
          </a:prstGeom>
        </p:spPr>
        <p:txBody>
          <a:bodyPr>
            <a:normAutofit fontScale="70000" lnSpcReduction="20000"/>
          </a:bodyPr>
          <a:lstStyle/>
          <a:p>
            <a:r>
              <a:rPr lang="en-GB" dirty="0"/>
              <a:t>A new Centre of Excellence for Literacy Teaching that will set up a national network of 35 English Hubs across the country, mirroring the Maths Hubs;</a:t>
            </a:r>
          </a:p>
          <a:p>
            <a:r>
              <a:rPr lang="en-GB" dirty="0"/>
              <a:t>April 2018, new phonics and reading partnerships; phonics and reading </a:t>
            </a:r>
            <a:r>
              <a:rPr lang="en-GB" dirty="0" err="1"/>
              <a:t>roadshows</a:t>
            </a:r>
            <a:r>
              <a:rPr lang="en-GB" dirty="0"/>
              <a:t>;</a:t>
            </a:r>
          </a:p>
          <a:p>
            <a:r>
              <a:rPr lang="en-GB" dirty="0"/>
              <a:t>£5.7 million through the Strategic School Improvement Fund for initiatives that boost literacy and numeracy skills;</a:t>
            </a:r>
          </a:p>
          <a:p>
            <a:r>
              <a:rPr lang="en-GB" dirty="0"/>
              <a:t>Inviting organisations to bid for the contract to launch a £5 million fund to trial approaches across the North of England that will help parents and carers to support early language development at home;</a:t>
            </a:r>
          </a:p>
          <a:p>
            <a:r>
              <a:rPr lang="en-GB" dirty="0"/>
              <a:t>A new £7.7 million curriculum fund – delivering on a manifesto commitment – to encourage the development of high quality teaching resources by organisations, including by leading cultural and scientific institutions.</a:t>
            </a:r>
          </a:p>
          <a:p>
            <a:r>
              <a:rPr lang="en-GB" dirty="0" err="1"/>
              <a:t>DfE</a:t>
            </a:r>
            <a:r>
              <a:rPr lang="en-GB" dirty="0"/>
              <a:t> - Plan to boost social mobility through the plan </a:t>
            </a:r>
            <a:r>
              <a:rPr lang="en-GB" dirty="0">
                <a:hlinkClick r:id="rId2"/>
              </a:rPr>
              <a:t>Unlocking Talent, Fulfilling Potential</a:t>
            </a:r>
            <a:r>
              <a:rPr lang="en-GB" dirty="0"/>
              <a:t> will deliver targeted action where it is needed most, focusing £800 million of (previously announced) government investment on places and communities across the country that feel they have been ‘left behind’.  </a:t>
            </a:r>
          </a:p>
          <a:p>
            <a:r>
              <a:rPr lang="en-GB" dirty="0"/>
              <a:t>Measures include £50m for schools to open new nursery places and £23m for a 'Future Talent Fund" which is aimed to supporting bright students from poorer backgrounds.</a:t>
            </a:r>
          </a:p>
          <a:p>
            <a:endParaRPr lang="en-US" dirty="0"/>
          </a:p>
        </p:txBody>
      </p:sp>
    </p:spTree>
    <p:extLst>
      <p:ext uri="{BB962C8B-B14F-4D97-AF65-F5344CB8AC3E}">
        <p14:creationId xmlns:p14="http://schemas.microsoft.com/office/powerpoint/2010/main" val="151438079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 must do everything!</a:t>
            </a:r>
            <a:endParaRPr lang="en-US" dirty="0"/>
          </a:p>
        </p:txBody>
      </p:sp>
      <p:sp>
        <p:nvSpPr>
          <p:cNvPr id="3" name="Content Placeholder 2"/>
          <p:cNvSpPr>
            <a:spLocks noGrp="1"/>
          </p:cNvSpPr>
          <p:nvPr>
            <p:ph sz="quarter" idx="1"/>
          </p:nvPr>
        </p:nvSpPr>
        <p:spPr/>
        <p:txBody>
          <a:bodyPr/>
          <a:lstStyle/>
          <a:p>
            <a:r>
              <a:rPr lang="en-US" dirty="0" smtClean="0"/>
              <a:t>Must compete and cooperate</a:t>
            </a:r>
          </a:p>
          <a:p>
            <a:r>
              <a:rPr lang="en-US" dirty="0" smtClean="0"/>
              <a:t>Must develop hard and soft skills</a:t>
            </a:r>
          </a:p>
          <a:p>
            <a:r>
              <a:rPr lang="en-US" dirty="0" smtClean="0"/>
              <a:t>Must include and select</a:t>
            </a:r>
          </a:p>
          <a:p>
            <a:r>
              <a:rPr lang="en-US" dirty="0" smtClean="0"/>
              <a:t>Must maintain tradition and be innovative</a:t>
            </a:r>
          </a:p>
          <a:p>
            <a:r>
              <a:rPr lang="en-US" dirty="0" smtClean="0"/>
              <a:t>Must improve performance and reduce costs</a:t>
            </a:r>
          </a:p>
          <a:p>
            <a:r>
              <a:rPr lang="en-US" dirty="0" smtClean="0"/>
              <a:t>Must be autonomous and comparable and calculable</a:t>
            </a:r>
            <a:endParaRPr lang="en-US" dirty="0"/>
          </a:p>
        </p:txBody>
      </p:sp>
    </p:spTree>
    <p:extLst>
      <p:ext uri="{BB962C8B-B14F-4D97-AF65-F5344CB8AC3E}">
        <p14:creationId xmlns:p14="http://schemas.microsoft.com/office/powerpoint/2010/main" val="1153780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think about this?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Foucault on power:</a:t>
            </a:r>
          </a:p>
          <a:p>
            <a:endParaRPr lang="en-US" dirty="0"/>
          </a:p>
          <a:p>
            <a:r>
              <a:rPr lang="en-US" dirty="0" smtClean="0"/>
              <a:t>“</a:t>
            </a:r>
            <a:r>
              <a:rPr lang="is-IS" dirty="0" smtClean="0"/>
              <a:t>… rather than looking for the single form or the central point from which all forms of power derive, either by way of consequence or development, we must begin by letting them operate in their multiplicity, their differences, their specificity, and their reversability; we must therefore study them as relations of force that intersect, refer to one another, converge, or, on the contrary, come into conflict and strive to negate one another” (Course summary: Society Must be defended pp. 265-266).</a:t>
            </a:r>
            <a:endParaRPr lang="en-US" dirty="0"/>
          </a:p>
        </p:txBody>
      </p:sp>
    </p:spTree>
    <p:extLst>
      <p:ext uri="{BB962C8B-B14F-4D97-AF65-F5344CB8AC3E}">
        <p14:creationId xmlns:p14="http://schemas.microsoft.com/office/powerpoint/2010/main" val="46955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5384436"/>
            <a:ext cx="8763931" cy="1252193"/>
          </a:xfrm>
        </p:spPr>
        <p:txBody>
          <a:bodyPr/>
          <a:lstStyle/>
          <a:p>
            <a:pPr marL="0" indent="0">
              <a:buNone/>
            </a:pPr>
            <a:r>
              <a:rPr lang="en-US" dirty="0" smtClean="0"/>
              <a:t>Or this</a:t>
            </a:r>
            <a:endParaRPr lang="en-US" dirty="0"/>
          </a:p>
        </p:txBody>
      </p:sp>
      <p:pic>
        <p:nvPicPr>
          <p:cNvPr id="4" name="Content Placeholder 3"/>
          <p:cNvPicPr>
            <a:picLocks noGrp="1"/>
          </p:cNvPicPr>
          <p:nvPr>
            <p:ph sz="quarter" idx="4294967295"/>
          </p:nvPr>
        </p:nvPicPr>
        <p:blipFill>
          <a:blip r:embed="rId2">
            <a:extLst>
              <a:ext uri="{28A0092B-C50C-407E-A947-70E740481C1C}">
                <a14:useLocalDpi xmlns:a14="http://schemas.microsoft.com/office/drawing/2010/main" val="0"/>
              </a:ext>
            </a:extLst>
          </a:blip>
          <a:srcRect l="-62888" r="-62888"/>
          <a:stretch>
            <a:fillRect/>
          </a:stretch>
        </p:blipFill>
        <p:spPr bwMode="auto">
          <a:xfrm>
            <a:off x="-2217812" y="143108"/>
            <a:ext cx="11361811" cy="5098219"/>
          </a:xfrm>
          <a:prstGeom prst="rect">
            <a:avLst/>
          </a:prstGeom>
          <a:noFill/>
          <a:ln>
            <a:noFill/>
          </a:ln>
        </p:spPr>
      </p:pic>
    </p:spTree>
    <p:extLst>
      <p:ext uri="{BB962C8B-B14F-4D97-AF65-F5344CB8AC3E}">
        <p14:creationId xmlns:p14="http://schemas.microsoft.com/office/powerpoint/2010/main" val="420810854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policy hyperactivity</a:t>
            </a:r>
            <a:endParaRPr lang="en-US" dirty="0"/>
          </a:p>
        </p:txBody>
      </p:sp>
      <p:sp>
        <p:nvSpPr>
          <p:cNvPr id="3" name="Content Placeholder 2"/>
          <p:cNvSpPr>
            <a:spLocks noGrp="1"/>
          </p:cNvSpPr>
          <p:nvPr>
            <p:ph sz="quarter" idx="1"/>
          </p:nvPr>
        </p:nvSpPr>
        <p:spPr/>
        <p:txBody>
          <a:bodyPr/>
          <a:lstStyle/>
          <a:p>
            <a:r>
              <a:rPr lang="en-GB" dirty="0"/>
              <a:t>Alongside competition and freedom and diversity and innovation the educational apparatus is animated and inundated by a bewildering and reactive form of ‘policy hyperactivity’ – mostly aimed at raising performance - that is driven by ministerial enthusiasms and biases, international orthodoxies and ad hoc and often ill-informed and ill-thought out borrowings from other systems (Morris, 2012). </a:t>
            </a:r>
            <a:endParaRPr lang="en-US" dirty="0"/>
          </a:p>
        </p:txBody>
      </p:sp>
    </p:spTree>
    <p:extLst>
      <p:ext uri="{BB962C8B-B14F-4D97-AF65-F5344CB8AC3E}">
        <p14:creationId xmlns:p14="http://schemas.microsoft.com/office/powerpoint/2010/main" val="1328346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Recursive policy: More </a:t>
            </a:r>
            <a:r>
              <a:rPr lang="en-US" dirty="0" smtClean="0"/>
              <a:t>solutions/more policy/more profit</a:t>
            </a:r>
            <a:br>
              <a:rPr lang="en-US" dirty="0" smtClean="0"/>
            </a:br>
            <a:r>
              <a:rPr lang="en-US" dirty="0" smtClean="0"/>
              <a:t>Neoliberal in substance and in effect</a:t>
            </a:r>
            <a:endParaRPr lang="en-US" dirty="0"/>
          </a:p>
        </p:txBody>
      </p:sp>
      <p:sp>
        <p:nvSpPr>
          <p:cNvPr id="3" name="Content Placeholder 2"/>
          <p:cNvSpPr>
            <a:spLocks noGrp="1"/>
          </p:cNvSpPr>
          <p:nvPr>
            <p:ph sz="quarter" idx="1"/>
          </p:nvPr>
        </p:nvSpPr>
        <p:spPr/>
        <p:txBody>
          <a:bodyPr/>
          <a:lstStyle/>
          <a:p>
            <a:r>
              <a:rPr lang="en-US" dirty="0"/>
              <a:t>In the midst of this </a:t>
            </a:r>
            <a:r>
              <a:rPr lang="en-US" dirty="0" smtClean="0"/>
              <a:t>hyperactivity </a:t>
            </a:r>
            <a:r>
              <a:rPr lang="en-US" dirty="0"/>
              <a:t>policy begets policy as new ‘solutions’ are generated to respond to the failures, inadequacies and inefficacies of previous fixes. Schools must make sense of, respond to and enact (or not) (Braun, Maguire, &amp; Ball, 2010) a constant stream of initiatives, funding streams, regulations alongside continually changing measures, indicators, targets and benchmarks, all of which contribute to increasing workloads (</a:t>
            </a:r>
            <a:r>
              <a:rPr lang="en-US" dirty="0" err="1"/>
              <a:t>Sellen</a:t>
            </a:r>
            <a:r>
              <a:rPr lang="en-US" dirty="0"/>
              <a:t>, 2016).  </a:t>
            </a:r>
            <a:endParaRPr lang="en-GB" dirty="0"/>
          </a:p>
          <a:p>
            <a:endParaRPr lang="en-US" dirty="0"/>
          </a:p>
        </p:txBody>
      </p:sp>
    </p:spTree>
    <p:extLst>
      <p:ext uri="{BB962C8B-B14F-4D97-AF65-F5344CB8AC3E}">
        <p14:creationId xmlns:p14="http://schemas.microsoft.com/office/powerpoint/2010/main" val="2662376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think differently: Contingency </a:t>
            </a:r>
            <a:r>
              <a:rPr lang="en-US" dirty="0" smtClean="0"/>
              <a:t>and continuity</a:t>
            </a:r>
            <a:endParaRPr lang="en-US" dirty="0"/>
          </a:p>
        </p:txBody>
      </p:sp>
      <p:sp>
        <p:nvSpPr>
          <p:cNvPr id="3" name="Content Placeholder 2"/>
          <p:cNvSpPr>
            <a:spLocks noGrp="1"/>
          </p:cNvSpPr>
          <p:nvPr>
            <p:ph sz="quarter" idx="1"/>
          </p:nvPr>
        </p:nvSpPr>
        <p:spPr/>
        <p:txBody>
          <a:bodyPr/>
          <a:lstStyle/>
          <a:p>
            <a:r>
              <a:rPr lang="en-US" dirty="0" smtClean="0"/>
              <a:t>The task – same and changed</a:t>
            </a:r>
          </a:p>
          <a:p>
            <a:endParaRPr lang="en-US" dirty="0"/>
          </a:p>
          <a:p>
            <a:r>
              <a:rPr lang="en-GB" dirty="0"/>
              <a:t>There is centralisation and fragmentation at the same time, there is deregulation, dissolution, </a:t>
            </a:r>
            <a:r>
              <a:rPr lang="en-GB" dirty="0" err="1"/>
              <a:t>deconcentration</a:t>
            </a:r>
            <a:r>
              <a:rPr lang="en-GB" dirty="0"/>
              <a:t> and intervention at the same time. </a:t>
            </a:r>
            <a:r>
              <a:rPr lang="en-US" dirty="0"/>
              <a:t> The state acts as both gardener and gamekeeper (</a:t>
            </a:r>
            <a:r>
              <a:rPr lang="en-US" dirty="0" err="1"/>
              <a:t>Urry</a:t>
            </a:r>
            <a:r>
              <a:rPr lang="en-US" dirty="0"/>
              <a:t>, 2000) – that is, it employs both direct and indirect forms of control, both prescription and direction and contracting out and performance management – another kind of incoherence</a:t>
            </a:r>
            <a:r>
              <a:rPr lang="en-GB" dirty="0"/>
              <a:t> </a:t>
            </a:r>
            <a:endParaRPr lang="en-US" dirty="0" smtClean="0"/>
          </a:p>
        </p:txBody>
      </p:sp>
    </p:spTree>
    <p:extLst>
      <p:ext uri="{BB962C8B-B14F-4D97-AF65-F5344CB8AC3E}">
        <p14:creationId xmlns:p14="http://schemas.microsoft.com/office/powerpoint/2010/main" val="1044706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Janus face of policy</a:t>
            </a:r>
            <a:endParaRPr lang="en-US" dirty="0"/>
          </a:p>
        </p:txBody>
      </p:sp>
      <p:sp>
        <p:nvSpPr>
          <p:cNvPr id="3" name="Content Placeholder 2"/>
          <p:cNvSpPr>
            <a:spLocks noGrp="1"/>
          </p:cNvSpPr>
          <p:nvPr>
            <p:ph sz="quarter" idx="1"/>
          </p:nvPr>
        </p:nvSpPr>
        <p:spPr/>
        <p:txBody>
          <a:bodyPr/>
          <a:lstStyle/>
          <a:p>
            <a:r>
              <a:rPr lang="en-US" dirty="0" smtClean="0"/>
              <a:t>The economy problem, the political problem</a:t>
            </a:r>
          </a:p>
          <a:p>
            <a:r>
              <a:rPr lang="en-US" dirty="0" smtClean="0"/>
              <a:t>Competitiveness and social order</a:t>
            </a:r>
          </a:p>
          <a:p>
            <a:endParaRPr lang="en-US" dirty="0"/>
          </a:p>
          <a:p>
            <a:r>
              <a:rPr lang="en-US" dirty="0" smtClean="0"/>
              <a:t>Character Education – a point of contact </a:t>
            </a:r>
          </a:p>
          <a:p>
            <a:r>
              <a:rPr lang="en-US" dirty="0" smtClean="0"/>
              <a:t>Technology of government/technology of the self</a:t>
            </a:r>
          </a:p>
          <a:p>
            <a:r>
              <a:rPr lang="en-US" dirty="0" smtClean="0"/>
              <a:t>Work of self on self (examples)</a:t>
            </a:r>
            <a:endParaRPr lang="en-US" dirty="0"/>
          </a:p>
        </p:txBody>
      </p:sp>
    </p:spTree>
    <p:extLst>
      <p:ext uri="{BB962C8B-B14F-4D97-AF65-F5344CB8AC3E}">
        <p14:creationId xmlns:p14="http://schemas.microsoft.com/office/powerpoint/2010/main" val="1192059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this?</a:t>
            </a:r>
            <a:br>
              <a:rPr lang="en-US" dirty="0" smtClean="0"/>
            </a:br>
            <a:r>
              <a:rPr lang="en-US" dirty="0" smtClean="0"/>
              <a:t>The education behemoth</a:t>
            </a:r>
            <a:endParaRPr lang="en-US" dirty="0"/>
          </a:p>
        </p:txBody>
      </p:sp>
      <p:pic>
        <p:nvPicPr>
          <p:cNvPr id="4" name="Content Placeholder 3"/>
          <p:cNvPicPr>
            <a:picLocks noGrp="1"/>
          </p:cNvPicPr>
          <p:nvPr>
            <p:ph sz="quarter" idx="1"/>
          </p:nvPr>
        </p:nvPicPr>
        <p:blipFill>
          <a:blip r:embed="rId2">
            <a:extLst>
              <a:ext uri="{28A0092B-C50C-407E-A947-70E740481C1C}">
                <a14:useLocalDpi xmlns:a14="http://schemas.microsoft.com/office/drawing/2010/main" val="0"/>
              </a:ext>
            </a:extLst>
          </a:blip>
          <a:srcRect l="-33558" r="-33558"/>
          <a:stretch>
            <a:fillRect/>
          </a:stretch>
        </p:blipFill>
        <p:spPr bwMode="auto">
          <a:xfrm>
            <a:off x="457200" y="1417638"/>
            <a:ext cx="7467600" cy="5056314"/>
          </a:xfrm>
          <a:prstGeom prst="rect">
            <a:avLst/>
          </a:prstGeom>
          <a:noFill/>
          <a:ln>
            <a:noFill/>
          </a:ln>
        </p:spPr>
      </p:pic>
    </p:spTree>
    <p:extLst>
      <p:ext uri="{BB962C8B-B14F-4D97-AF65-F5344CB8AC3E}">
        <p14:creationId xmlns:p14="http://schemas.microsoft.com/office/powerpoint/2010/main" val="2239684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5384436"/>
            <a:ext cx="8763931" cy="1252193"/>
          </a:xfrm>
        </p:spPr>
        <p:txBody>
          <a:bodyPr/>
          <a:lstStyle/>
          <a:p>
            <a:pPr marL="0" indent="0">
              <a:buNone/>
            </a:pPr>
            <a:r>
              <a:rPr lang="en-US" dirty="0" smtClean="0"/>
              <a:t>Or this</a:t>
            </a:r>
            <a:endParaRPr lang="en-US" dirty="0"/>
          </a:p>
        </p:txBody>
      </p:sp>
      <p:pic>
        <p:nvPicPr>
          <p:cNvPr id="4" name="Content Placeholder 3"/>
          <p:cNvPicPr>
            <a:picLocks noGrp="1"/>
          </p:cNvPicPr>
          <p:nvPr>
            <p:ph sz="quarter" idx="4294967295"/>
          </p:nvPr>
        </p:nvPicPr>
        <p:blipFill>
          <a:blip r:embed="rId2">
            <a:extLst>
              <a:ext uri="{28A0092B-C50C-407E-A947-70E740481C1C}">
                <a14:useLocalDpi xmlns:a14="http://schemas.microsoft.com/office/drawing/2010/main" val="0"/>
              </a:ext>
            </a:extLst>
          </a:blip>
          <a:srcRect l="-62888" r="-62888"/>
          <a:stretch>
            <a:fillRect/>
          </a:stretch>
        </p:blipFill>
        <p:spPr bwMode="auto">
          <a:xfrm>
            <a:off x="-2217812" y="143108"/>
            <a:ext cx="11361811" cy="5098219"/>
          </a:xfrm>
          <a:prstGeom prst="rect">
            <a:avLst/>
          </a:prstGeom>
          <a:noFill/>
          <a:ln>
            <a:noFill/>
          </a:ln>
        </p:spPr>
      </p:pic>
    </p:spTree>
    <p:extLst>
      <p:ext uri="{BB962C8B-B14F-4D97-AF65-F5344CB8AC3E}">
        <p14:creationId xmlns:p14="http://schemas.microsoft.com/office/powerpoint/2010/main" val="161125122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29695"/>
          </a:xfrm>
        </p:spPr>
        <p:txBody>
          <a:bodyPr>
            <a:normAutofit fontScale="90000"/>
          </a:bodyPr>
          <a:lstStyle/>
          <a:p>
            <a:r>
              <a:rPr lang="en-US" dirty="0" smtClean="0"/>
              <a:t>Policies as modalities of power</a:t>
            </a:r>
            <a:endParaRPr lang="en-US" dirty="0"/>
          </a:p>
        </p:txBody>
      </p:sp>
      <p:sp>
        <p:nvSpPr>
          <p:cNvPr id="3" name="Content Placeholder 2"/>
          <p:cNvSpPr>
            <a:spLocks noGrp="1"/>
          </p:cNvSpPr>
          <p:nvPr>
            <p:ph sz="quarter" idx="1"/>
          </p:nvPr>
        </p:nvSpPr>
        <p:spPr>
          <a:xfrm>
            <a:off x="457200" y="945444"/>
            <a:ext cx="7467600" cy="5528508"/>
          </a:xfrm>
        </p:spPr>
        <p:txBody>
          <a:bodyPr>
            <a:normAutofit fontScale="92500" lnSpcReduction="20000"/>
          </a:bodyPr>
          <a:lstStyle/>
          <a:p>
            <a:r>
              <a:rPr lang="en-US" dirty="0" smtClean="0"/>
              <a:t>Neoliberalism – freedom/autonomy/competition/differentiation/exclusion</a:t>
            </a:r>
          </a:p>
          <a:p>
            <a:r>
              <a:rPr lang="en-US" dirty="0" smtClean="0"/>
              <a:t>State regulation – direction/</a:t>
            </a:r>
            <a:r>
              <a:rPr lang="en-US" dirty="0" err="1" smtClean="0"/>
              <a:t>standardisation</a:t>
            </a:r>
            <a:r>
              <a:rPr lang="en-US" dirty="0" smtClean="0"/>
              <a:t> (National Curriculums)/inclusion</a:t>
            </a:r>
          </a:p>
          <a:p>
            <a:endParaRPr lang="en-US" dirty="0"/>
          </a:p>
          <a:p>
            <a:endParaRPr lang="en-US" dirty="0" smtClean="0"/>
          </a:p>
          <a:p>
            <a:endParaRPr lang="en-US" dirty="0"/>
          </a:p>
          <a:p>
            <a:pPr marL="2377440" lvl="8" indent="0">
              <a:buNone/>
            </a:pPr>
            <a:r>
              <a:rPr lang="en-US" sz="3200" dirty="0" err="1" smtClean="0"/>
              <a:t>Calculabilities</a:t>
            </a:r>
            <a:endParaRPr lang="en-US" sz="3200" dirty="0" smtClean="0"/>
          </a:p>
          <a:p>
            <a:pPr marL="2377440" lvl="8" indent="0">
              <a:buNone/>
            </a:pPr>
            <a:endParaRPr lang="en-US" sz="3200" dirty="0"/>
          </a:p>
          <a:p>
            <a:pPr marL="2377440" lvl="8" indent="0">
              <a:buNone/>
            </a:pPr>
            <a:endParaRPr lang="en-US" sz="3200" dirty="0" smtClean="0"/>
          </a:p>
          <a:p>
            <a:pPr marL="2377440" lvl="8" indent="0">
              <a:buNone/>
            </a:pPr>
            <a:r>
              <a:rPr lang="en-US" sz="3200" dirty="0" smtClean="0"/>
              <a:t>National economic competitiveness</a:t>
            </a:r>
          </a:p>
          <a:p>
            <a:pPr marL="2377440" lvl="8" indent="0">
              <a:buNone/>
            </a:pPr>
            <a:endParaRPr lang="en-US" sz="3200" dirty="0"/>
          </a:p>
          <a:p>
            <a:pPr marL="2377440" lvl="8" indent="0">
              <a:buNone/>
            </a:pPr>
            <a:r>
              <a:rPr lang="en-US" sz="1900" dirty="0" smtClean="0"/>
              <a:t>“They are not mutually exclusive and can be articulated with each other” (SMBD p. 250)</a:t>
            </a:r>
            <a:endParaRPr lang="en-US" sz="1900" dirty="0"/>
          </a:p>
        </p:txBody>
      </p:sp>
      <p:sp>
        <p:nvSpPr>
          <p:cNvPr id="4" name="Down Arrow 3"/>
          <p:cNvSpPr/>
          <p:nvPr/>
        </p:nvSpPr>
        <p:spPr>
          <a:xfrm>
            <a:off x="4083756" y="2159001"/>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lus 4"/>
          <p:cNvSpPr/>
          <p:nvPr/>
        </p:nvSpPr>
        <p:spPr>
          <a:xfrm>
            <a:off x="3169356" y="3753554"/>
            <a:ext cx="914400" cy="9144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331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85" y="5757690"/>
            <a:ext cx="8862014" cy="822527"/>
          </a:xfrm>
        </p:spPr>
        <p:txBody>
          <a:bodyPr/>
          <a:lstStyle/>
          <a:p>
            <a:r>
              <a:rPr lang="en-US" sz="3600" dirty="0" smtClean="0"/>
              <a:t>The economy of student worth</a:t>
            </a:r>
            <a:endParaRPr lang="en-US" sz="3600" dirty="0"/>
          </a:p>
        </p:txBody>
      </p:sp>
      <p:pic>
        <p:nvPicPr>
          <p:cNvPr id="4" name="Content Placeholder 3"/>
          <p:cNvPicPr>
            <a:picLocks noGrp="1"/>
          </p:cNvPicPr>
          <p:nvPr>
            <p:ph sz="quarter" idx="4294967295"/>
          </p:nvPr>
        </p:nvPicPr>
        <p:blipFill>
          <a:blip r:embed="rId2">
            <a:extLst>
              <a:ext uri="{28A0092B-C50C-407E-A947-70E740481C1C}">
                <a14:useLocalDpi xmlns:a14="http://schemas.microsoft.com/office/drawing/2010/main" val="0"/>
              </a:ext>
            </a:extLst>
          </a:blip>
          <a:srcRect l="-10861" r="-10861"/>
          <a:stretch>
            <a:fillRect/>
          </a:stretch>
        </p:blipFill>
        <p:spPr>
          <a:xfrm>
            <a:off x="143085" y="747498"/>
            <a:ext cx="8162715" cy="4909179"/>
          </a:xfrm>
          <a:prstGeom prst="rect">
            <a:avLst/>
          </a:prstGeom>
        </p:spPr>
      </p:pic>
    </p:spTree>
    <p:extLst>
      <p:ext uri="{BB962C8B-B14F-4D97-AF65-F5344CB8AC3E}">
        <p14:creationId xmlns:p14="http://schemas.microsoft.com/office/powerpoint/2010/main" val="105077144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30918"/>
          </a:xfrm>
        </p:spPr>
        <p:txBody>
          <a:bodyPr>
            <a:normAutofit fontScale="90000"/>
          </a:bodyPr>
          <a:lstStyle/>
          <a:p>
            <a:r>
              <a:rPr lang="en-US" dirty="0" smtClean="0"/>
              <a:t>Policy is absurd?</a:t>
            </a:r>
            <a:endParaRPr lang="en-US" dirty="0"/>
          </a:p>
        </p:txBody>
      </p:sp>
      <p:sp>
        <p:nvSpPr>
          <p:cNvPr id="3" name="Content Placeholder 2"/>
          <p:cNvSpPr>
            <a:spLocks noGrp="1"/>
          </p:cNvSpPr>
          <p:nvPr>
            <p:ph sz="quarter" idx="1"/>
          </p:nvPr>
        </p:nvSpPr>
        <p:spPr>
          <a:xfrm>
            <a:off x="239889" y="832556"/>
            <a:ext cx="7684911" cy="5898444"/>
          </a:xfrm>
        </p:spPr>
        <p:txBody>
          <a:bodyPr>
            <a:normAutofit fontScale="62500" lnSpcReduction="20000"/>
          </a:bodyPr>
          <a:lstStyle/>
          <a:p>
            <a:r>
              <a:rPr lang="en-GB" dirty="0"/>
              <a:t>In absurdist philosophy, the Absurd arises out of the fundamental disharmony between the individual's search for meaning and the </a:t>
            </a:r>
            <a:r>
              <a:rPr lang="en-GB" u="sng" dirty="0">
                <a:hlinkClick r:id="rId2" tooltip="Meaning (existential)"/>
              </a:rPr>
              <a:t>meaninglessness</a:t>
            </a:r>
            <a:r>
              <a:rPr lang="en-GB" dirty="0"/>
              <a:t> of the universe.</a:t>
            </a:r>
          </a:p>
          <a:p>
            <a:r>
              <a:rPr lang="en-GB" dirty="0" smtClean="0"/>
              <a:t>In </a:t>
            </a:r>
            <a:r>
              <a:rPr lang="en-GB" i="1" dirty="0">
                <a:hlinkClick r:id="rId3" tooltip="The Myth of Sisyphus"/>
              </a:rPr>
              <a:t>The Myth of Sisyphus</a:t>
            </a:r>
            <a:r>
              <a:rPr lang="en-GB" dirty="0" smtClean="0"/>
              <a:t> </a:t>
            </a:r>
            <a:r>
              <a:rPr lang="en-GB" dirty="0"/>
              <a:t>Camus considers absurdity as a confrontation, an opposition, a conflict or a "divorce" between two ideals. Specifically, he defines the human condition as absurd, as the confrontation between man's desire for significance, meaning and clarity on the one hand – and the silent, cold universe on the other. He continues that there are specific human experiences evoking notions of absurdity. Such a realization or encounter with the absurd leaves the individual with a choice: </a:t>
            </a:r>
            <a:r>
              <a:rPr lang="en-GB" dirty="0">
                <a:hlinkClick r:id="rId4" tooltip="Suicide"/>
              </a:rPr>
              <a:t>suicide</a:t>
            </a:r>
            <a:r>
              <a:rPr lang="en-GB" dirty="0"/>
              <a:t>, a </a:t>
            </a:r>
            <a:r>
              <a:rPr lang="en-GB" dirty="0">
                <a:hlinkClick r:id="rId5" tooltip="Leap of faith"/>
              </a:rPr>
              <a:t>leap of faith</a:t>
            </a:r>
            <a:r>
              <a:rPr lang="en-GB" dirty="0"/>
              <a:t>, or recognition. He concludes that recognition is the only defensible option.</a:t>
            </a:r>
            <a:r>
              <a:rPr lang="en-GB" baseline="30000" dirty="0">
                <a:hlinkClick r:id="rId6"/>
              </a:rPr>
              <a:t>[1</a:t>
            </a:r>
            <a:r>
              <a:rPr lang="en-GB" baseline="30000" dirty="0" smtClean="0">
                <a:hlinkClick r:id="rId6"/>
              </a:rPr>
              <a:t>]</a:t>
            </a:r>
            <a:endParaRPr lang="en-GB" baseline="30000" dirty="0" smtClean="0"/>
          </a:p>
          <a:p>
            <a:endParaRPr lang="en-GB" dirty="0"/>
          </a:p>
          <a:p>
            <a:r>
              <a:rPr lang="en-GB" dirty="0"/>
              <a:t> a person can choose to embrace the absurd condition. According to Camus, one's freedom – and the opportunity to give life meaning – lies in the recognition of absurdity. If the absurd experience is truly the realization that the universe is fundamentally devoid of absolutes, then we as individuals are truly free. "To live without appeal</a:t>
            </a:r>
            <a:r>
              <a:rPr lang="en-GB" dirty="0" smtClean="0"/>
              <a:t>,”</a:t>
            </a:r>
            <a:r>
              <a:rPr lang="en-GB" baseline="30000" dirty="0"/>
              <a:t> </a:t>
            </a:r>
            <a:r>
              <a:rPr lang="en-GB" dirty="0" smtClean="0"/>
              <a:t>as </a:t>
            </a:r>
            <a:r>
              <a:rPr lang="en-GB" dirty="0"/>
              <a:t>he puts it, is a philosophical move to define absolutes and universals subjectively, rather than objectively. </a:t>
            </a:r>
            <a:endParaRPr lang="en-GB" dirty="0" smtClean="0"/>
          </a:p>
          <a:p>
            <a:endParaRPr lang="en-GB" dirty="0"/>
          </a:p>
          <a:p>
            <a:endParaRPr lang="en-GB" dirty="0"/>
          </a:p>
          <a:p>
            <a:r>
              <a:rPr lang="en-GB" dirty="0"/>
              <a:t>Camus states in </a:t>
            </a:r>
            <a:r>
              <a:rPr lang="en-GB" i="1" dirty="0"/>
              <a:t>The Myth of Sisyphus</a:t>
            </a:r>
            <a:r>
              <a:rPr lang="en-GB" dirty="0"/>
              <a:t>: "Thus I draw from the absurd three consequences, which are my revolt, my freedom, and my passion. By the mere activity of consciousness I transform into a rule of life what was an invitation to death, and I refuse suicide</a:t>
            </a:r>
            <a:r>
              <a:rPr lang="en-GB" dirty="0" smtClean="0"/>
              <a:t>.” -</a:t>
            </a:r>
            <a:r>
              <a:rPr lang="en-GB" dirty="0"/>
              <a:t> "Revolt" here refers to the refusal of suicide and search for meaning despite the revelation of the Absurd; "Freedom" refers to the lack of imprisonment by religious devotion or others' moral codes; "Passion" refers to the most wholehearted experiencing of life, since hope has been rejected, and so he concludes that every moment must be lived fully.</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2650846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laugh</a:t>
            </a:r>
            <a:endParaRPr lang="en-US" dirty="0"/>
          </a:p>
        </p:txBody>
      </p:sp>
      <p:sp>
        <p:nvSpPr>
          <p:cNvPr id="3" name="Content Placeholder 2"/>
          <p:cNvSpPr>
            <a:spLocks noGrp="1"/>
          </p:cNvSpPr>
          <p:nvPr>
            <p:ph sz="quarter" idx="1"/>
          </p:nvPr>
        </p:nvSpPr>
        <p:spPr>
          <a:xfrm>
            <a:off x="457200" y="1600200"/>
            <a:ext cx="7467600" cy="5257800"/>
          </a:xfrm>
        </p:spPr>
        <p:txBody>
          <a:bodyPr>
            <a:normAutofit fontScale="92500" lnSpcReduction="20000"/>
          </a:bodyPr>
          <a:lstStyle/>
          <a:p>
            <a:r>
              <a:rPr lang="en-US" dirty="0" smtClean="0"/>
              <a:t>“These distinctly late modern goals continue to domesticate us with the sense, when measured against them, there is something lacking we must work to fulfill. But to add insult to injury, our educational objectives are no longer seriously attached to the project seeking after their </a:t>
            </a:r>
            <a:r>
              <a:rPr lang="en-US" dirty="0" err="1" smtClean="0"/>
              <a:t>realisation</a:t>
            </a:r>
            <a:r>
              <a:rPr lang="en-US" dirty="0" smtClean="0"/>
              <a:t> </a:t>
            </a:r>
            <a:r>
              <a:rPr lang="is-IS" dirty="0" smtClean="0"/>
              <a:t>… Without the accompaniment of a progressive metanarrative they exist marooned in the present.” (p. 174)</a:t>
            </a:r>
          </a:p>
          <a:p>
            <a:r>
              <a:rPr lang="is-IS" dirty="0" smtClean="0"/>
              <a:t>Perhaps then, today’s educator should first admit the absurdity of the whole endeavour, and learn to laugh while laden”. (p. 177) ‘... </a:t>
            </a:r>
            <a:r>
              <a:rPr lang="en-US" dirty="0" smtClean="0"/>
              <a:t>R</a:t>
            </a:r>
            <a:r>
              <a:rPr lang="is-IS" dirty="0" smtClean="0"/>
              <a:t>ather than live with and perpetuate consolations of hope and education, promises of reason and order (p. 187). “Painful amibuities are all we have left” (p. 186).</a:t>
            </a:r>
          </a:p>
          <a:p>
            <a:endParaRPr lang="is-IS" dirty="0"/>
          </a:p>
          <a:p>
            <a:r>
              <a:rPr lang="is-IS" dirty="0" smtClean="0"/>
              <a:t>Ansgar Allen (2017) </a:t>
            </a:r>
            <a:r>
              <a:rPr lang="is-IS" i="1" dirty="0" smtClean="0"/>
              <a:t>The Cynical Educator</a:t>
            </a:r>
            <a:r>
              <a:rPr lang="is-IS" dirty="0" smtClean="0"/>
              <a:t>, Mayfly Books.</a:t>
            </a:r>
            <a:endParaRPr lang="en-US" dirty="0"/>
          </a:p>
        </p:txBody>
      </p:sp>
    </p:spTree>
    <p:extLst>
      <p:ext uri="{BB962C8B-B14F-4D97-AF65-F5344CB8AC3E}">
        <p14:creationId xmlns:p14="http://schemas.microsoft.com/office/powerpoint/2010/main" val="3381676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Rationality/Irrationality (dangers of neatness)</a:t>
            </a:r>
            <a:endParaRPr lang="en-US" dirty="0"/>
          </a:p>
        </p:txBody>
      </p:sp>
      <p:sp>
        <p:nvSpPr>
          <p:cNvPr id="3" name="Content Placeholder 2"/>
          <p:cNvSpPr>
            <a:spLocks noGrp="1"/>
          </p:cNvSpPr>
          <p:nvPr>
            <p:ph sz="quarter" idx="1"/>
          </p:nvPr>
        </p:nvSpPr>
        <p:spPr/>
        <p:txBody>
          <a:bodyPr>
            <a:normAutofit fontScale="92500" lnSpcReduction="20000"/>
          </a:bodyPr>
          <a:lstStyle/>
          <a:p>
            <a:r>
              <a:rPr lang="en-GB" dirty="0"/>
              <a:t>Most policy analysis work begins with an assumption of or brings to bear a perspective of coherence or rationality or planned order, in this sense the analysis often works to constitute the object of its concern. We lack the tools, and perhaps also the predilection to address policy as incoherent or absurd (Webb, 2013). While there are clearly some aspects of different political rationalities embedded in the making of English education policy and </a:t>
            </a:r>
            <a:r>
              <a:rPr lang="en-GB" dirty="0" smtClean="0"/>
              <a:t>history (I suggest that) </a:t>
            </a:r>
            <a:r>
              <a:rPr lang="en-GB" dirty="0"/>
              <a:t>these do not work through to or produce sense and logic at the level of practice (S.J. Ball, 1997). Rather they mix, meld, grate and contradict to realise and perpetuate what Jenny </a:t>
            </a:r>
            <a:r>
              <a:rPr lang="en-GB" dirty="0" err="1"/>
              <a:t>Ozga</a:t>
            </a:r>
            <a:r>
              <a:rPr lang="en-GB" dirty="0"/>
              <a:t> </a:t>
            </a:r>
            <a:r>
              <a:rPr lang="en-GB" dirty="0" smtClean="0"/>
              <a:t>refers to</a:t>
            </a:r>
            <a:r>
              <a:rPr lang="en-GB" dirty="0" smtClean="0"/>
              <a:t> </a:t>
            </a:r>
            <a:r>
              <a:rPr lang="en-GB" dirty="0"/>
              <a:t>‘</a:t>
            </a:r>
            <a:r>
              <a:rPr lang="en-GB" i="1" dirty="0"/>
              <a:t>ad </a:t>
            </a:r>
            <a:r>
              <a:rPr lang="en-GB" i="1" dirty="0" err="1"/>
              <a:t>hocery</a:t>
            </a:r>
            <a:r>
              <a:rPr lang="en-GB" dirty="0"/>
              <a:t>, serendipity, muddle and negotiation’ (1990: 360</a:t>
            </a:r>
            <a:r>
              <a:rPr lang="en-GB" dirty="0" smtClean="0"/>
              <a:t>)</a:t>
            </a:r>
            <a:r>
              <a:rPr lang="en-GB" dirty="0" smtClean="0"/>
              <a:t>. </a:t>
            </a:r>
            <a:r>
              <a:rPr lang="en-GB" dirty="0" smtClean="0">
                <a:solidFill>
                  <a:srgbClr val="FF0000"/>
                </a:solidFill>
              </a:rPr>
              <a:t>Although she disapproves of that way of thinking about policy.</a:t>
            </a:r>
            <a:endParaRPr lang="en-GB" dirty="0" smtClean="0">
              <a:solidFill>
                <a:srgbClr val="FF0000"/>
              </a:solidFill>
            </a:endParaRPr>
          </a:p>
          <a:p>
            <a:endParaRPr lang="en-US" dirty="0"/>
          </a:p>
        </p:txBody>
      </p:sp>
    </p:spTree>
    <p:extLst>
      <p:ext uri="{BB962C8B-B14F-4D97-AF65-F5344CB8AC3E}">
        <p14:creationId xmlns:p14="http://schemas.microsoft.com/office/powerpoint/2010/main" val="514726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t>
            </a:r>
            <a:r>
              <a:rPr lang="en-US" dirty="0" smtClean="0"/>
              <a:t>fantasies “what’s the alternative?”</a:t>
            </a:r>
            <a:endParaRPr lang="en-US" dirty="0"/>
          </a:p>
        </p:txBody>
      </p:sp>
      <p:sp>
        <p:nvSpPr>
          <p:cNvPr id="3" name="Content Placeholder 2"/>
          <p:cNvSpPr>
            <a:spLocks noGrp="1"/>
          </p:cNvSpPr>
          <p:nvPr>
            <p:ph sz="quarter" idx="1"/>
          </p:nvPr>
        </p:nvSpPr>
        <p:spPr/>
        <p:txBody>
          <a:bodyPr/>
          <a:lstStyle/>
          <a:p>
            <a:r>
              <a:rPr lang="en-GB" dirty="0"/>
              <a:t>As Matthew Clarke argues:</a:t>
            </a:r>
          </a:p>
          <a:p>
            <a:r>
              <a:rPr lang="en-GB" dirty="0"/>
              <a:t> </a:t>
            </a:r>
          </a:p>
          <a:p>
            <a:r>
              <a:rPr lang="en-US" dirty="0"/>
              <a:t>ultimately, ‘the other side of education’ should not be confused with notions of individual or societal redemption, or of a promised land where the enduring tensions and traumas of education will find resolution. Such notions of reason and redemption through education have led education policy to remain fixated on fantasies, in the shape of purported education ‘revolutions’. (2019: 144)</a:t>
            </a:r>
            <a:endParaRPr lang="en-GB" dirty="0"/>
          </a:p>
          <a:p>
            <a:endParaRPr lang="en-US" dirty="0"/>
          </a:p>
        </p:txBody>
      </p:sp>
    </p:spTree>
    <p:extLst>
      <p:ext uri="{BB962C8B-B14F-4D97-AF65-F5344CB8AC3E}">
        <p14:creationId xmlns:p14="http://schemas.microsoft.com/office/powerpoint/2010/main" val="2313797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Subjective/emotional government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At its most visceral and intimate this very neo-liberal form of government involves the transformation of our personal social relations and practices into outputs and exchanges - that is into the market form with the effect of </a:t>
            </a:r>
            <a:r>
              <a:rPr lang="en-US" dirty="0" err="1"/>
              <a:t>commodifying</a:t>
            </a:r>
            <a:r>
              <a:rPr lang="en-US" dirty="0"/>
              <a:t> of educational practice and experience. This is what Bauman (1991 p.197) terms ‘the </a:t>
            </a:r>
            <a:r>
              <a:rPr lang="en-US" dirty="0" err="1"/>
              <a:t>privatisation</a:t>
            </a:r>
            <a:r>
              <a:rPr lang="en-US" dirty="0"/>
              <a:t> of ambivalence</a:t>
            </a:r>
            <a:r>
              <a:rPr lang="en-US" dirty="0" smtClean="0"/>
              <a:t>’</a:t>
            </a:r>
            <a:r>
              <a:rPr lang="en-GB" dirty="0" smtClean="0"/>
              <a:t>.</a:t>
            </a:r>
          </a:p>
          <a:p>
            <a:r>
              <a:rPr lang="en-US" dirty="0"/>
              <a:t> At the </a:t>
            </a:r>
            <a:r>
              <a:rPr lang="en-US" dirty="0" err="1"/>
              <a:t>centre</a:t>
            </a:r>
            <a:r>
              <a:rPr lang="en-US" dirty="0"/>
              <a:t> of neo-liberal government is the emotional individual who on a daily basis must live up to and manage ‘the contradictions of belief and expectation’ (Acker and </a:t>
            </a:r>
            <a:r>
              <a:rPr lang="en-US" dirty="0" err="1"/>
              <a:t>Feuerverger</a:t>
            </a:r>
            <a:r>
              <a:rPr lang="en-US" dirty="0"/>
              <a:t>, 1997, cited in </a:t>
            </a:r>
            <a:r>
              <a:rPr lang="en-US" dirty="0" err="1"/>
              <a:t>Dillabough</a:t>
            </a:r>
            <a:r>
              <a:rPr lang="en-US" dirty="0"/>
              <a:t>, 1999: 382) with which they are confronted, often without recourse to others. Performance measurement both </a:t>
            </a:r>
            <a:r>
              <a:rPr lang="en-US" dirty="0" err="1"/>
              <a:t>individualises</a:t>
            </a:r>
            <a:r>
              <a:rPr lang="en-US" dirty="0"/>
              <a:t> and fragments, and leaves us, most of the time, to struggle alone with our doubts and fears. </a:t>
            </a:r>
            <a:endParaRPr lang="en-US" dirty="0" smtClean="0"/>
          </a:p>
          <a:p>
            <a:r>
              <a:rPr lang="en-GB" dirty="0" smtClean="0"/>
              <a:t>Neoliberalism </a:t>
            </a:r>
            <a:r>
              <a:rPr lang="en-GB" dirty="0"/>
              <a:t>in the head, in the soul</a:t>
            </a:r>
            <a:endParaRPr lang="en-US" dirty="0"/>
          </a:p>
          <a:p>
            <a:endParaRPr lang="en-GB" dirty="0" smtClean="0"/>
          </a:p>
          <a:p>
            <a:endParaRPr lang="en-GB" dirty="0"/>
          </a:p>
          <a:p>
            <a:pPr marL="0" indent="0">
              <a:buNone/>
            </a:pPr>
            <a:endParaRPr lang="en-GB" dirty="0" smtClean="0"/>
          </a:p>
          <a:p>
            <a:pPr marL="0" indent="0">
              <a:buNone/>
            </a:pPr>
            <a:endParaRPr lang="en-US" dirty="0"/>
          </a:p>
        </p:txBody>
      </p:sp>
    </p:spTree>
    <p:extLst>
      <p:ext uri="{BB962C8B-B14F-4D97-AF65-F5344CB8AC3E}">
        <p14:creationId xmlns:p14="http://schemas.microsoft.com/office/powerpoint/2010/main" val="2285583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 we have become?</a:t>
            </a:r>
            <a:endParaRPr lang="en-US" dirty="0"/>
          </a:p>
        </p:txBody>
      </p:sp>
      <p:sp>
        <p:nvSpPr>
          <p:cNvPr id="3" name="Content Placeholder 2"/>
          <p:cNvSpPr>
            <a:spLocks noGrp="1"/>
          </p:cNvSpPr>
          <p:nvPr>
            <p:ph sz="quarter" idx="1"/>
          </p:nvPr>
        </p:nvSpPr>
        <p:spPr/>
        <p:txBody>
          <a:bodyPr>
            <a:normAutofit fontScale="62500" lnSpcReduction="20000"/>
          </a:bodyPr>
          <a:lstStyle/>
          <a:p>
            <a:r>
              <a:rPr lang="en-GB" sz="4800" dirty="0"/>
              <a:t>‘I am other to myself precisely at the place where I expect to be myself’ (Butler 2004 p. 15)</a:t>
            </a:r>
            <a:r>
              <a:rPr lang="en-GB" sz="4800" dirty="0" smtClean="0"/>
              <a:t>.</a:t>
            </a:r>
          </a:p>
          <a:p>
            <a:r>
              <a:rPr lang="en-GB" sz="4800" dirty="0"/>
              <a:t>Therefore, ‘[t]he purpose here is not to celebrate a certain notion of incoherence, but only to point out that our “incoherence” establishes the way in we are constituted in </a:t>
            </a:r>
            <a:r>
              <a:rPr lang="en-GB" sz="4800" dirty="0" err="1"/>
              <a:t>relationality</a:t>
            </a:r>
            <a:r>
              <a:rPr lang="en-GB" sz="4800" dirty="0"/>
              <a:t>: implicated, beholden, derived, sustained by a social world that is beyond us and before us’ (p. 64). </a:t>
            </a:r>
            <a:r>
              <a:rPr lang="en-GB" sz="4800" dirty="0" smtClean="0"/>
              <a:t> </a:t>
            </a:r>
            <a:endParaRPr lang="en-GB" sz="4800" dirty="0"/>
          </a:p>
          <a:p>
            <a:endParaRPr lang="en-US" dirty="0"/>
          </a:p>
        </p:txBody>
      </p:sp>
    </p:spTree>
    <p:extLst>
      <p:ext uri="{BB962C8B-B14F-4D97-AF65-F5344CB8AC3E}">
        <p14:creationId xmlns:p14="http://schemas.microsoft.com/office/powerpoint/2010/main" val="28488762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struggles – a different kind of </a:t>
            </a:r>
            <a:r>
              <a:rPr lang="en-US" dirty="0" err="1" smtClean="0"/>
              <a:t>micropolitics</a:t>
            </a:r>
            <a:r>
              <a:rPr lang="en-US" dirty="0" smtClean="0"/>
              <a:t> – refusing what we have become.</a:t>
            </a:r>
            <a:endParaRPr lang="en-US" dirty="0"/>
          </a:p>
        </p:txBody>
      </p:sp>
      <p:sp>
        <p:nvSpPr>
          <p:cNvPr id="3" name="Content Placeholder 2"/>
          <p:cNvSpPr>
            <a:spLocks noGrp="1"/>
          </p:cNvSpPr>
          <p:nvPr>
            <p:ph sz="quarter" idx="1"/>
          </p:nvPr>
        </p:nvSpPr>
        <p:spPr/>
        <p:txBody>
          <a:bodyPr/>
          <a:lstStyle/>
          <a:p>
            <a:r>
              <a:rPr lang="en-US" dirty="0"/>
              <a:t>Nowadays, the struggle against the forms of subjection – against the submission of subjectivity – is becoming more and more important, even though the struggles against forms of domination and exploitation have not disappeared. Quite the contrary. (Foucault, 1982, </a:t>
            </a:r>
            <a:r>
              <a:rPr lang="en-US" dirty="0" err="1"/>
              <a:t>p</a:t>
            </a:r>
            <a:r>
              <a:rPr lang="en-US" dirty="0"/>
              <a:t>. 213)</a:t>
            </a:r>
            <a:endParaRPr lang="en-GB" dirty="0"/>
          </a:p>
          <a:p>
            <a:endParaRPr lang="en-US" dirty="0" smtClean="0"/>
          </a:p>
          <a:p>
            <a:r>
              <a:rPr lang="en-US" dirty="0" smtClean="0"/>
              <a:t>BUT NOT ROMANTICISING THE PAST. </a:t>
            </a:r>
            <a:r>
              <a:rPr lang="en-US" smtClean="0"/>
              <a:t>And BEING SCEPTICAL ABOUT REDEMPTION.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with a set of possibilities/necessities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Policy </a:t>
            </a:r>
            <a:r>
              <a:rPr lang="en-US" dirty="0" err="1" smtClean="0"/>
              <a:t>epistemes</a:t>
            </a:r>
            <a:endParaRPr lang="en-US" dirty="0" smtClean="0"/>
          </a:p>
          <a:p>
            <a:r>
              <a:rPr lang="en-US" dirty="0" smtClean="0"/>
              <a:t>Policy </a:t>
            </a:r>
            <a:r>
              <a:rPr lang="en-US" dirty="0" err="1" smtClean="0"/>
              <a:t>heterarchies</a:t>
            </a:r>
            <a:endParaRPr lang="en-US" dirty="0" smtClean="0"/>
          </a:p>
          <a:p>
            <a:r>
              <a:rPr lang="en-US" dirty="0" smtClean="0"/>
              <a:t>Policy emotions</a:t>
            </a:r>
          </a:p>
          <a:p>
            <a:r>
              <a:rPr lang="en-US" dirty="0" smtClean="0"/>
              <a:t>Policy hyperactivity</a:t>
            </a:r>
          </a:p>
          <a:p>
            <a:r>
              <a:rPr lang="en-US" dirty="0"/>
              <a:t>Policy </a:t>
            </a:r>
            <a:r>
              <a:rPr lang="en-US" dirty="0" smtClean="0"/>
              <a:t>absurdity</a:t>
            </a:r>
          </a:p>
          <a:p>
            <a:r>
              <a:rPr lang="en-US" dirty="0" smtClean="0"/>
              <a:t>Policy </a:t>
            </a:r>
            <a:r>
              <a:rPr lang="en-US" dirty="0" smtClean="0"/>
              <a:t>incoherence – empirically and </a:t>
            </a:r>
            <a:r>
              <a:rPr lang="en-US" dirty="0" smtClean="0"/>
              <a:t>analytically</a:t>
            </a:r>
          </a:p>
          <a:p>
            <a:r>
              <a:rPr lang="en-US" dirty="0"/>
              <a:t>Redemptive policy and policy fantasies</a:t>
            </a:r>
          </a:p>
          <a:p>
            <a:endParaRPr lang="en-US" dirty="0" smtClean="0"/>
          </a:p>
          <a:p>
            <a:pPr marL="0" indent="0">
              <a:buNone/>
            </a:pPr>
            <a:endParaRPr lang="en-US" dirty="0" smtClean="0"/>
          </a:p>
          <a:p>
            <a:endParaRPr lang="en-US" dirty="0"/>
          </a:p>
          <a:p>
            <a:r>
              <a:rPr lang="en-US" dirty="0" smtClean="0"/>
              <a:t>National/global policy and vernacular policy</a:t>
            </a:r>
          </a:p>
          <a:p>
            <a:endParaRPr lang="en-US" dirty="0"/>
          </a:p>
        </p:txBody>
      </p:sp>
    </p:spTree>
    <p:extLst>
      <p:ext uri="{BB962C8B-B14F-4D97-AF65-F5344CB8AC3E}">
        <p14:creationId xmlns:p14="http://schemas.microsoft.com/office/powerpoint/2010/main" val="3235973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Rabinow</a:t>
            </a:r>
            <a:r>
              <a:rPr lang="en-US" dirty="0"/>
              <a:t> and Rose (2003, p. 13) </a:t>
            </a:r>
            <a:r>
              <a:rPr lang="en-US" dirty="0" smtClean="0"/>
              <a:t>explain:</a:t>
            </a:r>
            <a:r>
              <a:rPr lang="en-US" dirty="0"/>
              <a:t/>
            </a:r>
            <a:br>
              <a:rPr lang="en-US" dirty="0"/>
            </a:b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a:t>
            </a:r>
            <a:r>
              <a:rPr lang="en-US" dirty="0"/>
              <a:t>specific diacritic of thought is not only to be found in [an] act of diagnosis. It </a:t>
            </a:r>
            <a:r>
              <a:rPr lang="en-US" dirty="0" smtClean="0"/>
              <a:t>also rests </a:t>
            </a:r>
            <a:r>
              <a:rPr lang="en-US" dirty="0"/>
              <a:t>on the attempt to change the way in which a situation is apprehended: from </a:t>
            </a:r>
            <a:r>
              <a:rPr lang="en-US" dirty="0" smtClean="0"/>
              <a:t>seeing it </a:t>
            </a:r>
            <a:r>
              <a:rPr lang="en-US" dirty="0"/>
              <a:t>as “a given” which generates problems that must be resolved, to seeing it as “</a:t>
            </a:r>
            <a:r>
              <a:rPr lang="en-US" dirty="0" smtClean="0"/>
              <a:t>a question</a:t>
            </a:r>
            <a:r>
              <a:rPr lang="en-US" dirty="0"/>
              <a:t>” whose formation and obviousness must itself be subject to analysis. </a:t>
            </a:r>
            <a:r>
              <a:rPr lang="en-US" dirty="0" smtClean="0"/>
              <a:t>To enquire </a:t>
            </a:r>
            <a:r>
              <a:rPr lang="en-US" dirty="0"/>
              <a:t>into this transformation of difficulties into problems which demand </a:t>
            </a:r>
            <a:r>
              <a:rPr lang="en-US" dirty="0" smtClean="0"/>
              <a:t>solutions is </a:t>
            </a:r>
            <a:r>
              <a:rPr lang="en-US" dirty="0"/>
              <a:t>not to arbitrate between existing responses, but to “free up” possibilities. The act </a:t>
            </a:r>
            <a:r>
              <a:rPr lang="en-US" dirty="0" smtClean="0"/>
              <a:t>of thinking </a:t>
            </a:r>
            <a:r>
              <a:rPr lang="en-US" dirty="0"/>
              <a:t>is an act of modal transformation from the </a:t>
            </a:r>
            <a:r>
              <a:rPr lang="en-US" dirty="0" err="1" smtClean="0"/>
              <a:t>constative</a:t>
            </a:r>
            <a:r>
              <a:rPr lang="en-US" dirty="0" smtClean="0"/>
              <a:t> [true or false] </a:t>
            </a:r>
            <a:r>
              <a:rPr lang="en-US" dirty="0"/>
              <a:t>to the </a:t>
            </a:r>
            <a:r>
              <a:rPr lang="en-US" dirty="0" smtClean="0"/>
              <a:t>subjunctive [could or should], from the </a:t>
            </a:r>
            <a:r>
              <a:rPr lang="en-US" dirty="0"/>
              <a:t>necessary to the </a:t>
            </a:r>
            <a:r>
              <a:rPr lang="en-US" dirty="0" smtClean="0"/>
              <a:t>contingent”.</a:t>
            </a:r>
            <a:endParaRPr lang="en-US" dirty="0"/>
          </a:p>
        </p:txBody>
      </p:sp>
    </p:spTree>
    <p:extLst>
      <p:ext uri="{BB962C8B-B14F-4D97-AF65-F5344CB8AC3E}">
        <p14:creationId xmlns:p14="http://schemas.microsoft.com/office/powerpoint/2010/main" val="218302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
          </p:nvPr>
        </p:nvPicPr>
        <p:blipFill>
          <a:blip r:embed="rId2"/>
          <a:srcRect l="-70904" r="-70904"/>
          <a:stretch>
            <a:fillRect/>
          </a:stretch>
        </p:blipFill>
        <p:spPr>
          <a:xfrm>
            <a:off x="-1928158" y="1626439"/>
            <a:ext cx="7467600" cy="4873625"/>
          </a:xfrm>
        </p:spPr>
      </p:pic>
      <p:pic>
        <p:nvPicPr>
          <p:cNvPr id="5" name="Picture 4"/>
          <p:cNvPicPr>
            <a:picLocks noChangeAspect="1"/>
          </p:cNvPicPr>
          <p:nvPr/>
        </p:nvPicPr>
        <p:blipFill>
          <a:blip r:embed="rId3"/>
          <a:stretch>
            <a:fillRect/>
          </a:stretch>
        </p:blipFill>
        <p:spPr>
          <a:xfrm>
            <a:off x="3869747" y="0"/>
            <a:ext cx="4917731" cy="6858000"/>
          </a:xfrm>
          <a:prstGeom prst="rect">
            <a:avLst/>
          </a:prstGeom>
        </p:spPr>
      </p:pic>
    </p:spTree>
    <p:extLst>
      <p:ext uri="{BB962C8B-B14F-4D97-AF65-F5344CB8AC3E}">
        <p14:creationId xmlns:p14="http://schemas.microsoft.com/office/powerpoint/2010/main" val="956723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38187</TotalTime>
  <Words>5664</Words>
  <Application>Microsoft Macintosh PowerPoint</Application>
  <PresentationFormat>On-screen Show (4:3)</PresentationFormat>
  <Paragraphs>277</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Oriel</vt:lpstr>
      <vt:lpstr>                      </vt:lpstr>
      <vt:lpstr>ruminations</vt:lpstr>
      <vt:lpstr>What to say?</vt:lpstr>
      <vt:lpstr>A behemoth?</vt:lpstr>
      <vt:lpstr>Or this</vt:lpstr>
      <vt:lpstr>Rationality/Irrationality (dangers of neatness)</vt:lpstr>
      <vt:lpstr>Play with a set of possibilities/necessities</vt:lpstr>
      <vt:lpstr>Rabinow and Rose (2003, p. 13) explain: </vt:lpstr>
      <vt:lpstr>PowerPoint Presentation</vt:lpstr>
      <vt:lpstr>An epistemic shift</vt:lpstr>
      <vt:lpstr>A new rationality a new episteme</vt:lpstr>
      <vt:lpstr>A new kind of state/government</vt:lpstr>
      <vt:lpstr>regimes of government (Grimaldi)</vt:lpstr>
      <vt:lpstr>EPISTEMES &gt;&gt;&gt;regimes of government </vt:lpstr>
      <vt:lpstr>Regimes of government</vt:lpstr>
      <vt:lpstr>Regimes of truth (saviors/connaissance), experts and problems – an example</vt:lpstr>
      <vt:lpstr>PowerPoint Presentation</vt:lpstr>
      <vt:lpstr>Marcel Duchamp “there is no solution because there is no problem.”</vt:lpstr>
      <vt:lpstr>Lyotard “there is no reason, only reasons” (in Van Reijen &amp; Veerman, 1988, p. 279).</vt:lpstr>
      <vt:lpstr>According to Foucault (1988, p. 257)</vt:lpstr>
      <vt:lpstr>Conditions that produce “problems and solutions” are a game unto themselves; or put more directly, problematizations are recursive. (Taylor Webb p. 7)</vt:lpstr>
      <vt:lpstr>entitled ‘Why education policy might be looking in the wrong place!’ – Problem formation.</vt:lpstr>
      <vt:lpstr>Epistemic shift – education in crisis</vt:lpstr>
      <vt:lpstr>Making the most of a crisis – back to 1987</vt:lpstr>
      <vt:lpstr>Crises as ‘windows of Opportunity’</vt:lpstr>
      <vt:lpstr>crisis</vt:lpstr>
      <vt:lpstr>Keith Sinjohn Joseph, Baron Joseph, CH, PC, QC (17 January 1918 – 10 December 1994), known as Sir Keith Joseph, 2nd Baronet </vt:lpstr>
      <vt:lpstr>Politics and policy making in Education (1990) (p. 50) </vt:lpstr>
      <vt:lpstr>Politics and policymaking in Education (1990) </vt:lpstr>
      <vt:lpstr>Remaking the state: From a welfare to neoliberal episteme </vt:lpstr>
      <vt:lpstr>NEW POLICY ACTORS</vt:lpstr>
      <vt:lpstr>‘in the conversation’</vt:lpstr>
      <vt:lpstr>Profit and policy statement on Pearson’s CSR webpage: (taking on moral responsibilities of the state)</vt:lpstr>
      <vt:lpstr>PowerPoint Presentation</vt:lpstr>
      <vt:lpstr>A competition state (Jessop)/ a new form of government</vt:lpstr>
      <vt:lpstr>Back to teachers: On being “not in the conversation”</vt:lpstr>
      <vt:lpstr>What works/what for??WHO says?</vt:lpstr>
      <vt:lpstr>epistemic injustice (Fricker 1988;1998;2007;2018; Medina 2013) </vt:lpstr>
      <vt:lpstr>Policy ephemera - discourses</vt:lpstr>
      <vt:lpstr>Chapter 7/8 – The politics of career (staying and leaving). </vt:lpstr>
      <vt:lpstr>Prior to the oppressions of performativity – viral visibility</vt:lpstr>
      <vt:lpstr>Academy Headteacher</vt:lpstr>
      <vt:lpstr>Nigel (primary Headteacher)</vt:lpstr>
      <vt:lpstr>Academy Headteachers</vt:lpstr>
      <vt:lpstr>Remaking the teacher</vt:lpstr>
      <vt:lpstr>Hyperactive policy meddling - A list of some policies announced by DfE June 2017- February 2018 </vt:lpstr>
      <vt:lpstr>PowerPoint Presentation</vt:lpstr>
      <vt:lpstr>Schools must do everything!</vt:lpstr>
      <vt:lpstr>How to think about this?</vt:lpstr>
      <vt:lpstr>policy hyperactivity</vt:lpstr>
      <vt:lpstr>Recursive policy: More solutions/more policy/more profit Neoliberal in substance and in effect</vt:lpstr>
      <vt:lpstr>Lets think differently: Contingency and continuity</vt:lpstr>
      <vt:lpstr>Janus face of policy</vt:lpstr>
      <vt:lpstr>Is it this? The education behemoth</vt:lpstr>
      <vt:lpstr>Or this</vt:lpstr>
      <vt:lpstr>Policies as modalities of power</vt:lpstr>
      <vt:lpstr>The economy of student worth</vt:lpstr>
      <vt:lpstr>Policy is absurd?</vt:lpstr>
      <vt:lpstr>Let’s laugh</vt:lpstr>
      <vt:lpstr>Policy fantasies “what’s the alternative?”</vt:lpstr>
      <vt:lpstr>Subjective/emotional government</vt:lpstr>
      <vt:lpstr>What is it we have become?</vt:lpstr>
      <vt:lpstr>New struggles – a different kind of micropolitics – refusing what we have become.</vt:lpstr>
    </vt:vector>
  </TitlesOfParts>
  <Company>IOE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Neoliberal education? Confronting the slouching beast.   Stephen J Ball Institute of Education University of London.      </dc:title>
  <dc:creator>Stephen Ball</dc:creator>
  <cp:lastModifiedBy>Localuser Ball</cp:lastModifiedBy>
  <cp:revision>78</cp:revision>
  <cp:lastPrinted>2019-06-24T10:33:03Z</cp:lastPrinted>
  <dcterms:created xsi:type="dcterms:W3CDTF">2013-02-25T15:01:20Z</dcterms:created>
  <dcterms:modified xsi:type="dcterms:W3CDTF">2019-07-01T10:26:39Z</dcterms:modified>
</cp:coreProperties>
</file>