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2"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7" d="100"/>
          <a:sy n="127" d="100"/>
        </p:scale>
        <p:origin x="-78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GB"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30/06/2017</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GB"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30/06/2017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GB"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GB"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GB"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30/06/2017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GB"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GB"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30/06/2017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30/06/2017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GB"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30/06/2017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30/06/2017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GB"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30/06/2017</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GB"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GB"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30/06/2017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30/06/2017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30/06/2017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30/06/2017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30/06/2017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GB"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GB"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30/06/2017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GB"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30/06/2017</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Researching the European Education Space</a:t>
            </a:r>
            <a:endParaRPr lang="en-US" sz="4000" dirty="0"/>
          </a:p>
        </p:txBody>
      </p:sp>
      <p:sp>
        <p:nvSpPr>
          <p:cNvPr id="3" name="Subtitle 2"/>
          <p:cNvSpPr>
            <a:spLocks noGrp="1"/>
          </p:cNvSpPr>
          <p:nvPr>
            <p:ph type="subTitle" idx="1"/>
          </p:nvPr>
        </p:nvSpPr>
        <p:spPr/>
        <p:txBody>
          <a:bodyPr/>
          <a:lstStyle/>
          <a:p>
            <a:r>
              <a:rPr lang="en-US" dirty="0" smtClean="0"/>
              <a:t>A Political Sociology</a:t>
            </a:r>
            <a:endParaRPr lang="en-US" dirty="0"/>
          </a:p>
        </p:txBody>
      </p:sp>
    </p:spTree>
    <p:extLst>
      <p:ext uri="{BB962C8B-B14F-4D97-AF65-F5344CB8AC3E}">
        <p14:creationId xmlns:p14="http://schemas.microsoft.com/office/powerpoint/2010/main" val="23197273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b="1" dirty="0" smtClean="0"/>
              <a:t>5. Spaces </a:t>
            </a:r>
            <a:r>
              <a:rPr lang="en-US" sz="1400" b="1" dirty="0" smtClean="0"/>
              <a:t>continued</a:t>
            </a:r>
            <a:endParaRPr lang="en-US" sz="1400" b="1" dirty="0"/>
          </a:p>
        </p:txBody>
      </p:sp>
      <p:sp>
        <p:nvSpPr>
          <p:cNvPr id="6" name="TextBox 5"/>
          <p:cNvSpPr txBox="1"/>
          <p:nvPr/>
        </p:nvSpPr>
        <p:spPr>
          <a:xfrm>
            <a:off x="760021" y="1440105"/>
            <a:ext cx="7670209" cy="4801315"/>
          </a:xfrm>
          <a:prstGeom prst="rect">
            <a:avLst/>
          </a:prstGeom>
          <a:noFill/>
        </p:spPr>
        <p:txBody>
          <a:bodyPr wrap="square" rtlCol="0">
            <a:spAutoFit/>
          </a:bodyPr>
          <a:lstStyle/>
          <a:p>
            <a:r>
              <a:rPr lang="en-GB" dirty="0"/>
              <a:t>to create a thick tapestry of communication, organizational and network relations, stable and unstable linkages, and career patterns </a:t>
            </a:r>
          </a:p>
          <a:p>
            <a:r>
              <a:rPr lang="en-GB" dirty="0"/>
              <a:t>and construction of networked spaces which can subsequently be organized as sites of European governance</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GB" dirty="0">
                <a:solidFill>
                  <a:srgbClr val="0000FF"/>
                </a:solidFill>
              </a:rPr>
              <a:t>[Reading social geography – Castells and </a:t>
            </a:r>
            <a:r>
              <a:rPr lang="en-GB" dirty="0" err="1">
                <a:solidFill>
                  <a:srgbClr val="0000FF"/>
                </a:solidFill>
              </a:rPr>
              <a:t>Urry</a:t>
            </a:r>
            <a:r>
              <a:rPr lang="en-GB" dirty="0">
                <a:solidFill>
                  <a:srgbClr val="0000FF"/>
                </a:solidFill>
              </a:rPr>
              <a:t>]</a:t>
            </a:r>
          </a:p>
          <a:p>
            <a:endParaRPr lang="en-US" dirty="0" smtClean="0"/>
          </a:p>
        </p:txBody>
      </p:sp>
    </p:spTree>
    <p:extLst>
      <p:ext uri="{BB962C8B-B14F-4D97-AF65-F5344CB8AC3E}">
        <p14:creationId xmlns:p14="http://schemas.microsoft.com/office/powerpoint/2010/main" val="38896848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b="1" dirty="0" smtClean="0"/>
              <a:t>6. Soft Power – desiring Europe</a:t>
            </a:r>
            <a:endParaRPr lang="en-US" b="1" dirty="0"/>
          </a:p>
        </p:txBody>
      </p:sp>
      <p:sp>
        <p:nvSpPr>
          <p:cNvPr id="6" name="TextBox 5"/>
          <p:cNvSpPr txBox="1"/>
          <p:nvPr/>
        </p:nvSpPr>
        <p:spPr>
          <a:xfrm>
            <a:off x="810023" y="1330097"/>
            <a:ext cx="7620208" cy="5078314"/>
          </a:xfrm>
          <a:prstGeom prst="rect">
            <a:avLst/>
          </a:prstGeom>
          <a:noFill/>
        </p:spPr>
        <p:txBody>
          <a:bodyPr wrap="square" rtlCol="0">
            <a:spAutoFit/>
          </a:bodyPr>
          <a:lstStyle/>
          <a:p>
            <a:r>
              <a:rPr lang="en-GB" dirty="0"/>
              <a:t>soft power embraces a whole set of social, cultural and political possibilities, from attractive cultural goods or social policies, to </a:t>
            </a:r>
            <a:r>
              <a:rPr lang="en-GB" dirty="0" smtClean="0"/>
              <a:t>opportunities </a:t>
            </a:r>
            <a:r>
              <a:rPr lang="en-GB" dirty="0"/>
              <a:t>for engagement or alliance</a:t>
            </a:r>
          </a:p>
          <a:p>
            <a:r>
              <a:rPr lang="en-GB" dirty="0"/>
              <a:t> </a:t>
            </a:r>
          </a:p>
          <a:p>
            <a:r>
              <a:rPr lang="en-GB" dirty="0"/>
              <a:t>The idea is to win cooperation and increase institutional alliances, and its tools are diplomacy, negotiations, patience, the forging of economic ties, political engagement, the use of inducements rather than sanctions, the </a:t>
            </a:r>
          </a:p>
          <a:p>
            <a:r>
              <a:rPr lang="en-GB" dirty="0"/>
              <a:t>taking of small steps and tempering ambitions for success.</a:t>
            </a:r>
          </a:p>
          <a:p>
            <a:r>
              <a:rPr lang="en-GB" dirty="0"/>
              <a:t> </a:t>
            </a:r>
          </a:p>
          <a:p>
            <a:r>
              <a:rPr lang="en-GB" dirty="0"/>
              <a:t>common European meanings, involves expertise, deliberation, collective actors and regular procedure</a:t>
            </a:r>
          </a:p>
          <a:p>
            <a:r>
              <a:rPr lang="en-GB" dirty="0"/>
              <a:t> </a:t>
            </a:r>
          </a:p>
          <a:p>
            <a:r>
              <a:rPr lang="en-GB" dirty="0"/>
              <a:t>Significant system actors act as symbolic </a:t>
            </a:r>
            <a:r>
              <a:rPr lang="en-GB" dirty="0" smtClean="0"/>
              <a:t>analysts, </a:t>
            </a:r>
            <a:r>
              <a:rPr lang="en-GB" dirty="0"/>
              <a:t>dealing with abstract Europeanization ideas in education policy, or building experimental or analytical policy networks</a:t>
            </a:r>
            <a:r>
              <a:rPr lang="en-GB" dirty="0"/>
              <a:t> </a:t>
            </a:r>
            <a:endParaRPr lang="en-GB" dirty="0" smtClean="0"/>
          </a:p>
          <a:p>
            <a:endParaRPr lang="en-GB" dirty="0" smtClean="0"/>
          </a:p>
          <a:p>
            <a:endParaRPr lang="en-GB" dirty="0"/>
          </a:p>
          <a:p>
            <a:endParaRPr lang="en-US" dirty="0"/>
          </a:p>
        </p:txBody>
      </p:sp>
      <p:sp>
        <p:nvSpPr>
          <p:cNvPr id="8" name="Rectangle 7"/>
          <p:cNvSpPr/>
          <p:nvPr/>
        </p:nvSpPr>
        <p:spPr>
          <a:xfrm rot="10800000" flipV="1">
            <a:off x="900025" y="5689200"/>
            <a:ext cx="6330172" cy="338554"/>
          </a:xfrm>
          <a:prstGeom prst="rect">
            <a:avLst/>
          </a:prstGeom>
        </p:spPr>
        <p:txBody>
          <a:bodyPr wrap="square">
            <a:spAutoFit/>
          </a:bodyPr>
          <a:lstStyle/>
          <a:p>
            <a:r>
              <a:rPr lang="en-GB" sz="1600" dirty="0">
                <a:solidFill>
                  <a:srgbClr val="0000FF"/>
                </a:solidFill>
              </a:rPr>
              <a:t>[Reading Nye on soft power and Reich on governing]</a:t>
            </a:r>
          </a:p>
        </p:txBody>
      </p:sp>
    </p:spTree>
    <p:extLst>
      <p:ext uri="{BB962C8B-B14F-4D97-AF65-F5344CB8AC3E}">
        <p14:creationId xmlns:p14="http://schemas.microsoft.com/office/powerpoint/2010/main" val="427976818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b="1" dirty="0" smtClean="0"/>
              <a:t>7. Standards</a:t>
            </a:r>
            <a:endParaRPr lang="en-US" b="1" dirty="0"/>
          </a:p>
        </p:txBody>
      </p:sp>
      <p:sp>
        <p:nvSpPr>
          <p:cNvPr id="6" name="TextBox 5"/>
          <p:cNvSpPr txBox="1"/>
          <p:nvPr/>
        </p:nvSpPr>
        <p:spPr>
          <a:xfrm>
            <a:off x="800023" y="1280093"/>
            <a:ext cx="7630208" cy="5078314"/>
          </a:xfrm>
          <a:prstGeom prst="rect">
            <a:avLst/>
          </a:prstGeom>
          <a:noFill/>
        </p:spPr>
        <p:txBody>
          <a:bodyPr wrap="square" rtlCol="0">
            <a:spAutoFit/>
          </a:bodyPr>
          <a:lstStyle/>
          <a:p>
            <a:r>
              <a:rPr lang="en-GB" dirty="0"/>
              <a:t>Governing by standards excludes politics and relies on experts, while offering workable solutions to governing and being governed in Europe. Since the 1990s, the governing of European education has depended on the production of abstract and commensurable units, enabling exchange across borders and places, and producing a newly-transparent domain. The production of standards in the EU has been developed through inclusive, expert and technical processes such as networking, seminars, reviews, expert groups, etc. It has produced an intertwined and captivated Europeanized population of experts, practitioners and professionals, especially within the field of education. Its virtue is that power is not wielded, if anything it aims to attract, and uses ‘incentive acts’ </a:t>
            </a:r>
          </a:p>
          <a:p>
            <a:r>
              <a:rPr lang="en-GB" dirty="0"/>
              <a:t> </a:t>
            </a:r>
          </a:p>
          <a:p>
            <a:r>
              <a:rPr lang="en-GB" dirty="0"/>
              <a:t>Standards are continually negotiated and constantly unfolding. In a sense, they are always temporary, or rather the speed at which they are constructed, used, reconstructed and overtaken is quicker than ever before. They are remade to meet shifting circumstance so the idea that standards are fixed points or are immutable is past.</a:t>
            </a:r>
          </a:p>
          <a:p>
            <a:r>
              <a:rPr lang="en-GB" dirty="0">
                <a:solidFill>
                  <a:srgbClr val="0000FF"/>
                </a:solidFill>
              </a:rPr>
              <a:t> </a:t>
            </a:r>
            <a:r>
              <a:rPr lang="en-GB" dirty="0" smtClean="0">
                <a:solidFill>
                  <a:srgbClr val="0000FF"/>
                </a:solidFill>
              </a:rPr>
              <a:t>[</a:t>
            </a:r>
            <a:r>
              <a:rPr lang="en-GB" dirty="0">
                <a:solidFill>
                  <a:srgbClr val="0000FF"/>
                </a:solidFill>
              </a:rPr>
              <a:t>Reading Jacobsson, opportunity based case studies</a:t>
            </a:r>
            <a:r>
              <a:rPr lang="en-GB" dirty="0" smtClean="0">
                <a:solidFill>
                  <a:srgbClr val="0000FF"/>
                </a:solidFill>
              </a:rPr>
              <a:t>]</a:t>
            </a:r>
            <a:endParaRPr lang="en-US" dirty="0">
              <a:solidFill>
                <a:srgbClr val="0000FF"/>
              </a:solidFill>
            </a:endParaRPr>
          </a:p>
        </p:txBody>
      </p:sp>
    </p:spTree>
    <p:extLst>
      <p:ext uri="{BB962C8B-B14F-4D97-AF65-F5344CB8AC3E}">
        <p14:creationId xmlns:p14="http://schemas.microsoft.com/office/powerpoint/2010/main" val="148902144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40021" y="640047"/>
            <a:ext cx="7690209" cy="369332"/>
          </a:xfrm>
          <a:prstGeom prst="rect">
            <a:avLst/>
          </a:prstGeom>
          <a:noFill/>
        </p:spPr>
        <p:txBody>
          <a:bodyPr wrap="square" rtlCol="0">
            <a:spAutoFit/>
          </a:bodyPr>
          <a:lstStyle/>
          <a:p>
            <a:r>
              <a:rPr lang="en-US" b="1" dirty="0" smtClean="0"/>
              <a:t>8. Data</a:t>
            </a:r>
            <a:endParaRPr lang="en-US" b="1" dirty="0"/>
          </a:p>
        </p:txBody>
      </p:sp>
      <p:sp>
        <p:nvSpPr>
          <p:cNvPr id="6" name="TextBox 5"/>
          <p:cNvSpPr txBox="1"/>
          <p:nvPr/>
        </p:nvSpPr>
        <p:spPr>
          <a:xfrm>
            <a:off x="660018" y="1009379"/>
            <a:ext cx="7770213" cy="5047536"/>
          </a:xfrm>
          <a:prstGeom prst="rect">
            <a:avLst/>
          </a:prstGeom>
          <a:noFill/>
        </p:spPr>
        <p:txBody>
          <a:bodyPr wrap="square" rtlCol="0">
            <a:spAutoFit/>
          </a:bodyPr>
          <a:lstStyle/>
          <a:p>
            <a:r>
              <a:rPr lang="en-GB" sz="1600" dirty="0"/>
              <a:t>the main standardization process – the production of benchmarks and indicator data – has begun to reshape </a:t>
            </a:r>
            <a:r>
              <a:rPr lang="en-GB" sz="1600" dirty="0" smtClean="0"/>
              <a:t>it…. </a:t>
            </a:r>
            <a:r>
              <a:rPr lang="en-GB" sz="1600" dirty="0"/>
              <a:t>as the EU has created its own centres of calculation. The production and exchange of standardized data</a:t>
            </a:r>
          </a:p>
          <a:p>
            <a:r>
              <a:rPr lang="en-GB" sz="1600" dirty="0"/>
              <a:t>shapes the future by shaping systems, institutions and people. But rapid and extensive data collection in aid of performance is not the only way in which standardization works across education. The Education Space has to materialize and does so not only through the accumulation and radicalization of </a:t>
            </a:r>
            <a:r>
              <a:rPr lang="en-GB" sz="1600" dirty="0" smtClean="0"/>
              <a:t>European </a:t>
            </a:r>
            <a:r>
              <a:rPr lang="en-GB" sz="1600" dirty="0"/>
              <a:t>policy but through the continuous stitching together, through standards, of cross-border platforms</a:t>
            </a:r>
            <a:r>
              <a:rPr lang="en-GB" sz="1600" dirty="0" smtClean="0"/>
              <a:t>.</a:t>
            </a:r>
          </a:p>
          <a:p>
            <a:endParaRPr lang="en-GB" sz="1600" dirty="0"/>
          </a:p>
          <a:p>
            <a:r>
              <a:rPr lang="en-GB" sz="1600" dirty="0"/>
              <a:t>standards were </a:t>
            </a:r>
            <a:r>
              <a:rPr lang="en-GB" sz="1600" dirty="0" smtClean="0"/>
              <a:t>relative</a:t>
            </a:r>
            <a:r>
              <a:rPr lang="en-GB" sz="1600" dirty="0"/>
              <a:t> </a:t>
            </a:r>
            <a:r>
              <a:rPr lang="en-GB" sz="1600" dirty="0" smtClean="0"/>
              <a:t>… and </a:t>
            </a:r>
            <a:r>
              <a:rPr lang="en-GB" sz="1600" dirty="0"/>
              <a:t>built on comparative </a:t>
            </a:r>
            <a:r>
              <a:rPr lang="en-GB" sz="1600" dirty="0" smtClean="0"/>
              <a:t>data…. </a:t>
            </a:r>
            <a:r>
              <a:rPr lang="en-GB" sz="1600" dirty="0"/>
              <a:t>this process shaped and reshaped the system – what was measured, counts. The flow of performance data needed expertise and technical systems, working to collect, transmit and analyse patterns of performance</a:t>
            </a:r>
            <a:r>
              <a:rPr lang="en-GB" sz="1600" dirty="0" smtClean="0"/>
              <a:t>.</a:t>
            </a:r>
          </a:p>
          <a:p>
            <a:endParaRPr lang="en-GB" sz="1600" dirty="0"/>
          </a:p>
          <a:p>
            <a:r>
              <a:rPr lang="en-GB" sz="1600" dirty="0" smtClean="0"/>
              <a:t>A </a:t>
            </a:r>
            <a:r>
              <a:rPr lang="en-GB" sz="1600" dirty="0"/>
              <a:t>‘benchmark’ is a contemporary term for ‘standard’ and ‘benchmarking’ is a process of making relative comparisons. Benchmarking performance allows systems to be steered in new ways; performance standards are embedded in systems; they are constantly revised; they allow interoperability; and they rely on shifting indicators</a:t>
            </a:r>
            <a:r>
              <a:rPr lang="en-GB" dirty="0" smtClean="0"/>
              <a:t>.</a:t>
            </a:r>
            <a:endParaRPr lang="en-GB" sz="1600" dirty="0">
              <a:solidFill>
                <a:srgbClr val="0000FF"/>
              </a:solidFill>
            </a:endParaRPr>
          </a:p>
          <a:p>
            <a:endParaRPr lang="en-GB" sz="1600" dirty="0" smtClean="0">
              <a:solidFill>
                <a:srgbClr val="0000FF"/>
              </a:solidFill>
            </a:endParaRPr>
          </a:p>
          <a:p>
            <a:r>
              <a:rPr lang="en-GB" sz="1600" dirty="0" smtClean="0">
                <a:solidFill>
                  <a:srgbClr val="0000FF"/>
                </a:solidFill>
              </a:rPr>
              <a:t>[</a:t>
            </a:r>
            <a:r>
              <a:rPr lang="en-GB" sz="1600" dirty="0">
                <a:solidFill>
                  <a:srgbClr val="0000FF"/>
                </a:solidFill>
              </a:rPr>
              <a:t>Working on several projects, including historical, dealing with data</a:t>
            </a:r>
            <a:r>
              <a:rPr lang="en-GB" sz="1600" dirty="0" smtClean="0">
                <a:solidFill>
                  <a:srgbClr val="0000FF"/>
                </a:solidFill>
              </a:rPr>
              <a:t>]</a:t>
            </a:r>
            <a:endParaRPr lang="en-GB" sz="1600" dirty="0">
              <a:solidFill>
                <a:srgbClr val="0000FF"/>
              </a:solidFill>
            </a:endParaRPr>
          </a:p>
        </p:txBody>
      </p:sp>
    </p:spTree>
    <p:extLst>
      <p:ext uri="{BB962C8B-B14F-4D97-AF65-F5344CB8AC3E}">
        <p14:creationId xmlns:p14="http://schemas.microsoft.com/office/powerpoint/2010/main" val="288786231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dirty="0" smtClean="0"/>
              <a:t>9. A Europeanized Space [A Globalized Space ?]</a:t>
            </a:r>
            <a:endParaRPr lang="en-US" dirty="0"/>
          </a:p>
        </p:txBody>
      </p:sp>
      <p:sp>
        <p:nvSpPr>
          <p:cNvPr id="6" name="TextBox 5"/>
          <p:cNvSpPr txBox="1"/>
          <p:nvPr/>
        </p:nvSpPr>
        <p:spPr>
          <a:xfrm>
            <a:off x="790022" y="1230090"/>
            <a:ext cx="7460203" cy="8402299"/>
          </a:xfrm>
          <a:prstGeom prst="rect">
            <a:avLst/>
          </a:prstGeom>
          <a:noFill/>
        </p:spPr>
        <p:txBody>
          <a:bodyPr wrap="square" rtlCol="0">
            <a:spAutoFit/>
          </a:bodyPr>
          <a:lstStyle/>
          <a:p>
            <a:r>
              <a:rPr lang="en-GB" dirty="0"/>
              <a:t>the policy space of </a:t>
            </a:r>
            <a:r>
              <a:rPr lang="en-GB" dirty="0" smtClean="0"/>
              <a:t>Europe – </a:t>
            </a:r>
            <a:r>
              <a:rPr lang="en-GB" dirty="0"/>
              <a:t>i</a:t>
            </a:r>
            <a:r>
              <a:rPr lang="en-GB" dirty="0" smtClean="0"/>
              <a:t>t is </a:t>
            </a:r>
            <a:r>
              <a:rPr lang="en-GB" dirty="0"/>
              <a:t>pedagogic, conceiving and circulating ideas about a ‘workable future’ in Europe and attempting to manage uncertainty.</a:t>
            </a:r>
          </a:p>
          <a:p>
            <a:r>
              <a:rPr lang="en-GB" dirty="0"/>
              <a:t> </a:t>
            </a:r>
          </a:p>
          <a:p>
            <a:r>
              <a:rPr lang="en-GB" dirty="0"/>
              <a:t>The EU uses a mobilizing form of governance which aims to attract its subjects by inducement and negotiation and then to organize and govern them.</a:t>
            </a:r>
          </a:p>
          <a:p>
            <a:r>
              <a:rPr lang="en-GB" dirty="0"/>
              <a:t> </a:t>
            </a:r>
          </a:p>
          <a:p>
            <a:r>
              <a:rPr lang="en-GB" dirty="0"/>
              <a:t>This process may be seen culturally within Europe, as an exchange of ideas, as a desirable state, as a place in which the new European imaginary is mutually constructed and governance is seen as a socially structured practice.</a:t>
            </a:r>
          </a:p>
          <a:p>
            <a:r>
              <a:rPr lang="en-GB" dirty="0"/>
              <a:t> </a:t>
            </a:r>
          </a:p>
          <a:p>
            <a:r>
              <a:rPr lang="en-GB" dirty="0"/>
              <a:t>Europe is taken to be a project, not a condition or situation, and the exchange and construction of cultural narratives, across a range of areas, produces an imagined space</a:t>
            </a:r>
          </a:p>
          <a:p>
            <a:r>
              <a:rPr lang="en-GB" dirty="0"/>
              <a:t> </a:t>
            </a:r>
          </a:p>
          <a:p>
            <a:r>
              <a:rPr lang="en-US" dirty="0" smtClean="0"/>
              <a:t>	</a:t>
            </a:r>
            <a:r>
              <a:rPr lang="en-US" b="1" dirty="0" smtClean="0">
                <a:solidFill>
                  <a:srgbClr val="0000FF"/>
                </a:solidFill>
              </a:rPr>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err="1" smtClean="0"/>
              <a:t>olhijli</a:t>
            </a:r>
            <a:endParaRPr lang="en-US" dirty="0"/>
          </a:p>
        </p:txBody>
      </p:sp>
    </p:spTree>
    <p:extLst>
      <p:ext uri="{BB962C8B-B14F-4D97-AF65-F5344CB8AC3E}">
        <p14:creationId xmlns:p14="http://schemas.microsoft.com/office/powerpoint/2010/main" val="1726434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0021" y="890065"/>
            <a:ext cx="7680209" cy="3416320"/>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2" name="Rectangle 1"/>
          <p:cNvSpPr/>
          <p:nvPr/>
        </p:nvSpPr>
        <p:spPr>
          <a:xfrm>
            <a:off x="750021" y="890066"/>
            <a:ext cx="7560206" cy="3808735"/>
          </a:xfrm>
          <a:prstGeom prst="rect">
            <a:avLst/>
          </a:prstGeom>
        </p:spPr>
        <p:txBody>
          <a:bodyPr wrap="square">
            <a:spAutoFit/>
          </a:bodyPr>
          <a:lstStyle/>
          <a:p>
            <a:r>
              <a:rPr lang="en-US" dirty="0">
                <a:solidFill>
                  <a:srgbClr val="0000FF"/>
                </a:solidFill>
              </a:rPr>
              <a:t>In what useful ways can Europeanization processes in education be explored and </a:t>
            </a:r>
            <a:r>
              <a:rPr lang="en-US" dirty="0" err="1">
                <a:solidFill>
                  <a:srgbClr val="0000FF"/>
                </a:solidFill>
              </a:rPr>
              <a:t>analysed</a:t>
            </a:r>
            <a:r>
              <a:rPr lang="en-US" dirty="0">
                <a:solidFill>
                  <a:srgbClr val="0000FF"/>
                </a:solidFill>
              </a:rPr>
              <a:t>?’</a:t>
            </a:r>
            <a:endParaRPr lang="en-GB" dirty="0">
              <a:solidFill>
                <a:srgbClr val="0000FF"/>
              </a:solidFill>
            </a:endParaRPr>
          </a:p>
          <a:p>
            <a:r>
              <a:rPr lang="en-US" dirty="0">
                <a:solidFill>
                  <a:srgbClr val="0000FF"/>
                </a:solidFill>
              </a:rPr>
              <a:t> </a:t>
            </a:r>
            <a:endParaRPr lang="en-GB" dirty="0">
              <a:solidFill>
                <a:srgbClr val="0000FF"/>
              </a:solidFill>
            </a:endParaRPr>
          </a:p>
          <a:p>
            <a:pPr>
              <a:lnSpc>
                <a:spcPct val="150000"/>
              </a:lnSpc>
            </a:pPr>
            <a:r>
              <a:rPr lang="en-US" dirty="0">
                <a:solidFill>
                  <a:srgbClr val="0000FF"/>
                </a:solidFill>
              </a:rPr>
              <a:t> </a:t>
            </a:r>
            <a:endParaRPr lang="en-GB" dirty="0">
              <a:solidFill>
                <a:srgbClr val="0000FF"/>
              </a:solidFill>
            </a:endParaRPr>
          </a:p>
          <a:p>
            <a:pPr>
              <a:lnSpc>
                <a:spcPct val="150000"/>
              </a:lnSpc>
            </a:pPr>
            <a:r>
              <a:rPr lang="en-US" dirty="0">
                <a:solidFill>
                  <a:srgbClr val="0000FF"/>
                </a:solidFill>
              </a:rPr>
              <a:t>1. short written response from each person</a:t>
            </a:r>
            <a:endParaRPr lang="en-GB" dirty="0">
              <a:solidFill>
                <a:srgbClr val="0000FF"/>
              </a:solidFill>
            </a:endParaRPr>
          </a:p>
          <a:p>
            <a:pPr>
              <a:lnSpc>
                <a:spcPct val="150000"/>
              </a:lnSpc>
            </a:pPr>
            <a:r>
              <a:rPr lang="en-US" dirty="0">
                <a:solidFill>
                  <a:srgbClr val="0000FF"/>
                </a:solidFill>
              </a:rPr>
              <a:t>2. discussion between two participants about their response - similarities and contrasts</a:t>
            </a:r>
            <a:endParaRPr lang="en-GB" dirty="0">
              <a:solidFill>
                <a:srgbClr val="0000FF"/>
              </a:solidFill>
            </a:endParaRPr>
          </a:p>
          <a:p>
            <a:pPr>
              <a:lnSpc>
                <a:spcPct val="150000"/>
              </a:lnSpc>
            </a:pPr>
            <a:r>
              <a:rPr lang="en-US" dirty="0">
                <a:solidFill>
                  <a:srgbClr val="0000FF"/>
                </a:solidFill>
              </a:rPr>
              <a:t>3. discussion between groups of 4 [combining the smaller groups] to create methods maps</a:t>
            </a:r>
            <a:endParaRPr lang="en-GB" dirty="0">
              <a:solidFill>
                <a:srgbClr val="0000FF"/>
              </a:solidFill>
            </a:endParaRPr>
          </a:p>
          <a:p>
            <a:pPr>
              <a:lnSpc>
                <a:spcPct val="150000"/>
              </a:lnSpc>
            </a:pPr>
            <a:r>
              <a:rPr lang="en-US" dirty="0">
                <a:solidFill>
                  <a:srgbClr val="0000FF"/>
                </a:solidFill>
              </a:rPr>
              <a:t>Final review - I will respond after quick reports around the groups</a:t>
            </a:r>
            <a:endParaRPr lang="en-GB" dirty="0">
              <a:solidFill>
                <a:srgbClr val="0000FF"/>
              </a:solidFill>
            </a:endParaRPr>
          </a:p>
        </p:txBody>
      </p:sp>
    </p:spTree>
    <p:extLst>
      <p:ext uri="{BB962C8B-B14F-4D97-AF65-F5344CB8AC3E}">
        <p14:creationId xmlns:p14="http://schemas.microsoft.com/office/powerpoint/2010/main" val="2313874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0021" y="830061"/>
            <a:ext cx="7530205" cy="370026"/>
          </a:xfrm>
          <a:prstGeom prst="rect">
            <a:avLst/>
          </a:prstGeom>
          <a:noFill/>
        </p:spPr>
        <p:txBody>
          <a:bodyPr wrap="square" rtlCol="0">
            <a:spAutoFit/>
          </a:bodyPr>
          <a:lstStyle/>
          <a:p>
            <a:r>
              <a:rPr lang="en-US" dirty="0" smtClean="0"/>
              <a:t>Intro</a:t>
            </a:r>
            <a:endParaRPr lang="en-US" dirty="0"/>
          </a:p>
        </p:txBody>
      </p:sp>
      <p:sp>
        <p:nvSpPr>
          <p:cNvPr id="6" name="TextBox 5"/>
          <p:cNvSpPr txBox="1"/>
          <p:nvPr/>
        </p:nvSpPr>
        <p:spPr>
          <a:xfrm>
            <a:off x="900025" y="1330097"/>
            <a:ext cx="7530205" cy="4678203"/>
          </a:xfrm>
          <a:prstGeom prst="rect">
            <a:avLst/>
          </a:prstGeom>
          <a:noFill/>
        </p:spPr>
        <p:txBody>
          <a:bodyPr wrap="square" rtlCol="0">
            <a:spAutoFit/>
          </a:bodyPr>
          <a:lstStyle/>
          <a:p>
            <a:r>
              <a:rPr lang="en-GB" sz="1400" dirty="0"/>
              <a:t>My understanding of European processes did not emerge from a Doctoral study or from a disciplined-based approach [from economy or law or ‘European Studies’</a:t>
            </a:r>
            <a:r>
              <a:rPr lang="en-GB" sz="1400" dirty="0" smtClean="0"/>
              <a:t>]. If it had, it would look quite different.</a:t>
            </a:r>
            <a:r>
              <a:rPr lang="en-GB" sz="1400" dirty="0"/>
              <a:t> </a:t>
            </a:r>
            <a:r>
              <a:rPr lang="en-GB" sz="1400" dirty="0" smtClean="0"/>
              <a:t>Instead it </a:t>
            </a:r>
            <a:r>
              <a:rPr lang="en-GB" sz="1400" dirty="0"/>
              <a:t>emerged over </a:t>
            </a:r>
            <a:r>
              <a:rPr lang="en-GB" sz="1400" dirty="0" smtClean="0"/>
              <a:t>time, </a:t>
            </a:r>
            <a:r>
              <a:rPr lang="en-GB" sz="1400" dirty="0"/>
              <a:t>out of curiosity or questions; and it emerged from observation and experience</a:t>
            </a:r>
          </a:p>
          <a:p>
            <a:endParaRPr lang="en-GB" sz="1400" dirty="0" smtClean="0"/>
          </a:p>
          <a:p>
            <a:r>
              <a:rPr lang="en-GB" sz="1400" dirty="0" smtClean="0"/>
              <a:t>It </a:t>
            </a:r>
            <a:r>
              <a:rPr lang="en-GB" sz="1400" dirty="0"/>
              <a:t>began in </a:t>
            </a:r>
            <a:r>
              <a:rPr lang="en-GB" sz="1400" dirty="0" smtClean="0"/>
              <a:t>early - </a:t>
            </a:r>
            <a:r>
              <a:rPr lang="en-GB" sz="1400" dirty="0"/>
              <a:t>mid 1990s</a:t>
            </a:r>
          </a:p>
          <a:p>
            <a:r>
              <a:rPr lang="en-GB" sz="1400" dirty="0"/>
              <a:t>	what does a European association do?</a:t>
            </a:r>
          </a:p>
          <a:p>
            <a:r>
              <a:rPr lang="en-GB" sz="1400" dirty="0"/>
              <a:t>	how does a European research project work?</a:t>
            </a:r>
          </a:p>
          <a:p>
            <a:r>
              <a:rPr lang="en-GB" sz="1400" dirty="0" smtClean="0"/>
              <a:t>	what </a:t>
            </a:r>
            <a:r>
              <a:rPr lang="en-GB" sz="1400" dirty="0"/>
              <a:t>is going on?</a:t>
            </a:r>
          </a:p>
          <a:p>
            <a:r>
              <a:rPr lang="en-GB" sz="1400" dirty="0" smtClean="0"/>
              <a:t>Continuing </a:t>
            </a:r>
            <a:r>
              <a:rPr lang="en-GB" sz="1400" dirty="0"/>
              <a:t>with relation between readings and experience over time </a:t>
            </a:r>
          </a:p>
          <a:p>
            <a:r>
              <a:rPr lang="en-GB" sz="1400" dirty="0"/>
              <a:t> </a:t>
            </a:r>
          </a:p>
          <a:p>
            <a:r>
              <a:rPr lang="en-GB" sz="1400" dirty="0"/>
              <a:t>The approach was cultural and political and interdisciplinary</a:t>
            </a:r>
          </a:p>
          <a:p>
            <a:r>
              <a:rPr lang="en-GB" sz="1400" dirty="0"/>
              <a:t> </a:t>
            </a:r>
          </a:p>
          <a:p>
            <a:r>
              <a:rPr lang="en-GB" sz="1400" dirty="0"/>
              <a:t>As an example, my use of the term ‘Governance’ is derived from several sources and has developed over time -</a:t>
            </a:r>
          </a:p>
          <a:p>
            <a:pPr lvl="1"/>
            <a:r>
              <a:rPr lang="en-GB" sz="1400" dirty="0"/>
              <a:t>Shared partnership between central, local, philanthropic and private agencies, professionals and experts</a:t>
            </a:r>
          </a:p>
          <a:p>
            <a:pPr lvl="1"/>
            <a:r>
              <a:rPr lang="en-GB" sz="1400" dirty="0"/>
              <a:t>May operate quickly but maybe less coherent overall</a:t>
            </a:r>
          </a:p>
          <a:p>
            <a:pPr lvl="1"/>
            <a:r>
              <a:rPr lang="en-GB" sz="1400" dirty="0"/>
              <a:t>Maybe a response to the inability of central government to manage the state and the threats of the future, and low tax economies</a:t>
            </a:r>
          </a:p>
          <a:p>
            <a:endParaRPr lang="en-US" dirty="0"/>
          </a:p>
        </p:txBody>
      </p:sp>
    </p:spTree>
    <p:extLst>
      <p:ext uri="{BB962C8B-B14F-4D97-AF65-F5344CB8AC3E}">
        <p14:creationId xmlns:p14="http://schemas.microsoft.com/office/powerpoint/2010/main" val="35890407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dirty="0" smtClean="0"/>
              <a:t>Intro</a:t>
            </a:r>
            <a:endParaRPr lang="en-US" dirty="0"/>
          </a:p>
        </p:txBody>
      </p:sp>
      <p:sp>
        <p:nvSpPr>
          <p:cNvPr id="6" name="TextBox 5"/>
          <p:cNvSpPr txBox="1"/>
          <p:nvPr/>
        </p:nvSpPr>
        <p:spPr>
          <a:xfrm>
            <a:off x="970027" y="1600117"/>
            <a:ext cx="7460203" cy="4856715"/>
          </a:xfrm>
          <a:prstGeom prst="rect">
            <a:avLst/>
          </a:prstGeom>
          <a:noFill/>
        </p:spPr>
        <p:txBody>
          <a:bodyPr wrap="square" rtlCol="0">
            <a:spAutoFit/>
          </a:bodyPr>
          <a:lstStyle/>
          <a:p>
            <a:endParaRPr lang="en-US" dirty="0" smtClean="0"/>
          </a:p>
          <a:p>
            <a:pPr>
              <a:lnSpc>
                <a:spcPct val="140000"/>
              </a:lnSpc>
            </a:pPr>
            <a:r>
              <a:rPr lang="en-GB" dirty="0"/>
              <a:t>From my point of view, this seminar, this network, this association, can be studied as an example of </a:t>
            </a:r>
            <a:r>
              <a:rPr lang="en-GB" dirty="0" smtClean="0"/>
              <a:t>a Europeanizing </a:t>
            </a:r>
            <a:r>
              <a:rPr lang="en-GB" dirty="0"/>
              <a:t>process, and the categories I will use in this talk can be used to analyse the work of the seminar</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err="1" smtClean="0"/>
          </a:p>
        </p:txBody>
      </p:sp>
    </p:spTree>
    <p:extLst>
      <p:ext uri="{BB962C8B-B14F-4D97-AF65-F5344CB8AC3E}">
        <p14:creationId xmlns:p14="http://schemas.microsoft.com/office/powerpoint/2010/main" val="317862026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GB" b="1" dirty="0"/>
              <a:t>1. Cultural strategy</a:t>
            </a:r>
            <a:endParaRPr lang="en-GB" dirty="0"/>
          </a:p>
        </p:txBody>
      </p:sp>
      <p:sp>
        <p:nvSpPr>
          <p:cNvPr id="6" name="TextBox 5"/>
          <p:cNvSpPr txBox="1"/>
          <p:nvPr/>
        </p:nvSpPr>
        <p:spPr>
          <a:xfrm>
            <a:off x="900025" y="1360099"/>
            <a:ext cx="7530205" cy="4862870"/>
          </a:xfrm>
          <a:prstGeom prst="rect">
            <a:avLst/>
          </a:prstGeom>
          <a:noFill/>
        </p:spPr>
        <p:txBody>
          <a:bodyPr wrap="square" rtlCol="0">
            <a:spAutoFit/>
          </a:bodyPr>
          <a:lstStyle/>
          <a:p>
            <a:r>
              <a:rPr lang="en-GB" sz="1600" dirty="0" smtClean="0"/>
              <a:t>A  </a:t>
            </a:r>
            <a:r>
              <a:rPr lang="en-GB" sz="1600" dirty="0"/>
              <a:t>constant  element  of  Europeanization,  from  the  1950s,  was  the  cultural strategy of creating a common identity </a:t>
            </a:r>
          </a:p>
          <a:p>
            <a:r>
              <a:rPr lang="en-GB" sz="1600" dirty="0"/>
              <a:t> </a:t>
            </a:r>
          </a:p>
          <a:p>
            <a:r>
              <a:rPr lang="en-GB" sz="1600" dirty="0"/>
              <a:t>a new identity, “a European model of culture correlating with European integration” (Council,  1987,  p.  11). </a:t>
            </a:r>
          </a:p>
          <a:p>
            <a:r>
              <a:rPr lang="en-GB" sz="1600" dirty="0"/>
              <a:t> </a:t>
            </a:r>
          </a:p>
          <a:p>
            <a:r>
              <a:rPr lang="en-GB" sz="1600" dirty="0"/>
              <a:t>European  identity  was  treated  as  fixed,  as  contained </a:t>
            </a:r>
            <a:r>
              <a:rPr lang="en-GB" sz="1600" dirty="0" smtClean="0"/>
              <a:t>within </a:t>
            </a:r>
            <a:r>
              <a:rPr lang="en-GB" sz="1600" dirty="0"/>
              <a:t>the histories and spaces of national states; it was described as an </a:t>
            </a:r>
            <a:r>
              <a:rPr lang="en-GB" sz="1600" dirty="0" smtClean="0"/>
              <a:t>“</a:t>
            </a:r>
            <a:r>
              <a:rPr lang="en-GB" sz="1600" dirty="0"/>
              <a:t>exceptional  source  of  development,  progress  and  culture”  (Council, </a:t>
            </a:r>
            <a:r>
              <a:rPr lang="en-GB" sz="1600" dirty="0" smtClean="0"/>
              <a:t>1987</a:t>
            </a:r>
            <a:r>
              <a:rPr lang="en-GB" sz="1600" dirty="0"/>
              <a:t>, p. 11). </a:t>
            </a:r>
          </a:p>
          <a:p>
            <a:r>
              <a:rPr lang="en-GB" sz="1600" dirty="0"/>
              <a:t> </a:t>
            </a:r>
          </a:p>
          <a:p>
            <a:r>
              <a:rPr lang="en-GB" sz="1600" dirty="0"/>
              <a:t>If culture was contained within the nation state, then a new </a:t>
            </a:r>
          </a:p>
          <a:p>
            <a:r>
              <a:rPr lang="en-GB" sz="1600" dirty="0"/>
              <a:t>language of identity, established through education as cultural cooperation, would affirm a common space</a:t>
            </a:r>
          </a:p>
          <a:p>
            <a:r>
              <a:rPr lang="en-GB" sz="1600" dirty="0"/>
              <a:t> </a:t>
            </a:r>
          </a:p>
          <a:p>
            <a:r>
              <a:rPr lang="en-GB" sz="1600" dirty="0"/>
              <a:t>Initially, a programme about connecting museums across Europe, then it linked with town twinning and then school linking</a:t>
            </a:r>
          </a:p>
          <a:p>
            <a:r>
              <a:rPr lang="en-GB" sz="1600" dirty="0">
                <a:solidFill>
                  <a:srgbClr val="0000FF"/>
                </a:solidFill>
              </a:rPr>
              <a:t> </a:t>
            </a:r>
            <a:r>
              <a:rPr lang="en-GB" sz="1600" dirty="0" smtClean="0">
                <a:solidFill>
                  <a:srgbClr val="0000FF"/>
                </a:solidFill>
              </a:rPr>
              <a:t>[an </a:t>
            </a:r>
            <a:r>
              <a:rPr lang="en-GB" sz="1600" dirty="0">
                <a:solidFill>
                  <a:srgbClr val="0000FF"/>
                </a:solidFill>
              </a:rPr>
              <a:t>understanding derived from early work with the European </a:t>
            </a:r>
            <a:r>
              <a:rPr lang="en-GB" sz="1600" dirty="0" err="1">
                <a:solidFill>
                  <a:srgbClr val="0000FF"/>
                </a:solidFill>
              </a:rPr>
              <a:t>Schoolnet</a:t>
            </a:r>
            <a:r>
              <a:rPr lang="en-GB" sz="1600" dirty="0">
                <a:solidFill>
                  <a:srgbClr val="0000FF"/>
                </a:solidFill>
              </a:rPr>
              <a:t>, as part of involvement with the TNTEE, operating from mid 1990s, and watching work at their main Brussels </a:t>
            </a:r>
            <a:r>
              <a:rPr lang="en-GB" sz="1600" dirty="0" smtClean="0">
                <a:solidFill>
                  <a:srgbClr val="0000FF"/>
                </a:solidFill>
              </a:rPr>
              <a:t>office]</a:t>
            </a:r>
            <a:endParaRPr lang="en-GB" sz="1600" dirty="0">
              <a:solidFill>
                <a:srgbClr val="0000FF"/>
              </a:solidFill>
            </a:endParaRPr>
          </a:p>
        </p:txBody>
      </p:sp>
    </p:spTree>
    <p:extLst>
      <p:ext uri="{BB962C8B-B14F-4D97-AF65-F5344CB8AC3E}">
        <p14:creationId xmlns:p14="http://schemas.microsoft.com/office/powerpoint/2010/main" val="147615983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0025" y="830061"/>
            <a:ext cx="7530205" cy="370026"/>
          </a:xfrm>
          <a:prstGeom prst="rect">
            <a:avLst/>
          </a:prstGeom>
          <a:noFill/>
        </p:spPr>
        <p:txBody>
          <a:bodyPr wrap="square" rtlCol="0">
            <a:spAutoFit/>
          </a:bodyPr>
          <a:lstStyle/>
          <a:p>
            <a:r>
              <a:rPr lang="en-US" b="1" dirty="0" smtClean="0"/>
              <a:t>2. Affinity</a:t>
            </a:r>
            <a:endParaRPr lang="en-US" b="1" dirty="0"/>
          </a:p>
        </p:txBody>
      </p:sp>
      <p:sp>
        <p:nvSpPr>
          <p:cNvPr id="6" name="TextBox 5"/>
          <p:cNvSpPr txBox="1"/>
          <p:nvPr/>
        </p:nvSpPr>
        <p:spPr>
          <a:xfrm>
            <a:off x="900025" y="1350099"/>
            <a:ext cx="7530205" cy="4247317"/>
          </a:xfrm>
          <a:prstGeom prst="rect">
            <a:avLst/>
          </a:prstGeom>
          <a:noFill/>
        </p:spPr>
        <p:txBody>
          <a:bodyPr wrap="square" rtlCol="0">
            <a:spAutoFit/>
          </a:bodyPr>
          <a:lstStyle/>
          <a:p>
            <a:endParaRPr lang="en-GB" dirty="0" smtClean="0"/>
          </a:p>
          <a:p>
            <a:r>
              <a:rPr lang="en-GB" dirty="0" smtClean="0"/>
              <a:t>the </a:t>
            </a:r>
            <a:r>
              <a:rPr lang="en-GB" dirty="0"/>
              <a:t>problem of </a:t>
            </a:r>
            <a:r>
              <a:rPr lang="en-GB" dirty="0" smtClean="0"/>
              <a:t>meaning  -</a:t>
            </a:r>
          </a:p>
          <a:p>
            <a:r>
              <a:rPr lang="en-GB" dirty="0"/>
              <a:t>	</a:t>
            </a:r>
            <a:r>
              <a:rPr lang="en-GB" dirty="0" smtClean="0"/>
              <a:t>related </a:t>
            </a:r>
            <a:r>
              <a:rPr lang="en-GB" dirty="0"/>
              <a:t>to national governing projects but not generated across </a:t>
            </a:r>
            <a:r>
              <a:rPr lang="en-GB" dirty="0" smtClean="0"/>
              <a:t>	Europe </a:t>
            </a:r>
          </a:p>
          <a:p>
            <a:endParaRPr lang="en-GB" dirty="0"/>
          </a:p>
          <a:p>
            <a:r>
              <a:rPr lang="en-GB" dirty="0"/>
              <a:t>markets do not replace </a:t>
            </a:r>
            <a:r>
              <a:rPr lang="en-GB" dirty="0" smtClean="0"/>
              <a:t>meaning</a:t>
            </a:r>
          </a:p>
          <a:p>
            <a:endParaRPr lang="en-GB" dirty="0"/>
          </a:p>
          <a:p>
            <a:r>
              <a:rPr lang="en-GB" dirty="0"/>
              <a:t>Whose community of interest benefits from this lack of hope and is affinity between transnational governance and citizens to be a conspicuous absence in this new European education space?</a:t>
            </a:r>
          </a:p>
          <a:p>
            <a:r>
              <a:rPr lang="en-GB" dirty="0"/>
              <a:t> </a:t>
            </a:r>
          </a:p>
          <a:p>
            <a:r>
              <a:rPr lang="en-GB" dirty="0"/>
              <a:t>Making common, socially distributed and networked meanings in Europe means to be engaged in the governance of Europe by giving it </a:t>
            </a:r>
            <a:r>
              <a:rPr lang="en-GB" dirty="0" smtClean="0"/>
              <a:t>meaning</a:t>
            </a:r>
            <a:endParaRPr lang="en-US" dirty="0" smtClean="0"/>
          </a:p>
          <a:p>
            <a:endParaRPr lang="en-US" dirty="0" smtClean="0"/>
          </a:p>
          <a:p>
            <a:endParaRPr lang="en-US" dirty="0"/>
          </a:p>
        </p:txBody>
      </p:sp>
      <p:sp>
        <p:nvSpPr>
          <p:cNvPr id="7" name="TextBox 6"/>
          <p:cNvSpPr txBox="1"/>
          <p:nvPr/>
        </p:nvSpPr>
        <p:spPr>
          <a:xfrm>
            <a:off x="900025" y="5520402"/>
            <a:ext cx="7430203" cy="338554"/>
          </a:xfrm>
          <a:prstGeom prst="rect">
            <a:avLst/>
          </a:prstGeom>
          <a:noFill/>
        </p:spPr>
        <p:txBody>
          <a:bodyPr wrap="square" rtlCol="0">
            <a:spAutoFit/>
          </a:bodyPr>
          <a:lstStyle/>
          <a:p>
            <a:r>
              <a:rPr lang="en-GB" sz="1600" dirty="0">
                <a:solidFill>
                  <a:srgbClr val="0000FF"/>
                </a:solidFill>
              </a:rPr>
              <a:t>[reading </a:t>
            </a:r>
            <a:r>
              <a:rPr lang="en-GB" sz="1600" dirty="0" err="1">
                <a:solidFill>
                  <a:srgbClr val="0000FF"/>
                </a:solidFill>
              </a:rPr>
              <a:t>Mazower</a:t>
            </a:r>
            <a:r>
              <a:rPr lang="en-GB" sz="1600" dirty="0">
                <a:solidFill>
                  <a:srgbClr val="0000FF"/>
                </a:solidFill>
              </a:rPr>
              <a:t> –Dark Continent – and </a:t>
            </a:r>
            <a:r>
              <a:rPr lang="en-GB" sz="1600" dirty="0" err="1">
                <a:solidFill>
                  <a:srgbClr val="0000FF"/>
                </a:solidFill>
              </a:rPr>
              <a:t>Laidi</a:t>
            </a:r>
            <a:r>
              <a:rPr lang="en-GB" sz="1600" dirty="0">
                <a:solidFill>
                  <a:srgbClr val="0000FF"/>
                </a:solidFill>
              </a:rPr>
              <a:t>- World without Meaning]</a:t>
            </a:r>
            <a:endParaRPr lang="en-GB" sz="1600" dirty="0">
              <a:solidFill>
                <a:srgbClr val="0000FF"/>
              </a:solidFill>
            </a:endParaRPr>
          </a:p>
        </p:txBody>
      </p:sp>
    </p:spTree>
    <p:extLst>
      <p:ext uri="{BB962C8B-B14F-4D97-AF65-F5344CB8AC3E}">
        <p14:creationId xmlns:p14="http://schemas.microsoft.com/office/powerpoint/2010/main" val="18804984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0023" y="830061"/>
            <a:ext cx="7530205" cy="369332"/>
          </a:xfrm>
          <a:prstGeom prst="rect">
            <a:avLst/>
          </a:prstGeom>
          <a:noFill/>
        </p:spPr>
        <p:txBody>
          <a:bodyPr wrap="square" rtlCol="0">
            <a:spAutoFit/>
          </a:bodyPr>
          <a:lstStyle/>
          <a:p>
            <a:r>
              <a:rPr lang="en-GB" b="1" dirty="0"/>
              <a:t>3.</a:t>
            </a:r>
            <a:r>
              <a:rPr lang="en-GB" dirty="0"/>
              <a:t>Imagining a new Community/ Redefining the European</a:t>
            </a:r>
          </a:p>
        </p:txBody>
      </p:sp>
      <p:sp>
        <p:nvSpPr>
          <p:cNvPr id="6" name="TextBox 5"/>
          <p:cNvSpPr txBox="1"/>
          <p:nvPr/>
        </p:nvSpPr>
        <p:spPr>
          <a:xfrm>
            <a:off x="830023" y="-700051"/>
            <a:ext cx="7460203" cy="6186310"/>
          </a:xfrm>
          <a:prstGeom prst="rect">
            <a:avLst/>
          </a:prstGeom>
          <a:noFill/>
        </p:spPr>
        <p:txBody>
          <a:bodyPr wrap="square" rtlCol="0">
            <a:spAutoFit/>
          </a:bodyPr>
          <a:lstStyle/>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r>
              <a:rPr lang="en-GB" dirty="0" smtClean="0"/>
              <a:t>Lifelong </a:t>
            </a:r>
            <a:r>
              <a:rPr lang="en-GB" dirty="0"/>
              <a:t>learning replaces education in policy discourse </a:t>
            </a:r>
            <a:endParaRPr lang="en-GB" dirty="0" smtClean="0"/>
          </a:p>
          <a:p>
            <a:endParaRPr lang="en-GB" dirty="0"/>
          </a:p>
          <a:p>
            <a:endParaRPr lang="en-GB" dirty="0"/>
          </a:p>
          <a:p>
            <a:r>
              <a:rPr lang="en-GB" dirty="0" smtClean="0"/>
              <a:t>Identity </a:t>
            </a:r>
            <a:r>
              <a:rPr lang="en-GB" dirty="0"/>
              <a:t>means having the required knowledge and competences, recognizing membership of a common social and cultural area and mutual understanding of others within it. The dominant strand of identity is now more focused on individuated qualities, projected into a new space, than on a located citizen, enquiring into the places of others</a:t>
            </a:r>
          </a:p>
          <a:p>
            <a:r>
              <a:rPr lang="en-GB" dirty="0"/>
              <a:t> </a:t>
            </a:r>
          </a:p>
          <a:p>
            <a:r>
              <a:rPr lang="en-GB" dirty="0"/>
              <a:t> </a:t>
            </a:r>
            <a:r>
              <a:rPr lang="en-GB" dirty="0"/>
              <a:t>Lifelong learning, citizenship and the knowledge economy are shaping </a:t>
            </a:r>
          </a:p>
          <a:p>
            <a:r>
              <a:rPr lang="en-GB" dirty="0"/>
              <a:t>and being shaped together as the determining characteristics of this space. </a:t>
            </a:r>
            <a:endParaRPr lang="en-US" dirty="0"/>
          </a:p>
          <a:p>
            <a:endParaRPr lang="en-US" dirty="0" smtClean="0"/>
          </a:p>
          <a:p>
            <a:endParaRPr lang="en-US" dirty="0"/>
          </a:p>
        </p:txBody>
      </p:sp>
      <p:sp>
        <p:nvSpPr>
          <p:cNvPr id="7" name="TextBox 6"/>
          <p:cNvSpPr txBox="1"/>
          <p:nvPr/>
        </p:nvSpPr>
        <p:spPr>
          <a:xfrm>
            <a:off x="830023" y="5209260"/>
            <a:ext cx="7530205" cy="338554"/>
          </a:xfrm>
          <a:prstGeom prst="rect">
            <a:avLst/>
          </a:prstGeom>
          <a:noFill/>
        </p:spPr>
        <p:txBody>
          <a:bodyPr wrap="square" rtlCol="0">
            <a:spAutoFit/>
          </a:bodyPr>
          <a:lstStyle/>
          <a:p>
            <a:r>
              <a:rPr lang="en-GB" sz="1600" dirty="0">
                <a:solidFill>
                  <a:srgbClr val="0000FF"/>
                </a:solidFill>
              </a:rPr>
              <a:t>[reading EU Commission policy docs </a:t>
            </a:r>
            <a:r>
              <a:rPr lang="en-GB" sz="1600" dirty="0" err="1">
                <a:solidFill>
                  <a:srgbClr val="0000FF"/>
                </a:solidFill>
              </a:rPr>
              <a:t>etc</a:t>
            </a:r>
            <a:r>
              <a:rPr lang="en-GB" sz="1600" dirty="0">
                <a:solidFill>
                  <a:srgbClr val="0000FF"/>
                </a:solidFill>
              </a:rPr>
              <a:t>]</a:t>
            </a:r>
            <a:endParaRPr lang="en-GB" sz="1600" dirty="0">
              <a:solidFill>
                <a:srgbClr val="0000FF"/>
              </a:solidFill>
            </a:endParaRPr>
          </a:p>
        </p:txBody>
      </p:sp>
    </p:spTree>
    <p:extLst>
      <p:ext uri="{BB962C8B-B14F-4D97-AF65-F5344CB8AC3E}">
        <p14:creationId xmlns:p14="http://schemas.microsoft.com/office/powerpoint/2010/main" val="59372989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70027" y="1600117"/>
            <a:ext cx="7460203" cy="3693319"/>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2" name="Rectangle 1"/>
          <p:cNvSpPr/>
          <p:nvPr/>
        </p:nvSpPr>
        <p:spPr>
          <a:xfrm>
            <a:off x="900025" y="630046"/>
            <a:ext cx="6810185" cy="369332"/>
          </a:xfrm>
          <a:prstGeom prst="rect">
            <a:avLst/>
          </a:prstGeom>
        </p:spPr>
        <p:txBody>
          <a:bodyPr wrap="square">
            <a:spAutoFit/>
          </a:bodyPr>
          <a:lstStyle/>
          <a:p>
            <a:r>
              <a:rPr lang="en-GB" dirty="0"/>
              <a:t>4. New Homelands [Network Affinities]</a:t>
            </a:r>
          </a:p>
        </p:txBody>
      </p:sp>
      <p:sp>
        <p:nvSpPr>
          <p:cNvPr id="3" name="Rectangle 2"/>
          <p:cNvSpPr/>
          <p:nvPr/>
        </p:nvSpPr>
        <p:spPr>
          <a:xfrm>
            <a:off x="970027" y="1600116"/>
            <a:ext cx="7270198" cy="3970318"/>
          </a:xfrm>
          <a:prstGeom prst="rect">
            <a:avLst/>
          </a:prstGeom>
        </p:spPr>
        <p:txBody>
          <a:bodyPr wrap="square">
            <a:spAutoFit/>
          </a:bodyPr>
          <a:lstStyle/>
          <a:p>
            <a:r>
              <a:rPr lang="en-GB" dirty="0"/>
              <a:t>a range of old and new public, semi-public, and private actors for its emergence. Networks of actors of many kinds are producing, translating, comparing or imagining a new European education space</a:t>
            </a:r>
          </a:p>
          <a:p>
            <a:r>
              <a:rPr lang="en-GB" dirty="0"/>
              <a:t> </a:t>
            </a:r>
          </a:p>
          <a:p>
            <a:r>
              <a:rPr lang="en-GB" dirty="0" smtClean="0"/>
              <a:t>In </a:t>
            </a:r>
            <a:r>
              <a:rPr lang="en-GB" dirty="0"/>
              <a:t>a way, the idea of an ‘intellectual homeland’ is being constructed by these actors as well, a process of meaning making which fits the area of education/learning above all.</a:t>
            </a:r>
          </a:p>
          <a:p>
            <a:r>
              <a:rPr lang="en-GB" dirty="0"/>
              <a:t> </a:t>
            </a:r>
          </a:p>
          <a:p>
            <a:r>
              <a:rPr lang="en-GB" dirty="0"/>
              <a:t>interviews with system actors referred to the non-national influences that continued to interrupt the national ‘space’ of education. The interviews also revealed the actors themselves as bearers of a new policy space in education</a:t>
            </a:r>
          </a:p>
          <a:p>
            <a:r>
              <a:rPr lang="en-GB" dirty="0"/>
              <a:t> </a:t>
            </a:r>
          </a:p>
          <a:p>
            <a:r>
              <a:rPr lang="en-GB" dirty="0"/>
              <a:t>‘cultural hybrids’</a:t>
            </a:r>
            <a:r>
              <a:rPr lang="en-GB" dirty="0" smtClean="0"/>
              <a:t>,‘</a:t>
            </a:r>
            <a:r>
              <a:rPr lang="en-GB" dirty="0" err="1"/>
              <a:t>deterritorialized</a:t>
            </a:r>
            <a:r>
              <a:rPr lang="en-GB" dirty="0"/>
              <a:t> pioneers’ and ‘</a:t>
            </a:r>
            <a:r>
              <a:rPr lang="en-GB" dirty="0" smtClean="0"/>
              <a:t>professional Europeans</a:t>
            </a:r>
            <a:endParaRPr lang="en-GB" dirty="0"/>
          </a:p>
        </p:txBody>
      </p:sp>
    </p:spTree>
    <p:extLst>
      <p:ext uri="{BB962C8B-B14F-4D97-AF65-F5344CB8AC3E}">
        <p14:creationId xmlns:p14="http://schemas.microsoft.com/office/powerpoint/2010/main" val="42776733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10018" y="449338"/>
            <a:ext cx="7640208" cy="6093977"/>
          </a:xfrm>
          <a:prstGeom prst="rect">
            <a:avLst/>
          </a:prstGeom>
          <a:noFill/>
        </p:spPr>
        <p:txBody>
          <a:bodyPr wrap="square" rtlCol="0">
            <a:spAutoFit/>
          </a:bodyPr>
          <a:lstStyle/>
          <a:p>
            <a:endParaRPr lang="en-GB" sz="1600" dirty="0"/>
          </a:p>
          <a:p>
            <a:endParaRPr lang="en-GB" sz="1600" dirty="0"/>
          </a:p>
          <a:p>
            <a:endParaRPr lang="en-GB" sz="1600" dirty="0"/>
          </a:p>
          <a:p>
            <a:r>
              <a:rPr lang="en-GB" sz="1600" dirty="0" smtClean="0"/>
              <a:t>Professionals  </a:t>
            </a:r>
            <a:r>
              <a:rPr lang="en-GB" sz="1600" dirty="0"/>
              <a:t>and  experts  are  mobilized  through  attraction,  support  and opportunity, and the creation of meaning, produced by shared understandings or devices, commerce and even their common desire for a ‘European education  space’. The creation of regional meaning  and  of  common  European meanings involves expertise, deliberation, collective actors and regular </a:t>
            </a:r>
            <a:r>
              <a:rPr lang="en-GB" sz="1600" dirty="0" smtClean="0"/>
              <a:t>procedures. </a:t>
            </a:r>
            <a:r>
              <a:rPr lang="en-GB" sz="1600" dirty="0"/>
              <a:t>This is a governing process, but a governing that attracts as much as it disciplines and controls. </a:t>
            </a:r>
          </a:p>
          <a:p>
            <a:r>
              <a:rPr lang="en-GB" sz="1600" dirty="0"/>
              <a:t> </a:t>
            </a:r>
            <a:endParaRPr lang="en-GB" sz="1600" dirty="0" smtClean="0"/>
          </a:p>
          <a:p>
            <a:endParaRPr lang="en-GB" sz="1600" dirty="0" smtClean="0"/>
          </a:p>
          <a:p>
            <a:endParaRPr lang="en-GB" sz="1600" dirty="0"/>
          </a:p>
          <a:p>
            <a:r>
              <a:rPr lang="en-GB" sz="1600" dirty="0"/>
              <a:t>they existed  within  complex  networks,  which  span  intergovernmental,  producer, professional and expert </a:t>
            </a:r>
            <a:r>
              <a:rPr lang="en-GB" sz="1600" dirty="0" smtClean="0"/>
              <a:t>forms. </a:t>
            </a:r>
            <a:r>
              <a:rPr lang="en-GB" sz="1600" dirty="0"/>
              <a:t>They may represent highly organized industry, voluntary sector groups or loosely-knit but important specialized academic associations. Increasingly, it appears that these networks, woven into sets of linked relations, represent a form of governance unique in Europe, crossing state boundaries, old government divisions and traditions of work and administration. The informality of their organization, the complexity of their knowledge relations and exchanges, the hybridity of their institutional association, combine with their overall inter-dependence to produce a distinctive  form  of  governance  in  Europe</a:t>
            </a:r>
            <a:r>
              <a:rPr lang="en-GB" sz="1600" dirty="0" smtClean="0"/>
              <a:t>.</a:t>
            </a:r>
          </a:p>
          <a:p>
            <a:endParaRPr lang="en-GB" dirty="0" smtClean="0"/>
          </a:p>
          <a:p>
            <a:r>
              <a:rPr lang="en-GB" sz="1600" dirty="0" smtClean="0">
                <a:solidFill>
                  <a:srgbClr val="0000FF"/>
                </a:solidFill>
              </a:rPr>
              <a:t>Conversations </a:t>
            </a:r>
            <a:r>
              <a:rPr lang="en-GB" sz="1600" dirty="0">
                <a:solidFill>
                  <a:srgbClr val="0000FF"/>
                </a:solidFill>
              </a:rPr>
              <a:t>with consultants, expert advisers : and experience with EERA </a:t>
            </a:r>
            <a:r>
              <a:rPr lang="en-GB" sz="1600" dirty="0" err="1" smtClean="0">
                <a:solidFill>
                  <a:srgbClr val="0000FF"/>
                </a:solidFill>
              </a:rPr>
              <a:t>etc</a:t>
            </a:r>
            <a:endParaRPr lang="en-US" dirty="0" smtClean="0"/>
          </a:p>
          <a:p>
            <a:endParaRPr lang="en-US" dirty="0"/>
          </a:p>
        </p:txBody>
      </p:sp>
      <p:sp>
        <p:nvSpPr>
          <p:cNvPr id="2" name="Rectangle 1"/>
          <p:cNvSpPr/>
          <p:nvPr/>
        </p:nvSpPr>
        <p:spPr>
          <a:xfrm>
            <a:off x="900025" y="640047"/>
            <a:ext cx="6780185" cy="369332"/>
          </a:xfrm>
          <a:prstGeom prst="rect">
            <a:avLst/>
          </a:prstGeom>
        </p:spPr>
        <p:txBody>
          <a:bodyPr wrap="square">
            <a:spAutoFit/>
          </a:bodyPr>
          <a:lstStyle/>
          <a:p>
            <a:r>
              <a:rPr lang="en-GB" dirty="0"/>
              <a:t>New Homelands [Network Affinities</a:t>
            </a:r>
            <a:r>
              <a:rPr lang="en-GB" dirty="0" smtClean="0"/>
              <a:t>]  </a:t>
            </a:r>
            <a:r>
              <a:rPr lang="en-GB" sz="1400" dirty="0" smtClean="0"/>
              <a:t>continued </a:t>
            </a:r>
            <a:endParaRPr lang="en-US" sz="1400" dirty="0"/>
          </a:p>
        </p:txBody>
      </p:sp>
    </p:spTree>
    <p:extLst>
      <p:ext uri="{BB962C8B-B14F-4D97-AF65-F5344CB8AC3E}">
        <p14:creationId xmlns:p14="http://schemas.microsoft.com/office/powerpoint/2010/main" val="17801246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0021" y="919372"/>
            <a:ext cx="7680209" cy="5078314"/>
          </a:xfrm>
          <a:prstGeom prst="rect">
            <a:avLst/>
          </a:prstGeom>
          <a:noFill/>
        </p:spPr>
        <p:txBody>
          <a:bodyPr wrap="square" rtlCol="0">
            <a:spAutoFit/>
          </a:bodyPr>
          <a:lstStyle/>
          <a:p>
            <a:r>
              <a:rPr lang="en-GB" dirty="0"/>
              <a:t>the EU actively constructs European spaces which it is capable of governing and works to create new policy networks and spaces within which it can deploy European solutions to European problems.</a:t>
            </a:r>
          </a:p>
          <a:p>
            <a:r>
              <a:rPr lang="en-GB" dirty="0"/>
              <a:t> </a:t>
            </a:r>
          </a:p>
          <a:p>
            <a:r>
              <a:rPr lang="en-GB" dirty="0"/>
              <a:t>constructing and enacting European policy in social settings and virtual exchanges, with scientific and discursive trading, extending beyond local, national and even European borders.</a:t>
            </a:r>
          </a:p>
          <a:p>
            <a:r>
              <a:rPr lang="en-GB" dirty="0"/>
              <a:t> </a:t>
            </a:r>
          </a:p>
          <a:p>
            <a:r>
              <a:rPr lang="en-GB" dirty="0"/>
              <a:t>Governing is located in a networked, ahistorical space of flows, aiming at </a:t>
            </a:r>
          </a:p>
          <a:p>
            <a:r>
              <a:rPr lang="en-GB" dirty="0"/>
              <a:t>imposing its logic over scattered, segmented places (Castells, 1996) and producing a disciplining and enabling space of engagement </a:t>
            </a:r>
            <a:r>
              <a:rPr lang="en-GB" dirty="0" smtClean="0"/>
              <a:t>with </a:t>
            </a:r>
            <a:r>
              <a:rPr lang="en-GB" dirty="0"/>
              <a:t>state and transnational agencies and elites.</a:t>
            </a:r>
          </a:p>
          <a:p>
            <a:r>
              <a:rPr lang="en-GB" dirty="0"/>
              <a:t> </a:t>
            </a:r>
          </a:p>
          <a:p>
            <a:r>
              <a:rPr lang="en-GB" dirty="0"/>
              <a:t>It is between space and mobilities that the emergence of a new space </a:t>
            </a:r>
          </a:p>
          <a:p>
            <a:r>
              <a:rPr lang="en-GB" dirty="0"/>
              <a:t>of learning and the movement and relations of its networked actors is rendered visible, both to its participants and to its enabling and governing forces</a:t>
            </a:r>
          </a:p>
          <a:p>
            <a:r>
              <a:rPr lang="en-GB" dirty="0"/>
              <a:t> </a:t>
            </a:r>
            <a:endParaRPr lang="en-US" dirty="0"/>
          </a:p>
        </p:txBody>
      </p:sp>
      <p:sp>
        <p:nvSpPr>
          <p:cNvPr id="2" name="Rectangle 1"/>
          <p:cNvSpPr/>
          <p:nvPr/>
        </p:nvSpPr>
        <p:spPr>
          <a:xfrm>
            <a:off x="750021" y="550040"/>
            <a:ext cx="6600180" cy="369332"/>
          </a:xfrm>
          <a:prstGeom prst="rect">
            <a:avLst/>
          </a:prstGeom>
        </p:spPr>
        <p:txBody>
          <a:bodyPr wrap="square">
            <a:spAutoFit/>
          </a:bodyPr>
          <a:lstStyle/>
          <a:p>
            <a:r>
              <a:rPr lang="en-GB" b="1" dirty="0"/>
              <a:t>5. Spaces</a:t>
            </a:r>
            <a:endParaRPr lang="en-GB" dirty="0"/>
          </a:p>
        </p:txBody>
      </p:sp>
    </p:spTree>
    <p:extLst>
      <p:ext uri="{BB962C8B-B14F-4D97-AF65-F5344CB8AC3E}">
        <p14:creationId xmlns:p14="http://schemas.microsoft.com/office/powerpoint/2010/main" val="649794112"/>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91</TotalTime>
  <Words>927</Words>
  <Application>Microsoft Macintosh PowerPoint</Application>
  <PresentationFormat>On-screen Show (4:3)</PresentationFormat>
  <Paragraphs>191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Capital</vt:lpstr>
      <vt:lpstr>Researching the European Education Space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Researching the European Education Space</dc:title>
  <dc:creator>Martin Lawn</dc:creator>
  <cp:lastModifiedBy>Martin Lawn</cp:lastModifiedBy>
  <cp:revision>9</cp:revision>
  <dcterms:created xsi:type="dcterms:W3CDTF">2017-06-30T15:44:10Z</dcterms:created>
  <dcterms:modified xsi:type="dcterms:W3CDTF">2017-06-30T17:15:35Z</dcterms:modified>
</cp:coreProperties>
</file>