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98" r:id="rId2"/>
    <p:sldMasterId id="2147483722" r:id="rId3"/>
  </p:sldMasterIdLst>
  <p:notesMasterIdLst>
    <p:notesMasterId r:id="rId24"/>
  </p:notesMasterIdLst>
  <p:handoutMasterIdLst>
    <p:handoutMasterId r:id="rId25"/>
  </p:handoutMasterIdLst>
  <p:sldIdLst>
    <p:sldId id="287" r:id="rId4"/>
    <p:sldId id="345" r:id="rId5"/>
    <p:sldId id="390" r:id="rId6"/>
    <p:sldId id="395" r:id="rId7"/>
    <p:sldId id="380" r:id="rId8"/>
    <p:sldId id="394" r:id="rId9"/>
    <p:sldId id="371" r:id="rId10"/>
    <p:sldId id="352" r:id="rId11"/>
    <p:sldId id="320" r:id="rId12"/>
    <p:sldId id="326" r:id="rId13"/>
    <p:sldId id="391" r:id="rId14"/>
    <p:sldId id="347" r:id="rId15"/>
    <p:sldId id="387" r:id="rId16"/>
    <p:sldId id="396" r:id="rId17"/>
    <p:sldId id="397" r:id="rId18"/>
    <p:sldId id="399" r:id="rId19"/>
    <p:sldId id="398" r:id="rId20"/>
    <p:sldId id="400" r:id="rId21"/>
    <p:sldId id="384" r:id="rId22"/>
    <p:sldId id="37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3" autoAdjust="0"/>
    <p:restoredTop sz="94745" autoAdjust="0"/>
  </p:normalViewPr>
  <p:slideViewPr>
    <p:cSldViewPr snapToGrid="0" snapToObjects="1">
      <p:cViewPr varScale="1">
        <p:scale>
          <a:sx n="106" d="100"/>
          <a:sy n="106" d="100"/>
        </p:scale>
        <p:origin x="-1696" y="-104"/>
      </p:cViewPr>
      <p:guideLst>
        <p:guide orient="horz" pos="2160"/>
        <p:guide pos="2880"/>
      </p:guideLst>
    </p:cSldViewPr>
  </p:slideViewPr>
  <p:outlineViewPr>
    <p:cViewPr>
      <p:scale>
        <a:sx n="33" d="100"/>
        <a:sy n="33" d="100"/>
      </p:scale>
      <p:origin x="152" y="46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6FE427B-2ABB-144A-985E-8C5EDF8F1634}" type="datetimeFigureOut">
              <a:rPr lang="en-US" smtClean="0"/>
              <a:pPr/>
              <a:t>04/07/18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92CCA3B-20C5-3E49-BA75-E6E0A24F6E57}" type="slidenum">
              <a:rPr lang="en-US" smtClean="0"/>
              <a:pPr/>
              <a:t>‹n.›</a:t>
            </a:fld>
            <a:endParaRPr lang="en-US"/>
          </a:p>
        </p:txBody>
      </p:sp>
    </p:spTree>
    <p:extLst>
      <p:ext uri="{BB962C8B-B14F-4D97-AF65-F5344CB8AC3E}">
        <p14:creationId xmlns:p14="http://schemas.microsoft.com/office/powerpoint/2010/main" val="1073814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EB454-33CD-6543-9922-43857ED20F28}" type="datetimeFigureOut">
              <a:rPr lang="en-US" smtClean="0"/>
              <a:t>04/07/18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CBE764-EAA8-0549-80FB-95D78FD1A3CC}" type="slidenum">
              <a:rPr lang="en-US" smtClean="0"/>
              <a:t>‹n.›</a:t>
            </a:fld>
            <a:endParaRPr lang="en-US"/>
          </a:p>
        </p:txBody>
      </p:sp>
    </p:spTree>
    <p:extLst>
      <p:ext uri="{BB962C8B-B14F-4D97-AF65-F5344CB8AC3E}">
        <p14:creationId xmlns:p14="http://schemas.microsoft.com/office/powerpoint/2010/main" val="35624760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pPr/>
              <a:t>04/07/18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pPr/>
              <a:t>04/07/18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pPr/>
              <a:t>04/07/18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pPr/>
              <a:t>04/07/18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EC69A119-80FD-BE46-959F-5A88CEF8E50B}" type="datetimeFigureOut">
              <a:rPr lang="en-US" smtClean="0"/>
              <a:pPr/>
              <a:t>04/07/18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EC69A119-80FD-BE46-959F-5A88CEF8E50B}" type="datetimeFigureOut">
              <a:rPr lang="en-US" smtClean="0"/>
              <a:pPr/>
              <a:t>04/07/18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EC69A119-80FD-BE46-959F-5A88CEF8E50B}" type="datetimeFigureOut">
              <a:rPr lang="en-US" smtClean="0"/>
              <a:pPr/>
              <a:t>04/07/18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EC69A119-80FD-BE46-959F-5A88CEF8E50B}" type="datetimeFigureOut">
              <a:rPr lang="en-US" smtClean="0"/>
              <a:pPr/>
              <a:t>04/07/18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69A119-80FD-BE46-959F-5A88CEF8E50B}" type="datetimeFigureOut">
              <a:rPr lang="en-US" smtClean="0"/>
              <a:pPr/>
              <a:t>04/07/18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69A119-80FD-BE46-959F-5A88CEF8E50B}" type="datetimeFigureOut">
              <a:rPr lang="en-US" smtClean="0"/>
              <a:pPr/>
              <a:t>04/07/18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EC69A119-80FD-BE46-959F-5A88CEF8E50B}" type="datetimeFigureOut">
              <a:rPr lang="en-US" smtClean="0"/>
              <a:pPr/>
              <a:t>04/07/18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ED1AC2-0BDD-F744-B8F1-4786C8600672}"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9A119-80FD-BE46-959F-5A88CEF8E50B}" type="datetimeFigureOut">
              <a:rPr lang="en-US" smtClean="0"/>
              <a:pPr/>
              <a:t>04/07/18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D1AC2-0BDD-F744-B8F1-4786C8600672}"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2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9A119-80FD-BE46-959F-5A88CEF8E50B}" type="datetimeFigureOut">
              <a:rPr lang="en-US" smtClean="0">
                <a:solidFill>
                  <a:prstClr val="black">
                    <a:tint val="75000"/>
                  </a:prstClr>
                </a:solidFill>
                <a:latin typeface="Calibri"/>
              </a:rPr>
              <a:pPr/>
              <a:t>04/07/18</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D1AC2-0BDD-F744-B8F1-4786C8600672}" type="slidenum">
              <a:rPr lang="en-US" smtClean="0">
                <a:solidFill>
                  <a:prstClr val="black">
                    <a:tint val="75000"/>
                  </a:prstClr>
                </a:solidFill>
                <a:latin typeface="Calibri"/>
              </a:rPr>
              <a:pPr/>
              <a:t>‹n.›</a:t>
            </a:fld>
            <a:endParaRPr lang="en-US">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2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6468"/>
            <a:ext cx="7772400" cy="1380066"/>
          </a:xfrm>
        </p:spPr>
        <p:txBody>
          <a:bodyPr rtlCol="0">
            <a:normAutofit fontScale="90000"/>
          </a:bodyPr>
          <a:lstStyle/>
          <a:p>
            <a:r>
              <a:rPr lang="en-US" sz="3200" dirty="0" smtClean="0">
                <a:solidFill>
                  <a:schemeClr val="tx1">
                    <a:lumMod val="65000"/>
                    <a:lumOff val="35000"/>
                  </a:schemeClr>
                </a:solidFill>
                <a:latin typeface="Calibri"/>
                <a:cs typeface="Georgia"/>
              </a:rPr>
              <a:t/>
            </a:r>
            <a:br>
              <a:rPr lang="en-US" sz="3200" dirty="0" smtClean="0">
                <a:solidFill>
                  <a:schemeClr val="tx1">
                    <a:lumMod val="65000"/>
                    <a:lumOff val="35000"/>
                  </a:schemeClr>
                </a:solidFill>
                <a:latin typeface="Calibri"/>
                <a:cs typeface="Georgia"/>
              </a:rPr>
            </a:br>
            <a:r>
              <a:rPr lang="en-GB" sz="4000" dirty="0" smtClean="0"/>
              <a:t>Governing Education </a:t>
            </a:r>
            <a:r>
              <a:rPr lang="it-IT" sz="4000" dirty="0" smtClean="0"/>
              <a:t>in </a:t>
            </a:r>
            <a:r>
              <a:rPr lang="it-IT" sz="4000" dirty="0"/>
              <a:t>Europe-the </a:t>
            </a:r>
            <a:r>
              <a:rPr lang="it-IT" sz="4000" dirty="0" err="1"/>
              <a:t>changing</a:t>
            </a:r>
            <a:r>
              <a:rPr lang="it-IT" sz="4000" dirty="0"/>
              <a:t> </a:t>
            </a:r>
            <a:r>
              <a:rPr lang="it-IT" sz="4000" dirty="0" err="1"/>
              <a:t>role</a:t>
            </a:r>
            <a:r>
              <a:rPr lang="it-IT" sz="4000" dirty="0"/>
              <a:t> of </a:t>
            </a:r>
            <a:r>
              <a:rPr lang="it-IT" sz="4000" dirty="0" err="1" smtClean="0"/>
              <a:t>knowledge</a:t>
            </a:r>
            <a:r>
              <a:rPr lang="en-US" sz="4000" dirty="0"/>
              <a:t> </a:t>
            </a:r>
            <a:r>
              <a:rPr lang="en-GB" sz="4000" dirty="0"/>
              <a:t/>
            </a:r>
            <a:br>
              <a:rPr lang="en-GB" sz="4000" dirty="0"/>
            </a:br>
            <a:endParaRPr lang="en-US" sz="4000" dirty="0">
              <a:solidFill>
                <a:schemeClr val="tx1">
                  <a:lumMod val="65000"/>
                  <a:lumOff val="35000"/>
                </a:schemeClr>
              </a:solidFill>
              <a:latin typeface="Calibri"/>
              <a:cs typeface="Georgia"/>
            </a:endParaRPr>
          </a:p>
        </p:txBody>
      </p:sp>
      <p:sp>
        <p:nvSpPr>
          <p:cNvPr id="3" name="Subtitle 2"/>
          <p:cNvSpPr>
            <a:spLocks noGrp="1"/>
          </p:cNvSpPr>
          <p:nvPr>
            <p:ph type="subTitle" idx="1"/>
          </p:nvPr>
        </p:nvSpPr>
        <p:spPr>
          <a:xfrm>
            <a:off x="1371600" y="2479680"/>
            <a:ext cx="6400800" cy="1816305"/>
          </a:xfrm>
        </p:spPr>
        <p:txBody>
          <a:bodyPr>
            <a:normAutofit fontScale="92500" lnSpcReduction="10000"/>
          </a:bodyPr>
          <a:lstStyle/>
          <a:p>
            <a:pPr>
              <a:lnSpc>
                <a:spcPct val="80000"/>
              </a:lnSpc>
            </a:pPr>
            <a:endParaRPr lang="en-US" sz="2400" dirty="0" smtClean="0">
              <a:solidFill>
                <a:srgbClr val="595959"/>
              </a:solidFill>
              <a:latin typeface="Lucida Sans" charset="0"/>
              <a:ea typeface="Lucida Sans" charset="0"/>
              <a:cs typeface="Lucida Sans" charset="0"/>
            </a:endParaRPr>
          </a:p>
          <a:p>
            <a:pPr>
              <a:lnSpc>
                <a:spcPct val="80000"/>
              </a:lnSpc>
            </a:pPr>
            <a:r>
              <a:rPr lang="en-US" sz="2400" dirty="0" smtClean="0">
                <a:solidFill>
                  <a:schemeClr val="tx1"/>
                </a:solidFill>
                <a:latin typeface="Calibri"/>
                <a:ea typeface="Lucida Sans" charset="0"/>
                <a:cs typeface="Lucida Sans" charset="0"/>
              </a:rPr>
              <a:t>JENNY </a:t>
            </a:r>
            <a:r>
              <a:rPr lang="en-US" sz="2400" dirty="0">
                <a:solidFill>
                  <a:schemeClr val="tx1"/>
                </a:solidFill>
                <a:latin typeface="Calibri"/>
                <a:ea typeface="Lucida Sans" charset="0"/>
                <a:cs typeface="Lucida Sans" charset="0"/>
              </a:rPr>
              <a:t>OZGA</a:t>
            </a:r>
          </a:p>
          <a:p>
            <a:pPr>
              <a:lnSpc>
                <a:spcPct val="80000"/>
              </a:lnSpc>
            </a:pPr>
            <a:r>
              <a:rPr lang="en-US" sz="2400" dirty="0" smtClean="0">
                <a:solidFill>
                  <a:schemeClr val="tx1"/>
                </a:solidFill>
                <a:latin typeface="Calibri"/>
                <a:ea typeface="Lucida Sans" charset="0"/>
                <a:cs typeface="Lucida Sans" charset="0"/>
              </a:rPr>
              <a:t>Professor Emeritus, Department of Education, University of Oxford</a:t>
            </a:r>
          </a:p>
          <a:p>
            <a:pPr>
              <a:lnSpc>
                <a:spcPct val="80000"/>
              </a:lnSpc>
            </a:pPr>
            <a:r>
              <a:rPr lang="en-US" sz="2400" dirty="0" smtClean="0">
                <a:solidFill>
                  <a:schemeClr val="tx1"/>
                </a:solidFill>
                <a:latin typeface="Calibri"/>
              </a:rPr>
              <a:t>	</a:t>
            </a:r>
          </a:p>
          <a:p>
            <a:pPr>
              <a:lnSpc>
                <a:spcPct val="80000"/>
              </a:lnSpc>
            </a:pPr>
            <a:r>
              <a:rPr lang="en-US" sz="2400" dirty="0" smtClean="0">
                <a:solidFill>
                  <a:schemeClr val="tx1"/>
                </a:solidFill>
                <a:latin typeface="Calibri"/>
              </a:rPr>
              <a:t>(</a:t>
            </a:r>
            <a:r>
              <a:rPr lang="en-US" sz="2400" dirty="0" err="1" smtClean="0">
                <a:solidFill>
                  <a:schemeClr val="tx1"/>
                </a:solidFill>
                <a:latin typeface="Calibri"/>
              </a:rPr>
              <a:t>jennifer.ozga@education.ox.ac.uk</a:t>
            </a:r>
            <a:r>
              <a:rPr lang="en-US" sz="2400" dirty="0" smtClean="0">
                <a:solidFill>
                  <a:schemeClr val="tx1"/>
                </a:solidFill>
                <a:latin typeface="Calibri"/>
              </a:rPr>
              <a:t>)</a:t>
            </a:r>
            <a:endParaRPr lang="en-GB" sz="2400" dirty="0" smtClean="0">
              <a:solidFill>
                <a:schemeClr val="tx1"/>
              </a:solidFill>
              <a:latin typeface="Calibri"/>
            </a:endParaRPr>
          </a:p>
          <a:p>
            <a:pPr>
              <a:lnSpc>
                <a:spcPct val="80000"/>
              </a:lnSpc>
            </a:pPr>
            <a:endParaRPr lang="en-US" sz="1500" dirty="0">
              <a:solidFill>
                <a:srgbClr val="898989"/>
              </a:solidFill>
              <a:latin typeface="Calibri"/>
            </a:endParaRPr>
          </a:p>
        </p:txBody>
      </p:sp>
      <p:pic>
        <p:nvPicPr>
          <p:cNvPr id="2052" name="Picture 2" descr="C:\Users\JenniferO\Pictures\ox_brand1_pos.gif"/>
          <p:cNvPicPr>
            <a:picLocks noChangeAspect="1" noChangeArrowheads="1"/>
          </p:cNvPicPr>
          <p:nvPr/>
        </p:nvPicPr>
        <p:blipFill>
          <a:blip r:embed="rId3"/>
          <a:srcRect/>
          <a:stretch>
            <a:fillRect/>
          </a:stretch>
        </p:blipFill>
        <p:spPr bwMode="auto">
          <a:xfrm>
            <a:off x="7616551" y="5373077"/>
            <a:ext cx="1201157" cy="1354575"/>
          </a:xfrm>
          <a:prstGeom prst="rect">
            <a:avLst/>
          </a:prstGeom>
          <a:noFill/>
          <a:ln w="9525">
            <a:noFill/>
            <a:miter lim="800000"/>
            <a:headEnd/>
            <a:tailEnd/>
          </a:ln>
        </p:spPr>
      </p:pic>
      <p:sp>
        <p:nvSpPr>
          <p:cNvPr id="5" name="TextBox 4"/>
          <p:cNvSpPr txBox="1"/>
          <p:nvPr/>
        </p:nvSpPr>
        <p:spPr>
          <a:xfrm>
            <a:off x="0" y="5373077"/>
            <a:ext cx="4454770" cy="1077218"/>
          </a:xfrm>
          <a:prstGeom prst="rect">
            <a:avLst/>
          </a:prstGeom>
          <a:noFill/>
        </p:spPr>
        <p:txBody>
          <a:bodyPr wrap="square" rtlCol="0">
            <a:spAutoFit/>
          </a:bodyPr>
          <a:lstStyle/>
          <a:p>
            <a:endParaRPr lang="en-US" sz="2400" baseline="30000" dirty="0" smtClean="0"/>
          </a:p>
          <a:p>
            <a:r>
              <a:rPr lang="en-US" sz="2400" baseline="30000" dirty="0" smtClean="0">
                <a:solidFill>
                  <a:srgbClr val="141413"/>
                </a:solidFill>
                <a:latin typeface="Helvetica"/>
              </a:rPr>
              <a:t>SUSEES</a:t>
            </a:r>
            <a:r>
              <a:rPr lang="en-US" sz="2400" dirty="0" smtClean="0">
                <a:solidFill>
                  <a:srgbClr val="141413"/>
                </a:solidFill>
                <a:latin typeface="Helvetica"/>
              </a:rPr>
              <a:t> </a:t>
            </a:r>
            <a:r>
              <a:rPr lang="en-US" sz="2400" baseline="30000" dirty="0" smtClean="0">
                <a:solidFill>
                  <a:srgbClr val="141413"/>
                </a:solidFill>
                <a:latin typeface="Helvetica"/>
              </a:rPr>
              <a:t>Summer School </a:t>
            </a:r>
          </a:p>
          <a:p>
            <a:r>
              <a:rPr lang="en-US" sz="2400" baseline="30000" dirty="0" smtClean="0">
                <a:solidFill>
                  <a:srgbClr val="141413"/>
                </a:solidFill>
                <a:latin typeface="Helvetica"/>
              </a:rPr>
              <a:t>Napoli</a:t>
            </a:r>
            <a:r>
              <a:rPr lang="en-US" sz="2400" dirty="0" smtClean="0">
                <a:solidFill>
                  <a:srgbClr val="141413"/>
                </a:solidFill>
                <a:latin typeface="Helvetica"/>
              </a:rPr>
              <a:t> </a:t>
            </a:r>
            <a:r>
              <a:rPr lang="en-US" sz="2400" baseline="30000" dirty="0" smtClean="0">
                <a:solidFill>
                  <a:srgbClr val="141413"/>
                </a:solidFill>
                <a:latin typeface="Helvetica"/>
              </a:rPr>
              <a:t>July 2018</a:t>
            </a:r>
            <a:endParaRPr lang="en-US" sz="2400" dirty="0">
              <a:solidFill>
                <a:srgbClr val="141413"/>
              </a:solidFill>
              <a:latin typeface="Helvetic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9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5442"/>
          </a:xfrm>
        </p:spPr>
        <p:txBody>
          <a:bodyPr>
            <a:normAutofit/>
          </a:bodyPr>
          <a:lstStyle/>
          <a:p>
            <a:r>
              <a:rPr lang="en-US" sz="2400" dirty="0" smtClean="0">
                <a:solidFill>
                  <a:schemeClr val="tx1">
                    <a:lumMod val="65000"/>
                    <a:lumOff val="35000"/>
                  </a:schemeClr>
                </a:solidFill>
                <a:latin typeface="Calibri"/>
              </a:rPr>
              <a:t>The new knowledge-brokers: experts, consultants, advisers….</a:t>
            </a:r>
            <a:endParaRPr lang="en-US" sz="2400" dirty="0">
              <a:solidFill>
                <a:schemeClr val="tx1">
                  <a:lumMod val="65000"/>
                  <a:lumOff val="35000"/>
                </a:schemeClr>
              </a:solidFill>
              <a:latin typeface="Calibri"/>
            </a:endParaRPr>
          </a:p>
        </p:txBody>
      </p:sp>
      <p:sp>
        <p:nvSpPr>
          <p:cNvPr id="3" name="Content Placeholder 2"/>
          <p:cNvSpPr>
            <a:spLocks noGrp="1"/>
          </p:cNvSpPr>
          <p:nvPr>
            <p:ph idx="1"/>
          </p:nvPr>
        </p:nvSpPr>
        <p:spPr>
          <a:xfrm>
            <a:off x="457200" y="1270080"/>
            <a:ext cx="8229600" cy="4856083"/>
          </a:xfrm>
        </p:spPr>
        <p:txBody>
          <a:bodyPr>
            <a:normAutofit/>
          </a:bodyPr>
          <a:lstStyle/>
          <a:p>
            <a:pPr algn="just">
              <a:buNone/>
            </a:pPr>
            <a:r>
              <a:rPr lang="en-GB" sz="2162" dirty="0" smtClean="0">
                <a:solidFill>
                  <a:schemeClr val="tx1">
                    <a:lumMod val="65000"/>
                    <a:lumOff val="35000"/>
                  </a:schemeClr>
                </a:solidFill>
                <a:latin typeface="Calibri"/>
              </a:rPr>
              <a:t>Governing work </a:t>
            </a:r>
            <a:r>
              <a:rPr lang="en-GB" sz="2162" dirty="0">
                <a:solidFill>
                  <a:schemeClr val="tx1">
                    <a:lumMod val="65000"/>
                    <a:lumOff val="35000"/>
                  </a:schemeClr>
                </a:solidFill>
                <a:latin typeface="Calibri"/>
              </a:rPr>
              <a:t>demands skills in translating information into ‘practical knowledge’, mediating conflict and brokering </a:t>
            </a:r>
            <a:r>
              <a:rPr lang="en-GB" sz="2162" dirty="0" smtClean="0">
                <a:solidFill>
                  <a:schemeClr val="tx1">
                    <a:lumMod val="65000"/>
                    <a:lumOff val="35000"/>
                  </a:schemeClr>
                </a:solidFill>
                <a:latin typeface="Calibri"/>
              </a:rPr>
              <a:t>interests. </a:t>
            </a:r>
            <a:r>
              <a:rPr lang="en-GB" sz="2162" dirty="0">
                <a:solidFill>
                  <a:schemeClr val="tx1">
                    <a:lumMod val="65000"/>
                    <a:lumOff val="35000"/>
                  </a:schemeClr>
                </a:solidFill>
                <a:latin typeface="Calibri"/>
              </a:rPr>
              <a:t>N</a:t>
            </a:r>
            <a:r>
              <a:rPr lang="en-GB" sz="2162" dirty="0" smtClean="0">
                <a:solidFill>
                  <a:schemeClr val="tx1">
                    <a:lumMod val="65000"/>
                    <a:lumOff val="35000"/>
                  </a:schemeClr>
                </a:solidFill>
                <a:latin typeface="Calibri"/>
              </a:rPr>
              <a:t>etworks </a:t>
            </a:r>
            <a:r>
              <a:rPr lang="en-GB" sz="2162" dirty="0">
                <a:solidFill>
                  <a:schemeClr val="tx1">
                    <a:lumMod val="65000"/>
                    <a:lumOff val="35000"/>
                  </a:schemeClr>
                </a:solidFill>
                <a:latin typeface="Calibri"/>
              </a:rPr>
              <a:t>of experts</a:t>
            </a:r>
            <a:r>
              <a:rPr lang="en-GB" sz="2162" dirty="0" smtClean="0">
                <a:solidFill>
                  <a:schemeClr val="tx1">
                    <a:lumMod val="65000"/>
                    <a:lumOff val="35000"/>
                  </a:schemeClr>
                </a:solidFill>
                <a:latin typeface="Calibri"/>
              </a:rPr>
              <a:t> [often with commercial interests] promote </a:t>
            </a:r>
            <a:r>
              <a:rPr lang="en-GB" sz="2162" dirty="0">
                <a:solidFill>
                  <a:schemeClr val="tx1">
                    <a:lumMod val="65000"/>
                    <a:lumOff val="35000"/>
                  </a:schemeClr>
                </a:solidFill>
                <a:latin typeface="Calibri"/>
              </a:rPr>
              <a:t>cognitive consensus that makes political action easier.</a:t>
            </a:r>
            <a:r>
              <a:rPr lang="en-GB" sz="2162" dirty="0" smtClean="0">
                <a:solidFill>
                  <a:schemeClr val="tx1">
                    <a:lumMod val="65000"/>
                    <a:lumOff val="35000"/>
                  </a:schemeClr>
                </a:solidFill>
                <a:latin typeface="Calibri"/>
              </a:rPr>
              <a:t> Moreover</a:t>
            </a:r>
            <a:r>
              <a:rPr lang="en-GB" sz="2162" dirty="0">
                <a:solidFill>
                  <a:schemeClr val="tx1">
                    <a:lumMod val="65000"/>
                    <a:lumOff val="35000"/>
                  </a:schemeClr>
                </a:solidFill>
                <a:latin typeface="Calibri"/>
              </a:rPr>
              <a:t>:</a:t>
            </a:r>
            <a:r>
              <a:rPr lang="en-GB" sz="2162" dirty="0" smtClean="0">
                <a:solidFill>
                  <a:schemeClr val="tx1">
                    <a:lumMod val="65000"/>
                    <a:lumOff val="35000"/>
                  </a:schemeClr>
                </a:solidFill>
                <a:latin typeface="Calibri"/>
              </a:rPr>
              <a:t> </a:t>
            </a:r>
          </a:p>
          <a:p>
            <a:pPr algn="just">
              <a:buNone/>
            </a:pPr>
            <a:r>
              <a:rPr lang="en-GB" sz="2162" dirty="0" smtClean="0">
                <a:solidFill>
                  <a:schemeClr val="tx1">
                    <a:lumMod val="65000"/>
                    <a:lumOff val="35000"/>
                  </a:schemeClr>
                </a:solidFill>
                <a:latin typeface="Calibri"/>
              </a:rPr>
              <a:t>‘their </a:t>
            </a:r>
            <a:r>
              <a:rPr lang="en-GB" sz="2162" dirty="0">
                <a:solidFill>
                  <a:schemeClr val="tx1">
                    <a:lumMod val="65000"/>
                    <a:lumOff val="35000"/>
                  </a:schemeClr>
                </a:solidFill>
                <a:latin typeface="Calibri"/>
              </a:rPr>
              <a:t>attributes as experts and consultants tend to obscure the ideological and political dimension of their activities of knowledge production for </a:t>
            </a:r>
            <a:r>
              <a:rPr lang="en-GB" sz="2162" dirty="0" smtClean="0">
                <a:solidFill>
                  <a:schemeClr val="tx1">
                    <a:lumMod val="65000"/>
                    <a:lumOff val="35000"/>
                  </a:schemeClr>
                </a:solidFill>
                <a:latin typeface="Calibri"/>
              </a:rPr>
              <a:t>policy’ </a:t>
            </a:r>
            <a:r>
              <a:rPr lang="en-GB" sz="2162" dirty="0">
                <a:solidFill>
                  <a:schemeClr val="tx1">
                    <a:lumMod val="65000"/>
                    <a:lumOff val="35000"/>
                  </a:schemeClr>
                </a:solidFill>
                <a:latin typeface="Calibri"/>
              </a:rPr>
              <a:t>(</a:t>
            </a:r>
            <a:r>
              <a:rPr lang="en-GB" sz="2162" dirty="0" err="1">
                <a:solidFill>
                  <a:schemeClr val="tx1">
                    <a:lumMod val="65000"/>
                    <a:lumOff val="35000"/>
                  </a:schemeClr>
                </a:solidFill>
                <a:latin typeface="Calibri"/>
              </a:rPr>
              <a:t>Shiroma</a:t>
            </a:r>
            <a:r>
              <a:rPr lang="en-GB" sz="2162" dirty="0">
                <a:solidFill>
                  <a:schemeClr val="tx1">
                    <a:lumMod val="65000"/>
                    <a:lumOff val="35000"/>
                  </a:schemeClr>
                </a:solidFill>
                <a:latin typeface="Calibri"/>
              </a:rPr>
              <a:t>, 2014, </a:t>
            </a:r>
            <a:r>
              <a:rPr lang="en-GB" sz="2162" dirty="0" err="1">
                <a:solidFill>
                  <a:schemeClr val="tx1">
                    <a:lumMod val="65000"/>
                    <a:lumOff val="35000"/>
                  </a:schemeClr>
                </a:solidFill>
                <a:latin typeface="Calibri"/>
              </a:rPr>
              <a:t>p</a:t>
            </a:r>
            <a:r>
              <a:rPr lang="en-GB" sz="2162" dirty="0">
                <a:solidFill>
                  <a:schemeClr val="tx1">
                    <a:lumMod val="65000"/>
                    <a:lumOff val="35000"/>
                  </a:schemeClr>
                </a:solidFill>
                <a:latin typeface="Calibri"/>
              </a:rPr>
              <a:t>. 2).</a:t>
            </a:r>
            <a:r>
              <a:rPr lang="en-GB" sz="2162" dirty="0" smtClean="0">
                <a:solidFill>
                  <a:schemeClr val="tx1">
                    <a:lumMod val="65000"/>
                    <a:lumOff val="35000"/>
                  </a:schemeClr>
                </a:solidFill>
                <a:latin typeface="Calibri"/>
              </a:rPr>
              <a:t> </a:t>
            </a:r>
          </a:p>
          <a:p>
            <a:pPr algn="just">
              <a:buNone/>
            </a:pPr>
            <a:r>
              <a:rPr lang="en-GB" sz="2162" dirty="0" smtClean="0">
                <a:solidFill>
                  <a:schemeClr val="tx1">
                    <a:lumMod val="65000"/>
                    <a:lumOff val="35000"/>
                  </a:schemeClr>
                </a:solidFill>
                <a:latin typeface="Calibri"/>
              </a:rPr>
              <a:t>‘The </a:t>
            </a:r>
            <a:r>
              <a:rPr lang="en-GB" sz="2162" dirty="0">
                <a:solidFill>
                  <a:schemeClr val="tx1">
                    <a:lumMod val="65000"/>
                    <a:lumOff val="35000"/>
                  </a:schemeClr>
                </a:solidFill>
                <a:latin typeface="Calibri"/>
              </a:rPr>
              <a:t>rapid growth of experts, advisers and consultants in education arises from the rapid expansion of </a:t>
            </a:r>
            <a:r>
              <a:rPr lang="en-GB" sz="2162" dirty="0" smtClean="0">
                <a:solidFill>
                  <a:schemeClr val="tx1">
                    <a:lumMod val="65000"/>
                    <a:lumOff val="35000"/>
                  </a:schemeClr>
                </a:solidFill>
                <a:latin typeface="Calibri"/>
              </a:rPr>
              <a:t>knowledge/information, this </a:t>
            </a:r>
            <a:r>
              <a:rPr lang="en-GB" sz="2162" dirty="0">
                <a:solidFill>
                  <a:schemeClr val="tx1">
                    <a:lumMod val="65000"/>
                    <a:lumOff val="35000"/>
                  </a:schemeClr>
                </a:solidFill>
                <a:latin typeface="Calibri"/>
              </a:rPr>
              <a:t>provides opportunities for simplification of the problem of endless competing interpretation in order to provide a basis for </a:t>
            </a:r>
            <a:r>
              <a:rPr lang="en-GB" sz="2162" dirty="0" smtClean="0">
                <a:solidFill>
                  <a:schemeClr val="tx1">
                    <a:lumMod val="65000"/>
                    <a:lumOff val="35000"/>
                  </a:schemeClr>
                </a:solidFill>
                <a:latin typeface="Calibri"/>
              </a:rPr>
              <a:t>action’ </a:t>
            </a:r>
            <a:r>
              <a:rPr lang="en-GB" sz="2162" dirty="0">
                <a:solidFill>
                  <a:schemeClr val="tx1">
                    <a:lumMod val="65000"/>
                    <a:lumOff val="35000"/>
                  </a:schemeClr>
                </a:solidFill>
                <a:latin typeface="Calibri"/>
              </a:rPr>
              <a:t>(</a:t>
            </a:r>
            <a:r>
              <a:rPr lang="en-GB" sz="2162" dirty="0" err="1">
                <a:solidFill>
                  <a:schemeClr val="tx1">
                    <a:lumMod val="65000"/>
                    <a:lumOff val="35000"/>
                  </a:schemeClr>
                </a:solidFill>
                <a:latin typeface="Calibri"/>
              </a:rPr>
              <a:t>Grundmann</a:t>
            </a:r>
            <a:r>
              <a:rPr lang="en-GB" sz="2162" dirty="0">
                <a:solidFill>
                  <a:schemeClr val="tx1">
                    <a:lumMod val="65000"/>
                    <a:lumOff val="35000"/>
                  </a:schemeClr>
                </a:solidFill>
                <a:latin typeface="Calibri"/>
              </a:rPr>
              <a:t> &amp; </a:t>
            </a:r>
            <a:r>
              <a:rPr lang="en-GB" sz="2162" dirty="0" err="1">
                <a:solidFill>
                  <a:schemeClr val="tx1">
                    <a:lumMod val="65000"/>
                    <a:lumOff val="35000"/>
                  </a:schemeClr>
                </a:solidFill>
                <a:latin typeface="Calibri"/>
              </a:rPr>
              <a:t>Stehr</a:t>
            </a:r>
            <a:r>
              <a:rPr lang="en-GB" sz="2162" dirty="0">
                <a:solidFill>
                  <a:schemeClr val="tx1">
                    <a:lumMod val="65000"/>
                    <a:lumOff val="35000"/>
                  </a:schemeClr>
                </a:solidFill>
                <a:latin typeface="Calibri"/>
              </a:rPr>
              <a:t>, 2012, pp. 20-21).</a:t>
            </a:r>
          </a:p>
          <a:p>
            <a:endParaRPr lang="en-US" dirty="0">
              <a:latin typeface="Garamond"/>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72113"/>
          </a:xfrm>
        </p:spPr>
        <p:txBody>
          <a:bodyPr>
            <a:normAutofit/>
          </a:bodyPr>
          <a:lstStyle/>
          <a:p>
            <a:r>
              <a:rPr lang="en-US" sz="2000" dirty="0" smtClean="0"/>
              <a:t>Changing Governance (adapted from the project ‘The Changing Role of Knowledge and Policy in health and education’: </a:t>
            </a:r>
            <a:r>
              <a:rPr lang="en-US" sz="2000" dirty="0" err="1" smtClean="0"/>
              <a:t>www.knowandpol.eu</a:t>
            </a:r>
            <a:r>
              <a:rPr lang="en-US" sz="2000" dirty="0" smtClean="0"/>
              <a:t>)</a:t>
            </a:r>
            <a:endParaRPr lang="en-US" sz="2000" dirty="0"/>
          </a:p>
        </p:txBody>
      </p:sp>
      <p:sp>
        <p:nvSpPr>
          <p:cNvPr id="5" name="Text Placeholder 4"/>
          <p:cNvSpPr>
            <a:spLocks noGrp="1"/>
          </p:cNvSpPr>
          <p:nvPr>
            <p:ph type="body" idx="1"/>
          </p:nvPr>
        </p:nvSpPr>
        <p:spPr>
          <a:xfrm>
            <a:off x="457200" y="1317343"/>
            <a:ext cx="4040188" cy="857532"/>
          </a:xfrm>
        </p:spPr>
        <p:txBody>
          <a:bodyPr/>
          <a:lstStyle/>
          <a:p>
            <a:r>
              <a:rPr lang="en-US" dirty="0" smtClean="0"/>
              <a:t>Bureaucracy</a:t>
            </a:r>
            <a:endParaRPr lang="en-US" dirty="0"/>
          </a:p>
        </p:txBody>
      </p:sp>
      <p:sp>
        <p:nvSpPr>
          <p:cNvPr id="6" name="Content Placeholder 5"/>
          <p:cNvSpPr>
            <a:spLocks noGrp="1"/>
          </p:cNvSpPr>
          <p:nvPr>
            <p:ph sz="half" idx="2"/>
          </p:nvPr>
        </p:nvSpPr>
        <p:spPr/>
        <p:txBody>
          <a:bodyPr/>
          <a:lstStyle/>
          <a:p>
            <a:r>
              <a:rPr lang="en-US" dirty="0" smtClean="0"/>
              <a:t>National State-</a:t>
            </a:r>
            <a:r>
              <a:rPr lang="en-US" dirty="0" err="1" smtClean="0"/>
              <a:t>centred</a:t>
            </a:r>
            <a:endParaRPr lang="en-US" dirty="0" smtClean="0"/>
          </a:p>
          <a:p>
            <a:r>
              <a:rPr lang="en-US" dirty="0" smtClean="0"/>
              <a:t>Hierarchical </a:t>
            </a:r>
            <a:r>
              <a:rPr lang="en-US" dirty="0" err="1" smtClean="0"/>
              <a:t>organisation</a:t>
            </a:r>
            <a:r>
              <a:rPr lang="en-US" dirty="0" smtClean="0"/>
              <a:t>/formal regulation</a:t>
            </a:r>
          </a:p>
          <a:p>
            <a:r>
              <a:rPr lang="en-US" dirty="0" smtClean="0"/>
              <a:t>Main actors: formal policy makers, professionals</a:t>
            </a:r>
          </a:p>
          <a:p>
            <a:r>
              <a:rPr lang="en-US" dirty="0" smtClean="0"/>
              <a:t>Actors and </a:t>
            </a:r>
            <a:r>
              <a:rPr lang="en-US" dirty="0" err="1" smtClean="0"/>
              <a:t>organisations</a:t>
            </a:r>
            <a:r>
              <a:rPr lang="en-US" dirty="0" smtClean="0"/>
              <a:t> defined by state and sector</a:t>
            </a:r>
          </a:p>
          <a:p>
            <a:r>
              <a:rPr lang="en-US" dirty="0" smtClean="0"/>
              <a:t>Action through norms: changing rules</a:t>
            </a:r>
          </a:p>
          <a:p>
            <a:endParaRPr lang="en-US" dirty="0"/>
          </a:p>
        </p:txBody>
      </p:sp>
      <p:sp>
        <p:nvSpPr>
          <p:cNvPr id="7" name="Text Placeholder 6"/>
          <p:cNvSpPr>
            <a:spLocks noGrp="1"/>
          </p:cNvSpPr>
          <p:nvPr>
            <p:ph type="body" sz="quarter" idx="3"/>
          </p:nvPr>
        </p:nvSpPr>
        <p:spPr>
          <a:xfrm>
            <a:off x="4645025" y="1317343"/>
            <a:ext cx="4041775" cy="857532"/>
          </a:xfrm>
        </p:spPr>
        <p:txBody>
          <a:bodyPr/>
          <a:lstStyle/>
          <a:p>
            <a:r>
              <a:rPr lang="en-US" dirty="0" smtClean="0"/>
              <a:t>Post-Bureaucracy</a:t>
            </a:r>
            <a:endParaRPr lang="en-US" dirty="0"/>
          </a:p>
        </p:txBody>
      </p:sp>
      <p:sp>
        <p:nvSpPr>
          <p:cNvPr id="8" name="Content Placeholder 7"/>
          <p:cNvSpPr>
            <a:spLocks noGrp="1"/>
          </p:cNvSpPr>
          <p:nvPr>
            <p:ph sz="quarter" idx="4"/>
          </p:nvPr>
        </p:nvSpPr>
        <p:spPr/>
        <p:txBody>
          <a:bodyPr>
            <a:normAutofit lnSpcReduction="10000"/>
          </a:bodyPr>
          <a:lstStyle/>
          <a:p>
            <a:r>
              <a:rPr lang="en-US" dirty="0" smtClean="0"/>
              <a:t>Poly-centric-inter/trans-national</a:t>
            </a:r>
          </a:p>
          <a:p>
            <a:r>
              <a:rPr lang="en-US" dirty="0" smtClean="0"/>
              <a:t>Diversity of actors, public/private hybrids, non-formal actors (consumers, 3</a:t>
            </a:r>
            <a:r>
              <a:rPr lang="en-US" baseline="30000" dirty="0" smtClean="0"/>
              <a:t>rd</a:t>
            </a:r>
            <a:r>
              <a:rPr lang="en-US" dirty="0" smtClean="0"/>
              <a:t> sector)</a:t>
            </a:r>
          </a:p>
          <a:p>
            <a:r>
              <a:rPr lang="en-US" dirty="0" smtClean="0"/>
              <a:t>Networked, fluid, blurred hierarchy</a:t>
            </a:r>
          </a:p>
          <a:p>
            <a:r>
              <a:rPr lang="en-US" dirty="0" smtClean="0"/>
              <a:t>Knowledge (data) based action</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952793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Changing Knowledge</a:t>
            </a:r>
            <a:endParaRPr lang="en-US" sz="2800" dirty="0"/>
          </a:p>
        </p:txBody>
      </p:sp>
      <p:sp>
        <p:nvSpPr>
          <p:cNvPr id="3" name="Text Placeholder 2"/>
          <p:cNvSpPr>
            <a:spLocks noGrp="1"/>
          </p:cNvSpPr>
          <p:nvPr>
            <p:ph type="body" idx="1"/>
          </p:nvPr>
        </p:nvSpPr>
        <p:spPr/>
        <p:txBody>
          <a:bodyPr/>
          <a:lstStyle/>
          <a:p>
            <a:r>
              <a:rPr lang="en-US" dirty="0" smtClean="0"/>
              <a:t>Knowledge</a:t>
            </a:r>
            <a:endParaRPr lang="en-US" dirty="0"/>
          </a:p>
        </p:txBody>
      </p:sp>
      <p:sp>
        <p:nvSpPr>
          <p:cNvPr id="4" name="Content Placeholder 3"/>
          <p:cNvSpPr>
            <a:spLocks noGrp="1"/>
          </p:cNvSpPr>
          <p:nvPr>
            <p:ph sz="half" idx="2"/>
          </p:nvPr>
        </p:nvSpPr>
        <p:spPr/>
        <p:txBody>
          <a:bodyPr/>
          <a:lstStyle/>
          <a:p>
            <a:r>
              <a:rPr lang="en-US" dirty="0" smtClean="0"/>
              <a:t>Dominant legitimacy: Scientific/Professional knowledge</a:t>
            </a:r>
          </a:p>
          <a:p>
            <a:r>
              <a:rPr lang="en-US" dirty="0" smtClean="0"/>
              <a:t>Limited knowledge holders</a:t>
            </a:r>
          </a:p>
          <a:p>
            <a:r>
              <a:rPr lang="en-US" dirty="0" smtClean="0"/>
              <a:t>Disciplinary knowledge-segmented, </a:t>
            </a:r>
            <a:r>
              <a:rPr lang="en-US" dirty="0" err="1" smtClean="0"/>
              <a:t>specialised</a:t>
            </a:r>
            <a:endParaRPr lang="en-US" dirty="0" smtClean="0"/>
          </a:p>
          <a:p>
            <a:r>
              <a:rPr lang="en-US" dirty="0" smtClean="0"/>
              <a:t>Slow circulation within closed systems</a:t>
            </a:r>
          </a:p>
          <a:p>
            <a:endParaRPr lang="en-US" dirty="0"/>
          </a:p>
        </p:txBody>
      </p:sp>
      <p:sp>
        <p:nvSpPr>
          <p:cNvPr id="5" name="Text Placeholder 4"/>
          <p:cNvSpPr>
            <a:spLocks noGrp="1"/>
          </p:cNvSpPr>
          <p:nvPr>
            <p:ph type="body" sz="quarter" idx="3"/>
          </p:nvPr>
        </p:nvSpPr>
        <p:spPr/>
        <p:txBody>
          <a:bodyPr/>
          <a:lstStyle/>
          <a:p>
            <a:r>
              <a:rPr lang="en-US" dirty="0" err="1" smtClean="0"/>
              <a:t>Knowledges</a:t>
            </a:r>
            <a:endParaRPr lang="en-US" dirty="0"/>
          </a:p>
        </p:txBody>
      </p:sp>
      <p:sp>
        <p:nvSpPr>
          <p:cNvPr id="6" name="Content Placeholder 5"/>
          <p:cNvSpPr>
            <a:spLocks noGrp="1"/>
          </p:cNvSpPr>
          <p:nvPr>
            <p:ph sz="quarter" idx="4"/>
          </p:nvPr>
        </p:nvSpPr>
        <p:spPr/>
        <p:txBody>
          <a:bodyPr>
            <a:normAutofit fontScale="92500"/>
          </a:bodyPr>
          <a:lstStyle/>
          <a:p>
            <a:r>
              <a:rPr lang="en-US" dirty="0" smtClean="0"/>
              <a:t>Legitimacy varied-know how, experiential and scientific</a:t>
            </a:r>
          </a:p>
          <a:p>
            <a:r>
              <a:rPr lang="en-US" dirty="0" smtClean="0"/>
              <a:t>Diversity of </a:t>
            </a:r>
            <a:r>
              <a:rPr lang="en-US" dirty="0" err="1" smtClean="0"/>
              <a:t>recognised</a:t>
            </a:r>
            <a:r>
              <a:rPr lang="en-US" dirty="0" smtClean="0"/>
              <a:t> knowledge holders</a:t>
            </a:r>
          </a:p>
          <a:p>
            <a:r>
              <a:rPr lang="en-US" dirty="0" smtClean="0"/>
              <a:t>‘what (ever) works’-usable, auditable, translatable –containing ‘levers for action’</a:t>
            </a:r>
          </a:p>
          <a:p>
            <a:r>
              <a:rPr lang="en-US" dirty="0" smtClean="0"/>
              <a:t>Fast-moving, </a:t>
            </a:r>
            <a:r>
              <a:rPr lang="en-US" dirty="0" err="1" smtClean="0"/>
              <a:t>internationalised</a:t>
            </a:r>
            <a:r>
              <a:rPr lang="en-US" dirty="0" smtClean="0"/>
              <a:t>, data-based</a:t>
            </a:r>
          </a:p>
          <a:p>
            <a:endParaRPr lang="en-US" dirty="0" smtClean="0"/>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1" y="276568"/>
            <a:ext cx="8553108" cy="748303"/>
          </a:xfrm>
        </p:spPr>
        <p:txBody>
          <a:bodyPr>
            <a:normAutofit/>
          </a:bodyPr>
          <a:lstStyle/>
          <a:p>
            <a:r>
              <a:rPr lang="en-US" sz="2400" dirty="0" smtClean="0">
                <a:ea typeface="ＭＳ Ｐゴシック" pitchFamily="34" charset="-128"/>
              </a:rPr>
              <a:t>Researching Europe</a:t>
            </a:r>
            <a:endParaRPr lang="en-GB" sz="2400" dirty="0"/>
          </a:p>
        </p:txBody>
      </p:sp>
      <p:sp>
        <p:nvSpPr>
          <p:cNvPr id="3" name="Content Placeholder 2"/>
          <p:cNvSpPr>
            <a:spLocks noGrp="1"/>
          </p:cNvSpPr>
          <p:nvPr>
            <p:ph idx="1"/>
          </p:nvPr>
        </p:nvSpPr>
        <p:spPr>
          <a:xfrm>
            <a:off x="381437" y="1600200"/>
            <a:ext cx="8229600" cy="4525963"/>
          </a:xfrm>
        </p:spPr>
        <p:txBody>
          <a:bodyPr>
            <a:normAutofit/>
          </a:bodyPr>
          <a:lstStyle/>
          <a:p>
            <a:pPr marL="0" indent="0">
              <a:buNone/>
            </a:pPr>
            <a:endParaRPr lang="en-GB" sz="2200" i="1" dirty="0" smtClean="0"/>
          </a:p>
          <a:p>
            <a:pPr marL="0" indent="0">
              <a:buNone/>
            </a:pPr>
            <a:r>
              <a:rPr lang="en-GB" sz="2200" i="1" dirty="0" smtClean="0"/>
              <a:t>……..participants </a:t>
            </a:r>
            <a:r>
              <a:rPr lang="en-GB" sz="2200" i="1" dirty="0"/>
              <a:t>come from and work in specific research traditions, have diverse research potentials and experiences, publish their findings in distinct parts of the literature and in different languages, develop their work under sometimes quite distinct working conditions and organizational settings (some of them being bureaucratic and hierarchical, some are little connected to international research activities, while others are more networked and dominant</a:t>
            </a:r>
            <a:r>
              <a:rPr lang="en-GB" sz="2200" dirty="0"/>
              <a:t>).’ </a:t>
            </a:r>
            <a:endParaRPr lang="en-GB" sz="2200" dirty="0" smtClean="0"/>
          </a:p>
          <a:p>
            <a:pPr marL="0" indent="0">
              <a:buNone/>
            </a:pPr>
            <a:r>
              <a:rPr lang="en-GB" sz="2200" dirty="0" smtClean="0"/>
              <a:t>(</a:t>
            </a:r>
            <a:r>
              <a:rPr lang="en-GB" sz="2200" dirty="0" err="1"/>
              <a:t>Mangez</a:t>
            </a:r>
            <a:r>
              <a:rPr lang="en-GB" sz="2200" dirty="0"/>
              <a:t> </a:t>
            </a:r>
            <a:r>
              <a:rPr lang="en-GB" sz="2000" dirty="0" smtClean="0"/>
              <a:t>2010: 2)</a:t>
            </a:r>
            <a:endParaRPr lang="en-GB" dirty="0"/>
          </a:p>
          <a:p>
            <a:pPr marL="0" indent="0">
              <a:buNone/>
            </a:pPr>
            <a:endParaRPr lang="en-GB" dirty="0"/>
          </a:p>
          <a:p>
            <a:pPr algn="just">
              <a:buNone/>
            </a:pPr>
            <a:endParaRPr lang="en-GB" dirty="0">
              <a:latin typeface="Times New Roman" pitchFamily="18" charset="0"/>
              <a:ea typeface="ＭＳ Ｐゴシック" pitchFamily="34" charset="-128"/>
              <a:cs typeface="Times New Roman" pitchFamily="18" charset="0"/>
            </a:endParaRPr>
          </a:p>
          <a:p>
            <a:pPr marL="0" indent="0">
              <a:lnSpc>
                <a:spcPct val="120000"/>
              </a:lnSpc>
              <a:buNone/>
            </a:pPr>
            <a:endParaRPr lang="en-GB" dirty="0"/>
          </a:p>
        </p:txBody>
      </p:sp>
    </p:spTree>
    <p:extLst>
      <p:ext uri="{BB962C8B-B14F-4D97-AF65-F5344CB8AC3E}">
        <p14:creationId xmlns:p14="http://schemas.microsoft.com/office/powerpoint/2010/main" val="35439510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1" y="276568"/>
            <a:ext cx="8553108" cy="748303"/>
          </a:xfrm>
        </p:spPr>
        <p:txBody>
          <a:bodyPr>
            <a:normAutofit/>
          </a:bodyPr>
          <a:lstStyle/>
          <a:p>
            <a:r>
              <a:rPr lang="en-US" sz="2400" dirty="0" smtClean="0">
                <a:ea typeface="ＭＳ Ｐゴシック" pitchFamily="34" charset="-128"/>
              </a:rPr>
              <a:t>Researching Europe</a:t>
            </a:r>
            <a:endParaRPr lang="en-GB" sz="2400" dirty="0"/>
          </a:p>
        </p:txBody>
      </p:sp>
      <p:sp>
        <p:nvSpPr>
          <p:cNvPr id="3" name="Content Placeholder 2"/>
          <p:cNvSpPr>
            <a:spLocks noGrp="1"/>
          </p:cNvSpPr>
          <p:nvPr>
            <p:ph idx="1"/>
          </p:nvPr>
        </p:nvSpPr>
        <p:spPr>
          <a:xfrm>
            <a:off x="381437" y="1600200"/>
            <a:ext cx="8229600" cy="4525963"/>
          </a:xfrm>
        </p:spPr>
        <p:txBody>
          <a:bodyPr>
            <a:normAutofit/>
          </a:bodyPr>
          <a:lstStyle/>
          <a:p>
            <a:pPr marL="0" indent="0" algn="just">
              <a:buNone/>
            </a:pPr>
            <a:r>
              <a:rPr lang="en-US" sz="2400" dirty="0"/>
              <a:t>The </a:t>
            </a:r>
            <a:r>
              <a:rPr lang="en-US" sz="2400" dirty="0" err="1"/>
              <a:t>Europeanisation</a:t>
            </a:r>
            <a:r>
              <a:rPr lang="en-US" sz="2400" dirty="0"/>
              <a:t> </a:t>
            </a:r>
            <a:r>
              <a:rPr lang="en-US" sz="2400" dirty="0" smtClean="0"/>
              <a:t>process[in research] </a:t>
            </a:r>
            <a:r>
              <a:rPr lang="en-US" sz="2400" dirty="0"/>
              <a:t>can be observed with respect </a:t>
            </a:r>
            <a:r>
              <a:rPr lang="en-US" sz="2400" dirty="0" smtClean="0"/>
              <a:t>to:</a:t>
            </a:r>
          </a:p>
          <a:p>
            <a:pPr algn="just"/>
            <a:r>
              <a:rPr lang="en-US" sz="2400" dirty="0" smtClean="0"/>
              <a:t>the </a:t>
            </a:r>
            <a:r>
              <a:rPr lang="en-US" sz="2400" dirty="0"/>
              <a:t>cognitive </a:t>
            </a:r>
            <a:r>
              <a:rPr lang="en-US" sz="2400" dirty="0" err="1"/>
              <a:t>harmonisation</a:t>
            </a:r>
            <a:r>
              <a:rPr lang="en-US" sz="2400" dirty="0"/>
              <a:t> and convergence of education policies (</a:t>
            </a:r>
            <a:r>
              <a:rPr lang="en-US" sz="2400" dirty="0" err="1"/>
              <a:t>Ravinet</a:t>
            </a:r>
            <a:r>
              <a:rPr lang="en-US" sz="2400" dirty="0"/>
              <a:t>, 2008; 2009); </a:t>
            </a:r>
            <a:endParaRPr lang="en-US" sz="2400" dirty="0" smtClean="0"/>
          </a:p>
          <a:p>
            <a:pPr algn="just"/>
            <a:r>
              <a:rPr lang="en-US" sz="2400" dirty="0" smtClean="0"/>
              <a:t>the </a:t>
            </a:r>
            <a:r>
              <a:rPr lang="en-US" sz="2400" dirty="0"/>
              <a:t>development of joint </a:t>
            </a:r>
            <a:r>
              <a:rPr lang="en-US" sz="2400" dirty="0" err="1"/>
              <a:t>programmes</a:t>
            </a:r>
            <a:r>
              <a:rPr lang="en-US" sz="2400" dirty="0"/>
              <a:t> and agreements to improve </a:t>
            </a:r>
            <a:r>
              <a:rPr lang="en-US" sz="2400" dirty="0" smtClean="0"/>
              <a:t>collaboration </a:t>
            </a:r>
            <a:r>
              <a:rPr lang="en-US" sz="2400" dirty="0"/>
              <a:t>at EU level (</a:t>
            </a:r>
            <a:r>
              <a:rPr lang="en-US" sz="2400" dirty="0" err="1"/>
              <a:t>Bressan</a:t>
            </a:r>
            <a:r>
              <a:rPr lang="en-US" sz="2400" dirty="0"/>
              <a:t>, </a:t>
            </a:r>
            <a:r>
              <a:rPr lang="en-US" sz="2400" dirty="0" err="1"/>
              <a:t>Reale</a:t>
            </a:r>
            <a:r>
              <a:rPr lang="en-US" sz="2400" dirty="0"/>
              <a:t> &amp; </a:t>
            </a:r>
            <a:r>
              <a:rPr lang="en-US" sz="2400" dirty="0" err="1"/>
              <a:t>Primeri</a:t>
            </a:r>
            <a:r>
              <a:rPr lang="en-US" sz="2400" dirty="0"/>
              <a:t>, 2008); </a:t>
            </a:r>
            <a:endParaRPr lang="en-US" sz="2400" dirty="0" smtClean="0"/>
          </a:p>
          <a:p>
            <a:pPr algn="just"/>
            <a:r>
              <a:rPr lang="en-US" sz="2400" dirty="0" smtClean="0"/>
              <a:t>the </a:t>
            </a:r>
            <a:r>
              <a:rPr lang="en-US" sz="2400" dirty="0"/>
              <a:t>changes in the fields of management, services and human resources, affecting institutional settings and </a:t>
            </a:r>
            <a:r>
              <a:rPr lang="en-US" sz="2400" dirty="0" err="1"/>
              <a:t>organisation</a:t>
            </a:r>
            <a:r>
              <a:rPr lang="en-US" sz="2400" dirty="0"/>
              <a:t> (Enders, 2004; </a:t>
            </a:r>
            <a:r>
              <a:rPr lang="en-US" sz="2400" dirty="0" err="1"/>
              <a:t>Gornitzka</a:t>
            </a:r>
            <a:r>
              <a:rPr lang="en-US" sz="2400" dirty="0"/>
              <a:t>, </a:t>
            </a:r>
            <a:r>
              <a:rPr lang="en-US" sz="2400" dirty="0" smtClean="0"/>
              <a:t>1999). </a:t>
            </a:r>
            <a:endParaRPr lang="en-GB" sz="2200" dirty="0" smtClean="0"/>
          </a:p>
          <a:p>
            <a:pPr marL="0" indent="0">
              <a:buNone/>
            </a:pPr>
            <a:endParaRPr lang="en-GB" dirty="0"/>
          </a:p>
          <a:p>
            <a:pPr algn="just">
              <a:buNone/>
            </a:pPr>
            <a:endParaRPr lang="en-GB" dirty="0">
              <a:latin typeface="Times New Roman" pitchFamily="18" charset="0"/>
              <a:ea typeface="ＭＳ Ｐゴシック" pitchFamily="34" charset="-128"/>
              <a:cs typeface="Times New Roman" pitchFamily="18" charset="0"/>
            </a:endParaRPr>
          </a:p>
          <a:p>
            <a:pPr marL="0" indent="0">
              <a:lnSpc>
                <a:spcPct val="120000"/>
              </a:lnSpc>
              <a:buNone/>
            </a:pPr>
            <a:endParaRPr lang="en-GB" dirty="0"/>
          </a:p>
        </p:txBody>
      </p:sp>
    </p:spTree>
    <p:extLst>
      <p:ext uri="{BB962C8B-B14F-4D97-AF65-F5344CB8AC3E}">
        <p14:creationId xmlns:p14="http://schemas.microsoft.com/office/powerpoint/2010/main" val="38776757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51" y="276568"/>
            <a:ext cx="8553108" cy="748303"/>
          </a:xfrm>
        </p:spPr>
        <p:txBody>
          <a:bodyPr>
            <a:normAutofit/>
          </a:bodyPr>
          <a:lstStyle/>
          <a:p>
            <a:r>
              <a:rPr lang="en-US" sz="2400" dirty="0" smtClean="0">
                <a:ea typeface="ＭＳ Ｐゴシック" pitchFamily="34" charset="-128"/>
              </a:rPr>
              <a:t>Researching Europe-constructing Europe</a:t>
            </a:r>
            <a:endParaRPr lang="en-GB" sz="2400" dirty="0"/>
          </a:p>
        </p:txBody>
      </p:sp>
      <p:sp>
        <p:nvSpPr>
          <p:cNvPr id="3" name="Content Placeholder 2"/>
          <p:cNvSpPr>
            <a:spLocks noGrp="1"/>
          </p:cNvSpPr>
          <p:nvPr>
            <p:ph idx="1"/>
          </p:nvPr>
        </p:nvSpPr>
        <p:spPr>
          <a:xfrm>
            <a:off x="381437" y="1600200"/>
            <a:ext cx="8229600" cy="4525963"/>
          </a:xfrm>
        </p:spPr>
        <p:txBody>
          <a:bodyPr>
            <a:normAutofit/>
          </a:bodyPr>
          <a:lstStyle/>
          <a:p>
            <a:pPr marL="0" indent="0">
              <a:buNone/>
            </a:pPr>
            <a:r>
              <a:rPr lang="en-US" sz="2200" dirty="0" smtClean="0"/>
              <a:t>European Union Framework </a:t>
            </a:r>
            <a:r>
              <a:rPr lang="en-US" sz="2200" dirty="0" err="1" smtClean="0"/>
              <a:t>Programmes</a:t>
            </a:r>
            <a:r>
              <a:rPr lang="en-US" sz="2200" dirty="0" smtClean="0"/>
              <a:t> </a:t>
            </a:r>
            <a:r>
              <a:rPr lang="en-US" sz="2200" dirty="0"/>
              <a:t>can be seen as policy instruments that foster the </a:t>
            </a:r>
            <a:r>
              <a:rPr lang="en-US" sz="2200" dirty="0" err="1"/>
              <a:t>Europeanisation</a:t>
            </a:r>
            <a:r>
              <a:rPr lang="en-US" sz="2200" dirty="0"/>
              <a:t> of academic research through </a:t>
            </a:r>
            <a:r>
              <a:rPr lang="en-US" sz="2200" dirty="0" err="1"/>
              <a:t>organisational</a:t>
            </a:r>
            <a:r>
              <a:rPr lang="en-US" sz="2200" dirty="0"/>
              <a:t>, cultural, and cognitive </a:t>
            </a:r>
            <a:r>
              <a:rPr lang="en-US" sz="2200" dirty="0" smtClean="0"/>
              <a:t>changes:</a:t>
            </a:r>
            <a:endParaRPr lang="en-GB" sz="2200" dirty="0"/>
          </a:p>
          <a:p>
            <a:pPr marL="0" indent="0">
              <a:buNone/>
            </a:pPr>
            <a:endParaRPr lang="en-GB" sz="2200" i="1" dirty="0" smtClean="0"/>
          </a:p>
          <a:p>
            <a:pPr marL="0" indent="0">
              <a:buNone/>
            </a:pPr>
            <a:r>
              <a:rPr lang="en-GB" sz="2200" i="1" dirty="0" smtClean="0"/>
              <a:t>……..</a:t>
            </a:r>
            <a:r>
              <a:rPr lang="en-US" sz="2200" i="1" dirty="0" smtClean="0"/>
              <a:t>changes </a:t>
            </a:r>
            <a:r>
              <a:rPr lang="en-US" sz="2200" i="1" dirty="0"/>
              <a:t>in EUFP </a:t>
            </a:r>
            <a:r>
              <a:rPr lang="en-US" sz="2200" i="1" dirty="0" smtClean="0"/>
              <a:t>rationales, </a:t>
            </a:r>
            <a:r>
              <a:rPr lang="en-US" sz="2200" i="1" dirty="0"/>
              <a:t>from distributive (financial facilitations) to regulative logics (construction of a European Research Area - ERA) can affect institutions in their </a:t>
            </a:r>
            <a:r>
              <a:rPr lang="en-US" sz="2200" i="1" dirty="0" err="1"/>
              <a:t>organisation</a:t>
            </a:r>
            <a:r>
              <a:rPr lang="en-US" sz="2200" i="1" dirty="0"/>
              <a:t>, daily practices, human resources, research collaborations, study </a:t>
            </a:r>
            <a:r>
              <a:rPr lang="en-US" sz="2200" i="1" dirty="0" err="1"/>
              <a:t>programmes</a:t>
            </a:r>
            <a:r>
              <a:rPr lang="en-US" sz="2200" i="1" dirty="0"/>
              <a:t> and curricula, as well as in their evaluation and reward </a:t>
            </a:r>
            <a:r>
              <a:rPr lang="en-US" sz="2200" i="1" dirty="0" smtClean="0"/>
              <a:t>criteria.</a:t>
            </a:r>
            <a:endParaRPr lang="en-GB" sz="2200" i="1" dirty="0"/>
          </a:p>
          <a:p>
            <a:pPr marL="0" indent="0">
              <a:buNone/>
            </a:pPr>
            <a:r>
              <a:rPr lang="en-GB" sz="2000" dirty="0" smtClean="0"/>
              <a:t>(</a:t>
            </a:r>
            <a:r>
              <a:rPr lang="en-GB" sz="2000" dirty="0" err="1" smtClean="0"/>
              <a:t>Primeri</a:t>
            </a:r>
            <a:r>
              <a:rPr lang="en-GB" sz="2000" dirty="0" smtClean="0"/>
              <a:t> and </a:t>
            </a:r>
            <a:r>
              <a:rPr lang="en-GB" sz="2000" dirty="0" err="1" smtClean="0"/>
              <a:t>Reale</a:t>
            </a:r>
            <a:r>
              <a:rPr lang="en-GB" sz="2000" dirty="0" smtClean="0"/>
              <a:t> 2012)</a:t>
            </a:r>
            <a:endParaRPr lang="en-GB" sz="2000" dirty="0"/>
          </a:p>
          <a:p>
            <a:pPr algn="just">
              <a:buNone/>
            </a:pPr>
            <a:endParaRPr lang="en-GB" dirty="0">
              <a:latin typeface="Times New Roman" pitchFamily="18" charset="0"/>
              <a:ea typeface="ＭＳ Ｐゴシック" pitchFamily="34" charset="-128"/>
              <a:cs typeface="Times New Roman" pitchFamily="18" charset="0"/>
            </a:endParaRPr>
          </a:p>
          <a:p>
            <a:pPr marL="0" indent="0">
              <a:lnSpc>
                <a:spcPct val="120000"/>
              </a:lnSpc>
              <a:buNone/>
            </a:pPr>
            <a:endParaRPr lang="en-GB" dirty="0"/>
          </a:p>
        </p:txBody>
      </p:sp>
    </p:spTree>
    <p:extLst>
      <p:ext uri="{BB962C8B-B14F-4D97-AF65-F5344CB8AC3E}">
        <p14:creationId xmlns:p14="http://schemas.microsoft.com/office/powerpoint/2010/main" val="15059029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Governing </a:t>
            </a:r>
            <a:r>
              <a:rPr lang="en-US" sz="2400" dirty="0"/>
              <a:t>k</a:t>
            </a:r>
            <a:r>
              <a:rPr lang="en-US" sz="2400" dirty="0" smtClean="0"/>
              <a:t>nowledge production</a:t>
            </a:r>
            <a:endParaRPr lang="en-US" sz="2400" dirty="0"/>
          </a:p>
        </p:txBody>
      </p:sp>
      <p:sp>
        <p:nvSpPr>
          <p:cNvPr id="3" name="Content Placeholder 2"/>
          <p:cNvSpPr>
            <a:spLocks noGrp="1"/>
          </p:cNvSpPr>
          <p:nvPr>
            <p:ph idx="1"/>
          </p:nvPr>
        </p:nvSpPr>
        <p:spPr/>
        <p:txBody>
          <a:bodyPr>
            <a:normAutofit/>
          </a:bodyPr>
          <a:lstStyle/>
          <a:p>
            <a:pPr marL="0" indent="0">
              <a:buNone/>
            </a:pPr>
            <a:r>
              <a:rPr lang="en-US" sz="2000" dirty="0"/>
              <a:t>Knowledge 'production' becomes a key phrase in the EU's research policy discourse: </a:t>
            </a:r>
            <a:r>
              <a:rPr lang="en-US" sz="2000" dirty="0" smtClean="0"/>
              <a:t>researchers </a:t>
            </a:r>
            <a:r>
              <a:rPr lang="en-US" sz="2000" dirty="0"/>
              <a:t>create 'innovations', 'new technologies', 'knowledge assets' and 'intellectual property'. </a:t>
            </a:r>
            <a:r>
              <a:rPr lang="en-US" sz="2000" dirty="0" smtClean="0"/>
              <a:t> </a:t>
            </a:r>
            <a:r>
              <a:rPr lang="en-US" sz="2000" dirty="0"/>
              <a:t>EU research policy </a:t>
            </a:r>
            <a:r>
              <a:rPr lang="en-US" sz="2000" dirty="0" smtClean="0"/>
              <a:t>texts continually </a:t>
            </a:r>
            <a:r>
              <a:rPr lang="en-US" sz="2000" dirty="0"/>
              <a:t>reinforce the idea that higher education </a:t>
            </a:r>
            <a:r>
              <a:rPr lang="en-US" sz="2000" dirty="0" smtClean="0"/>
              <a:t>produces-or should produce- </a:t>
            </a:r>
            <a:r>
              <a:rPr lang="en-US" sz="2000" dirty="0"/>
              <a:t>useful 'results' for the individual and society.</a:t>
            </a:r>
            <a:endParaRPr lang="en-GB" sz="2000" dirty="0"/>
          </a:p>
          <a:p>
            <a:pPr marL="0" indent="0">
              <a:buNone/>
            </a:pPr>
            <a:endParaRPr lang="en-US" sz="2000" dirty="0" smtClean="0"/>
          </a:p>
          <a:p>
            <a:pPr marL="0" indent="0">
              <a:buNone/>
            </a:pPr>
            <a:r>
              <a:rPr lang="en-US" sz="2000" dirty="0" smtClean="0"/>
              <a:t>‘</a:t>
            </a:r>
            <a:r>
              <a:rPr lang="en-US" sz="2000" i="1" dirty="0" smtClean="0"/>
              <a:t>The use of 'indicators</a:t>
            </a:r>
            <a:r>
              <a:rPr lang="en-US" sz="2000" i="1" dirty="0"/>
              <a:t>' and </a:t>
            </a:r>
            <a:r>
              <a:rPr lang="en-US" sz="2000" i="1" dirty="0" smtClean="0"/>
              <a:t>'</a:t>
            </a:r>
            <a:r>
              <a:rPr lang="en-US" sz="2000" i="1" dirty="0"/>
              <a:t>benchmarking', in relation to both research and higher education reform, break open the formerly unique status of universities. Higher education institutions are constructed by the Commission as </a:t>
            </a:r>
            <a:r>
              <a:rPr lang="en-US" sz="2000" i="1" dirty="0" err="1"/>
              <a:t>organisations</a:t>
            </a:r>
            <a:r>
              <a:rPr lang="en-US" sz="2000" i="1" dirty="0"/>
              <a:t> like any other, participating in and competing on an open market, and measurable in terms which transcend the education </a:t>
            </a:r>
            <a:r>
              <a:rPr lang="en-US" sz="2000" i="1" dirty="0" smtClean="0"/>
              <a:t>sector</a:t>
            </a:r>
            <a:r>
              <a:rPr lang="en-US" sz="2000" dirty="0" smtClean="0"/>
              <a:t>’.(Keeling 2006) </a:t>
            </a:r>
            <a:endParaRPr lang="en-GB" sz="2000" dirty="0"/>
          </a:p>
          <a:p>
            <a:endParaRPr lang="en-US" sz="1800" dirty="0"/>
          </a:p>
        </p:txBody>
      </p:sp>
    </p:spTree>
    <p:extLst>
      <p:ext uri="{BB962C8B-B14F-4D97-AF65-F5344CB8AC3E}">
        <p14:creationId xmlns:p14="http://schemas.microsoft.com/office/powerpoint/2010/main" val="3470303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The ERA evolves around six priorities</a:t>
            </a:r>
            <a:r>
              <a:rPr lang="en-US" dirty="0"/>
              <a:t>:</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sz="2200" dirty="0" smtClean="0"/>
              <a:t>1.More </a:t>
            </a:r>
            <a:r>
              <a:rPr lang="en-US" sz="2200" dirty="0"/>
              <a:t>effective national research systems</a:t>
            </a:r>
            <a:r>
              <a:rPr lang="en-US" sz="2200" dirty="0" smtClean="0"/>
              <a:t>;</a:t>
            </a:r>
          </a:p>
          <a:p>
            <a:pPr marL="0" indent="0">
              <a:buNone/>
            </a:pPr>
            <a:r>
              <a:rPr lang="en-US" sz="2200" dirty="0" smtClean="0"/>
              <a:t>2.Optimal </a:t>
            </a:r>
            <a:r>
              <a:rPr lang="en-US" sz="2200" dirty="0"/>
              <a:t>transnational co-operation and competition, including ‘optimal </a:t>
            </a:r>
            <a:r>
              <a:rPr lang="en-US" sz="2200" dirty="0" smtClean="0"/>
              <a:t>transnational cooperation </a:t>
            </a:r>
            <a:r>
              <a:rPr lang="en-US" sz="2200" dirty="0"/>
              <a:t>and competition’ and ‘Research Infrastructures’;</a:t>
            </a:r>
          </a:p>
          <a:p>
            <a:pPr marL="0" indent="0">
              <a:buNone/>
            </a:pPr>
            <a:r>
              <a:rPr lang="en-US" sz="2200" dirty="0" smtClean="0"/>
              <a:t>3.An </a:t>
            </a:r>
            <a:r>
              <a:rPr lang="en-US" sz="2200" dirty="0"/>
              <a:t>open </a:t>
            </a:r>
            <a:r>
              <a:rPr lang="en-US" sz="2200" dirty="0" err="1"/>
              <a:t>labour</a:t>
            </a:r>
            <a:r>
              <a:rPr lang="en-US" sz="2200" dirty="0"/>
              <a:t> market for researchers</a:t>
            </a:r>
            <a:r>
              <a:rPr lang="en-US" sz="2200" dirty="0" smtClean="0"/>
              <a:t>;</a:t>
            </a:r>
          </a:p>
          <a:p>
            <a:pPr marL="0" indent="0">
              <a:buNone/>
            </a:pPr>
            <a:r>
              <a:rPr lang="en-US" sz="2200" dirty="0" smtClean="0"/>
              <a:t>4. </a:t>
            </a:r>
            <a:r>
              <a:rPr lang="en-US" sz="2200" dirty="0"/>
              <a:t>Gender equality and gender mainstreaming in research;</a:t>
            </a:r>
          </a:p>
          <a:p>
            <a:pPr marL="0" indent="0">
              <a:buNone/>
            </a:pPr>
            <a:r>
              <a:rPr lang="en-US" sz="2200" dirty="0" smtClean="0"/>
              <a:t>5.Optimal </a:t>
            </a:r>
            <a:r>
              <a:rPr lang="en-US" sz="2200" dirty="0"/>
              <a:t>circulation, access to and transfer of scientific knowledge, including ‘</a:t>
            </a:r>
            <a:r>
              <a:rPr lang="en-US" sz="2200" dirty="0" smtClean="0"/>
              <a:t>Knowledge circulation</a:t>
            </a:r>
            <a:r>
              <a:rPr lang="en-US" sz="2200" dirty="0"/>
              <a:t>’ and ‘Open Access’</a:t>
            </a:r>
            <a:r>
              <a:rPr lang="en-US" sz="2200" dirty="0" smtClean="0"/>
              <a:t>;</a:t>
            </a:r>
          </a:p>
          <a:p>
            <a:pPr marL="0" indent="0">
              <a:buNone/>
            </a:pPr>
            <a:r>
              <a:rPr lang="en-US" sz="2200" dirty="0" smtClean="0"/>
              <a:t>6. </a:t>
            </a:r>
            <a:r>
              <a:rPr lang="en-US" sz="2200" dirty="0"/>
              <a:t>International cooperation</a:t>
            </a:r>
            <a:r>
              <a:rPr lang="en-US" sz="2200" dirty="0" smtClean="0"/>
              <a:t>.</a:t>
            </a:r>
          </a:p>
          <a:p>
            <a:pPr marL="0" indent="0">
              <a:buNone/>
            </a:pPr>
            <a:r>
              <a:rPr lang="en-US" sz="2200" dirty="0" smtClean="0"/>
              <a:t>(DGRI EUR28430)</a:t>
            </a:r>
          </a:p>
        </p:txBody>
      </p:sp>
    </p:spTree>
    <p:extLst>
      <p:ext uri="{BB962C8B-B14F-4D97-AF65-F5344CB8AC3E}">
        <p14:creationId xmlns:p14="http://schemas.microsoft.com/office/powerpoint/2010/main" val="549645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Progress towards an open </a:t>
            </a:r>
            <a:r>
              <a:rPr lang="en-US" sz="2400" dirty="0" err="1" smtClean="0"/>
              <a:t>labour</a:t>
            </a:r>
            <a:r>
              <a:rPr lang="en-US" sz="2400" dirty="0" smtClean="0"/>
              <a:t> market for researchers</a:t>
            </a:r>
            <a:endParaRPr lang="en-US" sz="2400" dirty="0"/>
          </a:p>
        </p:txBody>
      </p:sp>
      <p:sp>
        <p:nvSpPr>
          <p:cNvPr id="3" name="Content Placeholder 2"/>
          <p:cNvSpPr>
            <a:spLocks noGrp="1"/>
          </p:cNvSpPr>
          <p:nvPr>
            <p:ph idx="1"/>
          </p:nvPr>
        </p:nvSpPr>
        <p:spPr/>
        <p:txBody>
          <a:bodyPr>
            <a:normAutofit lnSpcReduction="10000"/>
          </a:bodyPr>
          <a:lstStyle/>
          <a:p>
            <a:pPr marL="0" indent="0">
              <a:buNone/>
            </a:pPr>
            <a:r>
              <a:rPr lang="en-US" sz="2000" dirty="0"/>
              <a:t>The results show that more attention is being paid to open, transparent and merit-</a:t>
            </a:r>
            <a:r>
              <a:rPr lang="en-US" sz="2000" dirty="0" smtClean="0"/>
              <a:t>based recruitment </a:t>
            </a:r>
            <a:r>
              <a:rPr lang="en-US" sz="2000" dirty="0"/>
              <a:t>procedures at national level. The further promotion of the EURAXESS portal as </a:t>
            </a:r>
            <a:r>
              <a:rPr lang="en-US" sz="2000" dirty="0" smtClean="0"/>
              <a:t>a repository </a:t>
            </a:r>
            <a:r>
              <a:rPr lang="en-US" sz="2000" dirty="0"/>
              <a:t>of researchers' rights is key in this regard.</a:t>
            </a:r>
          </a:p>
          <a:p>
            <a:r>
              <a:rPr lang="en-US" sz="2000" dirty="0"/>
              <a:t>Potential measures to further facilitate the international mobility of researchers </a:t>
            </a:r>
            <a:r>
              <a:rPr lang="en-US" sz="2000" dirty="0" smtClean="0"/>
              <a:t>include:</a:t>
            </a:r>
          </a:p>
          <a:p>
            <a:r>
              <a:rPr lang="en-US" sz="2000" dirty="0" smtClean="0"/>
              <a:t> equal access </a:t>
            </a:r>
            <a:r>
              <a:rPr lang="en-US" sz="2000" dirty="0"/>
              <a:t>to national research funding programs for foreign </a:t>
            </a:r>
            <a:r>
              <a:rPr lang="en-US" sz="2000" dirty="0" smtClean="0"/>
              <a:t>researchers,</a:t>
            </a:r>
          </a:p>
          <a:p>
            <a:r>
              <a:rPr lang="en-US" sz="2000" dirty="0" smtClean="0"/>
              <a:t>increasing </a:t>
            </a:r>
            <a:r>
              <a:rPr lang="en-US" sz="2000" dirty="0"/>
              <a:t>the </a:t>
            </a:r>
            <a:r>
              <a:rPr lang="en-US" sz="2000" dirty="0" smtClean="0"/>
              <a:t>portability of </a:t>
            </a:r>
            <a:r>
              <a:rPr lang="en-US" sz="2000" dirty="0"/>
              <a:t>research grants. </a:t>
            </a:r>
            <a:endParaRPr lang="en-US" sz="2000" dirty="0" smtClean="0"/>
          </a:p>
          <a:p>
            <a:r>
              <a:rPr lang="en-US" sz="2000" dirty="0" smtClean="0"/>
              <a:t>the </a:t>
            </a:r>
            <a:r>
              <a:rPr lang="en-US" sz="2000" dirty="0"/>
              <a:t>further development of human </a:t>
            </a:r>
            <a:r>
              <a:rPr lang="en-US" sz="2000" dirty="0" smtClean="0"/>
              <a:t>resources procedures </a:t>
            </a:r>
            <a:r>
              <a:rPr lang="en-US" sz="2000" dirty="0"/>
              <a:t>in research performing </a:t>
            </a:r>
            <a:r>
              <a:rPr lang="en-US" sz="2000" dirty="0" smtClean="0"/>
              <a:t>institutions</a:t>
            </a:r>
          </a:p>
          <a:p>
            <a:r>
              <a:rPr lang="en-US" sz="2000" dirty="0" smtClean="0"/>
              <a:t> </a:t>
            </a:r>
            <a:r>
              <a:rPr lang="en-US" sz="2000" dirty="0"/>
              <a:t>Pension right transferability and </a:t>
            </a:r>
            <a:r>
              <a:rPr lang="en-US" sz="2000" dirty="0" smtClean="0"/>
              <a:t>language competency </a:t>
            </a:r>
            <a:r>
              <a:rPr lang="en-US" sz="2000" dirty="0"/>
              <a:t>for teaching requirements are evolving topics</a:t>
            </a:r>
            <a:r>
              <a:rPr lang="en-US" sz="2000" dirty="0" smtClean="0"/>
              <a:t>.</a:t>
            </a:r>
          </a:p>
          <a:p>
            <a:pPr marL="0" indent="0">
              <a:buNone/>
            </a:pPr>
            <a:r>
              <a:rPr lang="en-US" sz="2000" dirty="0"/>
              <a:t>(DGRI EUR28430)</a:t>
            </a:r>
          </a:p>
          <a:p>
            <a:endParaRPr lang="en-US" sz="2000" dirty="0"/>
          </a:p>
        </p:txBody>
      </p:sp>
    </p:spTree>
    <p:extLst>
      <p:ext uri="{BB962C8B-B14F-4D97-AF65-F5344CB8AC3E}">
        <p14:creationId xmlns:p14="http://schemas.microsoft.com/office/powerpoint/2010/main" val="577338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Calibri"/>
              </a:rPr>
              <a:t>Return to Key Questions…and some answers</a:t>
            </a:r>
            <a:endParaRPr lang="en-US" sz="2800" dirty="0">
              <a:latin typeface="Calibri"/>
            </a:endParaRPr>
          </a:p>
        </p:txBody>
      </p:sp>
      <p:sp>
        <p:nvSpPr>
          <p:cNvPr id="3" name="Content Placeholder 2"/>
          <p:cNvSpPr>
            <a:spLocks noGrp="1"/>
          </p:cNvSpPr>
          <p:nvPr>
            <p:ph idx="1"/>
          </p:nvPr>
        </p:nvSpPr>
        <p:spPr>
          <a:xfrm>
            <a:off x="457200" y="1417638"/>
            <a:ext cx="8229600" cy="4525963"/>
          </a:xfrm>
        </p:spPr>
        <p:txBody>
          <a:bodyPr>
            <a:normAutofit/>
          </a:bodyPr>
          <a:lstStyle/>
          <a:p>
            <a:pPr marL="514350" indent="-514350">
              <a:buAutoNum type="romanLcParenBoth"/>
            </a:pPr>
            <a:r>
              <a:rPr lang="en-GB" sz="2200" dirty="0" smtClean="0"/>
              <a:t>Which </a:t>
            </a:r>
            <a:r>
              <a:rPr lang="en-US" sz="2200" dirty="0" smtClean="0"/>
              <a:t>forms </a:t>
            </a:r>
            <a:r>
              <a:rPr lang="en-US" sz="2200" dirty="0"/>
              <a:t>of knowledge and </a:t>
            </a:r>
            <a:r>
              <a:rPr lang="en-US" sz="2200" dirty="0" smtClean="0"/>
              <a:t>expertise are</a:t>
            </a:r>
            <a:r>
              <a:rPr lang="en-GB" sz="2200" dirty="0"/>
              <a:t> </a:t>
            </a:r>
            <a:r>
              <a:rPr lang="en-US" sz="2200" dirty="0" err="1" smtClean="0"/>
              <a:t>valorised</a:t>
            </a:r>
            <a:r>
              <a:rPr lang="en-US" sz="2200" dirty="0" smtClean="0"/>
              <a:t> </a:t>
            </a:r>
            <a:r>
              <a:rPr lang="en-US" sz="2200" dirty="0"/>
              <a:t>in governance (and the forms that are devalued or de-</a:t>
            </a:r>
            <a:r>
              <a:rPr lang="en-US" sz="2200" dirty="0" err="1"/>
              <a:t>mobilised</a:t>
            </a:r>
            <a:r>
              <a:rPr lang="en-US" sz="2200" dirty="0" smtClean="0"/>
              <a:t>)? [</a:t>
            </a:r>
            <a:r>
              <a:rPr lang="en-US" sz="2200" i="1" dirty="0" smtClean="0"/>
              <a:t>data based, de-</a:t>
            </a:r>
            <a:r>
              <a:rPr lang="en-US" sz="2200" i="1" dirty="0" err="1" smtClean="0"/>
              <a:t>contextualised</a:t>
            </a:r>
            <a:r>
              <a:rPr lang="en-US" sz="2200" i="1" dirty="0" smtClean="0"/>
              <a:t>, generic, comparative, performance-based, enabling application of ‘universal’ </a:t>
            </a:r>
            <a:r>
              <a:rPr lang="en-US" sz="2200" i="1" dirty="0"/>
              <a:t>principles, </a:t>
            </a:r>
            <a:r>
              <a:rPr lang="en-US" sz="2200" i="1" dirty="0" smtClean="0"/>
              <a:t>knowledge</a:t>
            </a:r>
            <a:r>
              <a:rPr lang="en-GB" sz="2200" i="1" dirty="0"/>
              <a:t> </a:t>
            </a:r>
            <a:r>
              <a:rPr lang="en-US" sz="2200" i="1" dirty="0" smtClean="0"/>
              <a:t>and skill, mobile</a:t>
            </a:r>
            <a:r>
              <a:rPr lang="en-US" sz="2200" dirty="0" smtClean="0"/>
              <a:t>] </a:t>
            </a:r>
          </a:p>
          <a:p>
            <a:pPr marL="0" indent="0">
              <a:buNone/>
            </a:pPr>
            <a:r>
              <a:rPr lang="en-US" sz="2200" dirty="0" smtClean="0"/>
              <a:t>(ii) 	who </a:t>
            </a:r>
            <a:r>
              <a:rPr lang="en-US" sz="2200" dirty="0"/>
              <a:t>gets to enter into</a:t>
            </a:r>
            <a:r>
              <a:rPr lang="en-GB" sz="2200" dirty="0"/>
              <a:t> </a:t>
            </a:r>
            <a:r>
              <a:rPr lang="en-US" sz="2200" dirty="0"/>
              <a:t>governance roles, who are seen as bearers </a:t>
            </a:r>
            <a:r>
              <a:rPr lang="en-US" sz="2200" dirty="0" smtClean="0"/>
              <a:t>	of </a:t>
            </a:r>
            <a:r>
              <a:rPr lang="en-US" sz="2200" dirty="0"/>
              <a:t>‘relevant knowledge and expertise’: </a:t>
            </a:r>
            <a:r>
              <a:rPr lang="en-US" sz="2200" dirty="0" smtClean="0"/>
              <a:t>[</a:t>
            </a:r>
            <a:r>
              <a:rPr lang="en-US" sz="2200" i="1" dirty="0" smtClean="0"/>
              <a:t>legal </a:t>
            </a:r>
            <a:r>
              <a:rPr lang="en-US" sz="2200" i="1" dirty="0"/>
              <a:t>and financial </a:t>
            </a:r>
            <a:r>
              <a:rPr lang="en-US" sz="2200" i="1" dirty="0" smtClean="0"/>
              <a:t>	knowledge</a:t>
            </a:r>
            <a:r>
              <a:rPr lang="en-US" sz="2200" i="1" dirty="0"/>
              <a:t>, business </a:t>
            </a:r>
            <a:r>
              <a:rPr lang="en-US" sz="2200" i="1" dirty="0" smtClean="0"/>
              <a:t>experience, </a:t>
            </a:r>
            <a:r>
              <a:rPr lang="en-US" sz="2200" i="1" dirty="0"/>
              <a:t>data capacity </a:t>
            </a:r>
            <a:r>
              <a:rPr lang="en-US" sz="2200" i="1" dirty="0" smtClean="0"/>
              <a:t>etc.-new elites, 	consultants, ‘global’ experts, knowledge-brokers?</a:t>
            </a:r>
            <a:r>
              <a:rPr lang="en-US" sz="2200" dirty="0"/>
              <a:t>]</a:t>
            </a:r>
          </a:p>
          <a:p>
            <a:pPr marL="0" indent="0">
              <a:buNone/>
            </a:pPr>
            <a:r>
              <a:rPr lang="en-US" sz="2200" dirty="0"/>
              <a:t>(iii) What </a:t>
            </a:r>
            <a:r>
              <a:rPr lang="en-US" sz="2200" dirty="0" smtClean="0"/>
              <a:t>happens to research and researchers in this context? 	[</a:t>
            </a:r>
            <a:r>
              <a:rPr lang="en-US" sz="2200" i="1" dirty="0" err="1" smtClean="0"/>
              <a:t>standardised</a:t>
            </a:r>
            <a:r>
              <a:rPr lang="en-US" sz="2200" i="1" dirty="0" smtClean="0"/>
              <a:t>, competitive, increasingly concentrated-</a:t>
            </a:r>
            <a:r>
              <a:rPr lang="en-US" sz="2200" i="1" dirty="0" err="1" smtClean="0"/>
              <a:t>centre</a:t>
            </a:r>
            <a:r>
              <a:rPr lang="en-US" sz="2200" i="1" dirty="0" smtClean="0"/>
              <a:t>-	periphery-mobile</a:t>
            </a:r>
            <a:r>
              <a:rPr lang="en-US" sz="2200" dirty="0" smtClean="0"/>
              <a:t>]</a:t>
            </a:r>
          </a:p>
          <a:p>
            <a:pPr marL="0" indent="0">
              <a:buNone/>
            </a:pPr>
            <a:endParaRPr lang="en-US" sz="2200" dirty="0"/>
          </a:p>
        </p:txBody>
      </p:sp>
    </p:spTree>
    <p:extLst>
      <p:ext uri="{BB962C8B-B14F-4D97-AF65-F5344CB8AC3E}">
        <p14:creationId xmlns:p14="http://schemas.microsoft.com/office/powerpoint/2010/main" val="151902095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The Overarching Research ‘Project’</a:t>
            </a:r>
            <a:endParaRPr lang="en-US" sz="2800" dirty="0"/>
          </a:p>
        </p:txBody>
      </p:sp>
      <p:sp>
        <p:nvSpPr>
          <p:cNvPr id="3" name="Content Placeholder 2"/>
          <p:cNvSpPr>
            <a:spLocks noGrp="1"/>
          </p:cNvSpPr>
          <p:nvPr>
            <p:ph idx="1"/>
          </p:nvPr>
        </p:nvSpPr>
        <p:spPr/>
        <p:txBody>
          <a:bodyPr>
            <a:normAutofit fontScale="77500" lnSpcReduction="20000"/>
          </a:bodyPr>
          <a:lstStyle/>
          <a:p>
            <a:pPr marL="0" indent="0">
              <a:buNone/>
            </a:pPr>
            <a:r>
              <a:rPr lang="en-US" sz="2900" dirty="0" smtClean="0"/>
              <a:t>(</a:t>
            </a:r>
            <a:r>
              <a:rPr lang="en-US" sz="2900" dirty="0" err="1"/>
              <a:t>i</a:t>
            </a:r>
            <a:r>
              <a:rPr lang="en-US" sz="2900" dirty="0"/>
              <a:t>) To investigate education/schooling/learning as a key policy field in Europe, and a site of policy activity of the European Commission, especially in the context of the policy turn towards a ‘knowledge economy’ and the pursuit of economic recovery following the financial crisis of 2007-8;</a:t>
            </a:r>
            <a:endParaRPr lang="en-GB" sz="2900" dirty="0"/>
          </a:p>
          <a:p>
            <a:pPr marL="0" indent="0">
              <a:buNone/>
            </a:pPr>
            <a:r>
              <a:rPr lang="en-US" sz="2900" dirty="0"/>
              <a:t>(ii)To locate these investigations within an emergent European Education Policy Space (EEPS) (Lawn and </a:t>
            </a:r>
            <a:r>
              <a:rPr lang="en-US" sz="2900" dirty="0" err="1"/>
              <a:t>Grek</a:t>
            </a:r>
            <a:r>
              <a:rPr lang="en-US" sz="2900" dirty="0"/>
              <a:t> 2012) and to identify key characteristics of this space, especially those </a:t>
            </a:r>
            <a:r>
              <a:rPr lang="en-US" sz="2900" dirty="0" err="1"/>
              <a:t>artefacts</a:t>
            </a:r>
            <a:r>
              <a:rPr lang="en-US" sz="2900" dirty="0"/>
              <a:t> that construct it, for example indicators and benchmarks, practices and instruments of </a:t>
            </a:r>
            <a:r>
              <a:rPr lang="en-US" sz="2900" dirty="0" err="1"/>
              <a:t>standardisation</a:t>
            </a:r>
            <a:r>
              <a:rPr lang="en-US" sz="2900" dirty="0"/>
              <a:t>, and to </a:t>
            </a:r>
            <a:r>
              <a:rPr lang="en-US" sz="2900" dirty="0" err="1"/>
              <a:t>analyse</a:t>
            </a:r>
            <a:r>
              <a:rPr lang="en-US" sz="2900" dirty="0"/>
              <a:t> the growth of data in making and shaping this policy space;</a:t>
            </a:r>
            <a:endParaRPr lang="en-GB" sz="2900" dirty="0"/>
          </a:p>
          <a:p>
            <a:pPr marL="0" indent="0">
              <a:buNone/>
            </a:pPr>
            <a:r>
              <a:rPr lang="en-US" sz="2900" dirty="0"/>
              <a:t>(iii</a:t>
            </a:r>
            <a:r>
              <a:rPr lang="en-US" sz="2900" dirty="0" smtClean="0"/>
              <a:t>)</a:t>
            </a:r>
            <a:r>
              <a:rPr lang="en-US" sz="2900" dirty="0"/>
              <a:t> to explore and </a:t>
            </a:r>
            <a:r>
              <a:rPr lang="en-US" sz="2900" dirty="0" err="1"/>
              <a:t>analyse</a:t>
            </a:r>
            <a:r>
              <a:rPr lang="en-US" sz="2900" dirty="0"/>
              <a:t> the work of key policy actors, looking in particular they are mediating and brokering key knowledge-based processes within the EEPS.</a:t>
            </a:r>
            <a:endParaRPr lang="en-GB" sz="2900" dirty="0"/>
          </a:p>
          <a:p>
            <a:pPr marL="0" indent="0">
              <a:buNone/>
            </a:pPr>
            <a:endParaRPr lang="en-US" dirty="0">
              <a:latin typeface="Calibri"/>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75710"/>
          </a:xfrm>
        </p:spPr>
        <p:txBody>
          <a:bodyPr>
            <a:normAutofit fontScale="90000"/>
          </a:bodyPr>
          <a:lstStyle/>
          <a:p>
            <a:r>
              <a:rPr lang="en-US" dirty="0"/>
              <a:t>B</a:t>
            </a:r>
            <a:r>
              <a:rPr lang="en-US" dirty="0" smtClean="0"/>
              <a:t>ibliography</a:t>
            </a:r>
            <a:endParaRPr lang="en-US" dirty="0"/>
          </a:p>
        </p:txBody>
      </p:sp>
      <p:sp>
        <p:nvSpPr>
          <p:cNvPr id="5" name="Content Placeholder 4"/>
          <p:cNvSpPr>
            <a:spLocks noGrp="1"/>
          </p:cNvSpPr>
          <p:nvPr>
            <p:ph idx="1"/>
          </p:nvPr>
        </p:nvSpPr>
        <p:spPr>
          <a:xfrm>
            <a:off x="457200" y="993914"/>
            <a:ext cx="8229600" cy="5132250"/>
          </a:xfrm>
        </p:spPr>
        <p:txBody>
          <a:bodyPr>
            <a:noAutofit/>
          </a:bodyPr>
          <a:lstStyle/>
          <a:p>
            <a:pPr marL="0" indent="0">
              <a:buNone/>
            </a:pPr>
            <a:r>
              <a:rPr lang="en-US" sz="1600" dirty="0" smtClean="0"/>
              <a:t>Enders</a:t>
            </a:r>
            <a:r>
              <a:rPr lang="en-US" sz="1600" dirty="0"/>
              <a:t>, J. (2004) Higher education, internationalization and the nation-state: recent developments and challenges to governance theory, Higher Education , 47.</a:t>
            </a:r>
            <a:endParaRPr lang="en-GB" sz="1600" dirty="0"/>
          </a:p>
          <a:p>
            <a:pPr marL="0" indent="0">
              <a:buNone/>
            </a:pPr>
            <a:r>
              <a:rPr lang="en-US" sz="1600" dirty="0" err="1"/>
              <a:t>Gornitzka</a:t>
            </a:r>
            <a:r>
              <a:rPr lang="en-US" sz="1600" dirty="0"/>
              <a:t>, A. (1999) Governmental policies and </a:t>
            </a:r>
            <a:r>
              <a:rPr lang="en-US" sz="1600" dirty="0" err="1"/>
              <a:t>organisational</a:t>
            </a:r>
            <a:r>
              <a:rPr lang="en-US" sz="1600" dirty="0"/>
              <a:t> changes in higher education, Higher Education , 38, pp. 5-31</a:t>
            </a:r>
            <a:endParaRPr lang="en-GB" sz="1600" dirty="0"/>
          </a:p>
          <a:p>
            <a:pPr marL="0" indent="0">
              <a:buNone/>
            </a:pPr>
            <a:r>
              <a:rPr lang="en-US" sz="1600" dirty="0" err="1"/>
              <a:t>Djelic</a:t>
            </a:r>
            <a:r>
              <a:rPr lang="en-US" sz="1600" dirty="0"/>
              <a:t>, M. L., </a:t>
            </a:r>
            <a:r>
              <a:rPr lang="en-US" sz="1600" dirty="0" err="1"/>
              <a:t>Sahlin-Andersson</a:t>
            </a:r>
            <a:r>
              <a:rPr lang="en-US" sz="1600" dirty="0"/>
              <a:t>, K. (2006) Transnational Governance , </a:t>
            </a:r>
            <a:r>
              <a:rPr lang="en-US" sz="1600" dirty="0" err="1"/>
              <a:t>Institu</a:t>
            </a:r>
            <a:r>
              <a:rPr lang="en-US" sz="1600" dirty="0"/>
              <a:t>- </a:t>
            </a:r>
            <a:r>
              <a:rPr lang="en-US" sz="1600" dirty="0" err="1"/>
              <a:t>tional</a:t>
            </a:r>
            <a:r>
              <a:rPr lang="en-US" sz="1600" dirty="0"/>
              <a:t> Dynamics of Regulation (Cambridge, Cambridge University Press)</a:t>
            </a:r>
            <a:endParaRPr lang="en-GB" sz="1600" dirty="0"/>
          </a:p>
          <a:p>
            <a:pPr marL="0" indent="0">
              <a:buNone/>
            </a:pPr>
            <a:r>
              <a:rPr lang="en-US" sz="1600" dirty="0" smtClean="0"/>
              <a:t>EC (2017) Progress report on the ERA </a:t>
            </a:r>
            <a:r>
              <a:rPr lang="en-US" sz="1600" dirty="0"/>
              <a:t>DGRI Brussels </a:t>
            </a:r>
            <a:r>
              <a:rPr lang="en-US" sz="1600" dirty="0" err="1"/>
              <a:t>ec.europa.eu</a:t>
            </a:r>
            <a:r>
              <a:rPr lang="en-US" sz="1600" dirty="0"/>
              <a:t>/research/era/</a:t>
            </a:r>
            <a:r>
              <a:rPr lang="en-US" sz="1600" dirty="0" err="1"/>
              <a:t>eraprogress_en.htm</a:t>
            </a:r>
            <a:endParaRPr lang="en-US" sz="1600" dirty="0"/>
          </a:p>
          <a:p>
            <a:pPr marL="0" indent="0">
              <a:buNone/>
            </a:pPr>
            <a:r>
              <a:rPr lang="en-US" sz="1600" dirty="0" smtClean="0"/>
              <a:t>Keeling, R (2006) The </a:t>
            </a:r>
            <a:r>
              <a:rPr lang="en-US" sz="1600" dirty="0"/>
              <a:t>Bologna Process and the Lisbon Research Agenda: the European Commission's expanding role in higher education discourse European Journal of Education, Vol. 41, No. </a:t>
            </a:r>
            <a:r>
              <a:rPr lang="en-US" sz="1600" dirty="0" smtClean="0"/>
              <a:t>2</a:t>
            </a:r>
          </a:p>
          <a:p>
            <a:pPr marL="0" indent="0">
              <a:buNone/>
            </a:pPr>
            <a:r>
              <a:rPr lang="en-US" sz="1600" dirty="0" err="1" smtClean="0"/>
              <a:t>Primeri</a:t>
            </a:r>
            <a:r>
              <a:rPr lang="en-US" sz="1600" dirty="0" smtClean="0"/>
              <a:t> </a:t>
            </a:r>
            <a:r>
              <a:rPr lang="en-US" sz="1600" dirty="0"/>
              <a:t>E &amp; </a:t>
            </a:r>
            <a:r>
              <a:rPr lang="en-US" sz="1600" dirty="0" err="1"/>
              <a:t>Emanuela</a:t>
            </a:r>
            <a:r>
              <a:rPr lang="en-US" sz="1600" dirty="0"/>
              <a:t> </a:t>
            </a:r>
            <a:r>
              <a:rPr lang="en-US" sz="1600" dirty="0" err="1"/>
              <a:t>Reale</a:t>
            </a:r>
            <a:r>
              <a:rPr lang="en-US" sz="1600" dirty="0"/>
              <a:t>: How Europe Shapes Academic Research: insights from participation in European Union Framework </a:t>
            </a:r>
            <a:r>
              <a:rPr lang="en-US" sz="1600" dirty="0" err="1"/>
              <a:t>Programmes</a:t>
            </a:r>
            <a:r>
              <a:rPr lang="en-US" sz="1600" dirty="0"/>
              <a:t> European Journal of Education, vol. 47 , No. 1, 2012</a:t>
            </a:r>
            <a:endParaRPr lang="en-GB" sz="1600" dirty="0"/>
          </a:p>
          <a:p>
            <a:pPr marL="0" indent="0">
              <a:buNone/>
            </a:pPr>
            <a:r>
              <a:rPr lang="en-US" sz="1600" dirty="0" err="1" smtClean="0"/>
              <a:t>Ravinet</a:t>
            </a:r>
            <a:r>
              <a:rPr lang="en-US" sz="1600" dirty="0"/>
              <a:t>, P. (2008) From voluntary participation to monitored coordination: why European countries feel increasingly bound by their commitment to the Bologna Process, European Journal of Education,</a:t>
            </a:r>
            <a:endParaRPr lang="en-GB" sz="1600" dirty="0"/>
          </a:p>
          <a:p>
            <a:pPr marL="0" indent="0">
              <a:buNone/>
            </a:pPr>
            <a:r>
              <a:rPr lang="en-US" sz="1600" dirty="0"/>
              <a:t> </a:t>
            </a:r>
            <a:r>
              <a:rPr lang="en-US" sz="1600" dirty="0" smtClean="0"/>
              <a:t>Selwyn</a:t>
            </a:r>
            <a:r>
              <a:rPr lang="en-US" sz="1600" dirty="0"/>
              <a:t>, N (2014) Data entry: towards the critical study of digital data and education Learning, Media and Technology, DOI: 10.1080/17439884.2014.921628 </a:t>
            </a:r>
            <a:endParaRPr lang="en-GB" sz="1600" dirty="0"/>
          </a:p>
          <a:p>
            <a:pPr marL="0" indent="0">
              <a:buNone/>
            </a:pPr>
            <a:endParaRPr lang="en-GB" sz="1600" dirty="0"/>
          </a:p>
        </p:txBody>
      </p:sp>
    </p:spTree>
    <p:extLst>
      <p:ext uri="{BB962C8B-B14F-4D97-AF65-F5344CB8AC3E}">
        <p14:creationId xmlns:p14="http://schemas.microsoft.com/office/powerpoint/2010/main" val="15039153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Findings (</a:t>
            </a:r>
            <a:r>
              <a:rPr lang="en-US" sz="3600" dirty="0" err="1" smtClean="0"/>
              <a:t>i</a:t>
            </a:r>
            <a:r>
              <a:rPr lang="en-US" sz="3600" dirty="0" smtClean="0"/>
              <a:t>)</a:t>
            </a:r>
            <a:endParaRPr lang="en-US" dirty="0"/>
          </a:p>
        </p:txBody>
      </p:sp>
      <p:sp>
        <p:nvSpPr>
          <p:cNvPr id="3" name="Content Placeholder 2"/>
          <p:cNvSpPr>
            <a:spLocks noGrp="1"/>
          </p:cNvSpPr>
          <p:nvPr>
            <p:ph idx="1"/>
          </p:nvPr>
        </p:nvSpPr>
        <p:spPr/>
        <p:txBody>
          <a:bodyPr>
            <a:normAutofit fontScale="47500" lnSpcReduction="20000"/>
          </a:bodyPr>
          <a:lstStyle/>
          <a:p>
            <a:pPr marL="0" lvl="0" indent="0">
              <a:buNone/>
            </a:pPr>
            <a:endParaRPr lang="en-US" sz="3800" dirty="0" smtClean="0"/>
          </a:p>
          <a:p>
            <a:pPr marL="0" lvl="0" indent="0">
              <a:buNone/>
            </a:pPr>
            <a:endParaRPr lang="en-US" sz="3800" dirty="0"/>
          </a:p>
          <a:p>
            <a:pPr marL="0" lvl="0" indent="0">
              <a:buNone/>
            </a:pPr>
            <a:r>
              <a:rPr lang="en-US" sz="3800" dirty="0" smtClean="0"/>
              <a:t>1.</a:t>
            </a:r>
            <a:r>
              <a:rPr lang="en-US" sz="4200" dirty="0" smtClean="0"/>
              <a:t>That</a:t>
            </a:r>
            <a:r>
              <a:rPr lang="en-US" sz="4200" dirty="0"/>
              <a:t>-in the current context- the concepts government or governance don’t reflect the work of </a:t>
            </a:r>
            <a:r>
              <a:rPr lang="en-US" sz="4200" i="1" dirty="0"/>
              <a:t>governing</a:t>
            </a:r>
            <a:r>
              <a:rPr lang="en-US" sz="4200" dirty="0"/>
              <a:t>, now done through assemblages of people and practices, rather than hierarchies and </a:t>
            </a:r>
            <a:r>
              <a:rPr lang="en-US" sz="4200" dirty="0" err="1"/>
              <a:t>organisations</a:t>
            </a:r>
            <a:r>
              <a:rPr lang="en-US" sz="4200" dirty="0"/>
              <a:t>, and using data-based knowledge, especially comparative international performance data;</a:t>
            </a:r>
            <a:endParaRPr lang="en-GB" sz="4200" dirty="0"/>
          </a:p>
          <a:p>
            <a:pPr marL="0" lvl="0" indent="0">
              <a:buNone/>
            </a:pPr>
            <a:endParaRPr lang="en-US" sz="4200" dirty="0" smtClean="0"/>
          </a:p>
          <a:p>
            <a:pPr marL="0" lvl="0" indent="0">
              <a:buNone/>
            </a:pPr>
            <a:r>
              <a:rPr lang="en-US" sz="4200" dirty="0" smtClean="0"/>
              <a:t>2. That </a:t>
            </a:r>
            <a:r>
              <a:rPr lang="en-US" sz="4200" dirty="0"/>
              <a:t>governing assemblages are held together by the meaning-making activities of political actors who work in them, </a:t>
            </a:r>
            <a:r>
              <a:rPr lang="en-US" sz="4200" dirty="0" smtClean="0"/>
              <a:t>especially </a:t>
            </a:r>
            <a:r>
              <a:rPr lang="en-US" sz="4200" dirty="0"/>
              <a:t>expert ‘brokers’ and ‘translators’ who try to manage the uncertainty caused by expanding knowledge/information by focusing on ‘useful’ or ‘actionable’ knowledge for policy, promoting ‘</a:t>
            </a:r>
            <a:r>
              <a:rPr lang="en-US" sz="4200" b="1" dirty="0"/>
              <a:t>cognitive consensus’</a:t>
            </a:r>
            <a:r>
              <a:rPr lang="en-US" sz="4200" dirty="0"/>
              <a:t> about policy </a:t>
            </a:r>
            <a:r>
              <a:rPr lang="en-US" sz="4200" dirty="0" smtClean="0"/>
              <a:t>directions…</a:t>
            </a:r>
            <a:r>
              <a:rPr lang="en-US" sz="3800" dirty="0" smtClean="0"/>
              <a:t>….</a:t>
            </a:r>
            <a:endParaRPr lang="en-GB" sz="3800" dirty="0"/>
          </a:p>
          <a:p>
            <a:endParaRPr lang="en-US" sz="3800" dirty="0" smtClean="0"/>
          </a:p>
          <a:p>
            <a:pPr marL="0" indent="0">
              <a:buNone/>
            </a:pPr>
            <a:r>
              <a:rPr lang="en-GB" sz="3800" dirty="0" smtClean="0"/>
              <a:t> </a:t>
            </a:r>
            <a:endParaRPr lang="en-US" sz="3800" dirty="0" smtClean="0"/>
          </a:p>
          <a:p>
            <a:pPr marL="0" indent="0">
              <a:buNone/>
            </a:pPr>
            <a:endParaRPr lang="en-GB" sz="3800" dirty="0"/>
          </a:p>
          <a:p>
            <a:pPr marL="0" indent="0">
              <a:buNone/>
            </a:pPr>
            <a:r>
              <a:rPr lang="en-US" sz="3800" dirty="0"/>
              <a:t> </a:t>
            </a:r>
            <a:endParaRPr lang="en-GB" sz="3800" dirty="0"/>
          </a:p>
          <a:p>
            <a:pPr marL="0" indent="0">
              <a:buNone/>
            </a:pPr>
            <a:endParaRPr lang="en-US" dirty="0">
              <a:latin typeface="Calibri"/>
            </a:endParaRPr>
          </a:p>
        </p:txBody>
      </p:sp>
    </p:spTree>
    <p:extLst>
      <p:ext uri="{BB962C8B-B14F-4D97-AF65-F5344CB8AC3E}">
        <p14:creationId xmlns:p14="http://schemas.microsoft.com/office/powerpoint/2010/main" val="77096804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Findings (ii)</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8000" dirty="0" smtClean="0"/>
              <a:t>3. Cognitive </a:t>
            </a:r>
            <a:r>
              <a:rPr lang="en-US" sz="8000" dirty="0"/>
              <a:t>consensus is based on a dominant narrative of knowledge-based technical capacity and capability through which comparative data analysis produces ‘levers for action’  (</a:t>
            </a:r>
            <a:r>
              <a:rPr lang="en-US" sz="8000" dirty="0" err="1"/>
              <a:t>Grundmann</a:t>
            </a:r>
            <a:r>
              <a:rPr lang="en-US" sz="8000" dirty="0"/>
              <a:t> and </a:t>
            </a:r>
            <a:r>
              <a:rPr lang="en-US" sz="8000" dirty="0" err="1"/>
              <a:t>Stehr</a:t>
            </a:r>
            <a:r>
              <a:rPr lang="en-US" sz="8000" dirty="0"/>
              <a:t> 2013), i.e. knowledge for policy identifies what needs to be done, or ‘what works’  across and within national settings;</a:t>
            </a:r>
            <a:r>
              <a:rPr lang="en-GB" sz="8000" dirty="0"/>
              <a:t> </a:t>
            </a:r>
            <a:endParaRPr lang="en-US" sz="8000" dirty="0"/>
          </a:p>
          <a:p>
            <a:pPr marL="0" lvl="0" indent="0">
              <a:buNone/>
            </a:pPr>
            <a:r>
              <a:rPr lang="en-US" sz="8000" dirty="0" smtClean="0"/>
              <a:t>4. Experts </a:t>
            </a:r>
            <a:r>
              <a:rPr lang="en-US" sz="8000" dirty="0"/>
              <a:t>and consultants, as well as being key actors in education, are responsible for translating coded knowledge and are also ‘coded’ by data so that the ‘political work’ that they do appears non-political (scientific, objective, technical) in the processes of knowledge production and exchange that they engage </a:t>
            </a:r>
            <a:r>
              <a:rPr lang="en-US" sz="8000" dirty="0" smtClean="0"/>
              <a:t>in</a:t>
            </a:r>
            <a:r>
              <a:rPr lang="en-US" sz="8000" dirty="0"/>
              <a:t> </a:t>
            </a:r>
            <a:r>
              <a:rPr lang="en-US" sz="8000" dirty="0" smtClean="0"/>
              <a:t>[</a:t>
            </a:r>
            <a:r>
              <a:rPr lang="en-US" sz="8000" i="1" dirty="0" smtClean="0"/>
              <a:t>the</a:t>
            </a:r>
            <a:r>
              <a:rPr lang="en-US" sz="8000" dirty="0" smtClean="0"/>
              <a:t> </a:t>
            </a:r>
            <a:r>
              <a:rPr lang="en-US" sz="8000" i="1" dirty="0" smtClean="0"/>
              <a:t>reading by </a:t>
            </a:r>
            <a:r>
              <a:rPr lang="en-US" sz="8000" i="1" dirty="0" err="1" smtClean="0"/>
              <a:t>Ferretti</a:t>
            </a:r>
            <a:r>
              <a:rPr lang="en-US" sz="8000" i="1" dirty="0" smtClean="0"/>
              <a:t> et al is </a:t>
            </a:r>
            <a:r>
              <a:rPr lang="en-US" sz="8000" i="1" dirty="0"/>
              <a:t>a good example of this-the experts use indicators to avoid the difficulties of defining </a:t>
            </a:r>
            <a:r>
              <a:rPr lang="en-US" sz="8000" i="1" dirty="0" smtClean="0"/>
              <a:t>excellence.]</a:t>
            </a:r>
            <a:endParaRPr lang="en-GB" sz="8000" dirty="0"/>
          </a:p>
          <a:p>
            <a:pPr marL="0" lvl="0" indent="0">
              <a:buNone/>
            </a:pPr>
            <a:endParaRPr lang="en-US" sz="6400" dirty="0"/>
          </a:p>
          <a:p>
            <a:pPr marL="0" lvl="0" indent="0">
              <a:buNone/>
            </a:pPr>
            <a:r>
              <a:rPr lang="en-US" sz="8000" dirty="0" smtClean="0">
                <a:solidFill>
                  <a:schemeClr val="accent4"/>
                </a:solidFill>
              </a:rPr>
              <a:t>All </a:t>
            </a:r>
            <a:r>
              <a:rPr lang="en-US" sz="8000" dirty="0">
                <a:solidFill>
                  <a:schemeClr val="accent4"/>
                </a:solidFill>
              </a:rPr>
              <a:t>these developments produce questions about knowledge and governing-for example-are these experts/translators a new </a:t>
            </a:r>
            <a:r>
              <a:rPr lang="en-US" sz="8000" dirty="0" smtClean="0">
                <a:solidFill>
                  <a:schemeClr val="accent4"/>
                </a:solidFill>
              </a:rPr>
              <a:t>technocracy, </a:t>
            </a:r>
            <a:r>
              <a:rPr lang="en-US" sz="8000" dirty="0">
                <a:solidFill>
                  <a:schemeClr val="accent4"/>
                </a:solidFill>
              </a:rPr>
              <a:t>a new elite</a:t>
            </a:r>
            <a:r>
              <a:rPr lang="en-US" sz="8000" dirty="0" smtClean="0">
                <a:solidFill>
                  <a:schemeClr val="accent4"/>
                </a:solidFill>
              </a:rPr>
              <a:t>?</a:t>
            </a:r>
          </a:p>
          <a:p>
            <a:pPr marL="0" lvl="0" indent="0">
              <a:buNone/>
            </a:pPr>
            <a:r>
              <a:rPr lang="en-US" sz="8000" dirty="0" smtClean="0">
                <a:solidFill>
                  <a:schemeClr val="accent4"/>
                </a:solidFill>
              </a:rPr>
              <a:t>Is </a:t>
            </a:r>
            <a:r>
              <a:rPr lang="en-US" sz="8000" dirty="0">
                <a:solidFill>
                  <a:schemeClr val="accent4"/>
                </a:solidFill>
              </a:rPr>
              <a:t>research shaped </a:t>
            </a:r>
            <a:r>
              <a:rPr lang="en-US" sz="8000" dirty="0" smtClean="0">
                <a:solidFill>
                  <a:schemeClr val="accent4"/>
                </a:solidFill>
              </a:rPr>
              <a:t>and steered by </a:t>
            </a:r>
            <a:r>
              <a:rPr lang="en-US" sz="8000" dirty="0">
                <a:solidFill>
                  <a:schemeClr val="accent4"/>
                </a:solidFill>
              </a:rPr>
              <a:t>the need to </a:t>
            </a:r>
            <a:r>
              <a:rPr lang="en-US" sz="8000" dirty="0" smtClean="0">
                <a:solidFill>
                  <a:schemeClr val="accent4"/>
                </a:solidFill>
              </a:rPr>
              <a:t>build  cognitive </a:t>
            </a:r>
            <a:r>
              <a:rPr lang="en-US" sz="8000" dirty="0">
                <a:solidFill>
                  <a:schemeClr val="accent4"/>
                </a:solidFill>
              </a:rPr>
              <a:t>consensus/</a:t>
            </a:r>
            <a:r>
              <a:rPr lang="en-US" sz="8000" dirty="0" smtClean="0">
                <a:solidFill>
                  <a:schemeClr val="accent4"/>
                </a:solidFill>
              </a:rPr>
              <a:t>actionable </a:t>
            </a:r>
            <a:r>
              <a:rPr lang="en-US" sz="8000" dirty="0">
                <a:solidFill>
                  <a:schemeClr val="accent4"/>
                </a:solidFill>
              </a:rPr>
              <a:t>knowledge for policy? </a:t>
            </a:r>
            <a:r>
              <a:rPr lang="en-US" sz="8000" dirty="0" smtClean="0">
                <a:solidFill>
                  <a:schemeClr val="accent4"/>
                </a:solidFill>
              </a:rPr>
              <a:t>How is that steering (governing) done</a:t>
            </a:r>
            <a:r>
              <a:rPr lang="en-US" sz="8000" dirty="0" smtClean="0">
                <a:solidFill>
                  <a:schemeClr val="accent4"/>
                </a:solidFill>
              </a:rPr>
              <a:t>?</a:t>
            </a:r>
            <a:endParaRPr lang="en-GB" sz="5500" dirty="0"/>
          </a:p>
        </p:txBody>
      </p:sp>
    </p:spTree>
    <p:extLst>
      <p:ext uri="{BB962C8B-B14F-4D97-AF65-F5344CB8AC3E}">
        <p14:creationId xmlns:p14="http://schemas.microsoft.com/office/powerpoint/2010/main" val="42887012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Calibri"/>
              </a:rPr>
              <a:t>Key Questions</a:t>
            </a:r>
            <a:endParaRPr lang="en-US" sz="2800" dirty="0">
              <a:latin typeface="Calibri"/>
            </a:endParaRPr>
          </a:p>
        </p:txBody>
      </p:sp>
      <p:sp>
        <p:nvSpPr>
          <p:cNvPr id="3" name="Content Placeholder 2"/>
          <p:cNvSpPr>
            <a:spLocks noGrp="1"/>
          </p:cNvSpPr>
          <p:nvPr>
            <p:ph idx="1"/>
          </p:nvPr>
        </p:nvSpPr>
        <p:spPr>
          <a:xfrm>
            <a:off x="457200" y="1417638"/>
            <a:ext cx="8229600" cy="4525963"/>
          </a:xfrm>
        </p:spPr>
        <p:txBody>
          <a:bodyPr>
            <a:normAutofit/>
          </a:bodyPr>
          <a:lstStyle/>
          <a:p>
            <a:pPr marL="514350" indent="-514350">
              <a:buAutoNum type="romanLcParenBoth"/>
            </a:pPr>
            <a:r>
              <a:rPr lang="en-GB" sz="2200" dirty="0" smtClean="0"/>
              <a:t>Which </a:t>
            </a:r>
            <a:r>
              <a:rPr lang="en-US" sz="2200" dirty="0" smtClean="0"/>
              <a:t>forms </a:t>
            </a:r>
            <a:r>
              <a:rPr lang="en-US" sz="2200" dirty="0"/>
              <a:t>of knowledge and </a:t>
            </a:r>
            <a:r>
              <a:rPr lang="en-US" sz="2200" dirty="0" smtClean="0"/>
              <a:t>expertise are</a:t>
            </a:r>
            <a:r>
              <a:rPr lang="en-GB" sz="2200" dirty="0"/>
              <a:t> </a:t>
            </a:r>
            <a:r>
              <a:rPr lang="en-US" sz="2200" dirty="0" err="1" smtClean="0"/>
              <a:t>valorised</a:t>
            </a:r>
            <a:r>
              <a:rPr lang="en-US" sz="2200" dirty="0" smtClean="0"/>
              <a:t> and </a:t>
            </a:r>
            <a:r>
              <a:rPr lang="en-US" sz="2200" dirty="0" err="1" smtClean="0"/>
              <a:t>mobilised</a:t>
            </a:r>
            <a:r>
              <a:rPr lang="en-US" sz="2200" dirty="0" smtClean="0"/>
              <a:t> </a:t>
            </a:r>
            <a:r>
              <a:rPr lang="en-US" sz="2200" dirty="0"/>
              <a:t>in </a:t>
            </a:r>
            <a:r>
              <a:rPr lang="en-US" sz="2200" dirty="0" smtClean="0"/>
              <a:t>the work of governing education in Europe (</a:t>
            </a:r>
            <a:r>
              <a:rPr lang="en-US" sz="2200" dirty="0"/>
              <a:t>and </a:t>
            </a:r>
            <a:r>
              <a:rPr lang="en-US" sz="2200" dirty="0" smtClean="0"/>
              <a:t>which </a:t>
            </a:r>
            <a:r>
              <a:rPr lang="en-US" sz="2200" dirty="0"/>
              <a:t>forms </a:t>
            </a:r>
            <a:r>
              <a:rPr lang="en-US" sz="2200" dirty="0" smtClean="0"/>
              <a:t>are </a:t>
            </a:r>
            <a:r>
              <a:rPr lang="en-US" sz="2200" dirty="0"/>
              <a:t>devalued or </a:t>
            </a:r>
            <a:r>
              <a:rPr lang="en-US" sz="2200" dirty="0" smtClean="0"/>
              <a:t>ignored)</a:t>
            </a:r>
            <a:r>
              <a:rPr lang="en-US" sz="2200" dirty="0"/>
              <a:t> </a:t>
            </a:r>
            <a:r>
              <a:rPr lang="en-US" sz="2200" dirty="0" smtClean="0"/>
              <a:t>(-including in research)</a:t>
            </a:r>
          </a:p>
          <a:p>
            <a:pPr marL="514350" indent="-514350">
              <a:buAutoNum type="romanLcParenBoth"/>
            </a:pPr>
            <a:r>
              <a:rPr lang="en-US" sz="2200" dirty="0"/>
              <a:t>W</a:t>
            </a:r>
            <a:r>
              <a:rPr lang="en-US" sz="2200" dirty="0" smtClean="0"/>
              <a:t>ho </a:t>
            </a:r>
            <a:r>
              <a:rPr lang="en-GB" sz="2200" dirty="0" smtClean="0"/>
              <a:t>does </a:t>
            </a:r>
            <a:r>
              <a:rPr lang="en-US" sz="2200" dirty="0" smtClean="0"/>
              <a:t>governing work, </a:t>
            </a:r>
            <a:r>
              <a:rPr lang="en-US" sz="2200" dirty="0"/>
              <a:t>who are seen as bearers </a:t>
            </a:r>
            <a:r>
              <a:rPr lang="en-US" sz="2200" dirty="0" smtClean="0"/>
              <a:t>of relevant </a:t>
            </a:r>
            <a:r>
              <a:rPr lang="en-US" sz="2200" dirty="0"/>
              <a:t>knowledge and </a:t>
            </a:r>
            <a:r>
              <a:rPr lang="en-US" sz="2200" dirty="0" smtClean="0"/>
              <a:t>expertise? Are there new, knowledge-based elites?</a:t>
            </a:r>
            <a:endParaRPr lang="en-US" sz="2200" dirty="0"/>
          </a:p>
          <a:p>
            <a:pPr marL="0" indent="0">
              <a:buNone/>
            </a:pPr>
            <a:r>
              <a:rPr lang="en-US" sz="2200" dirty="0"/>
              <a:t>(iii</a:t>
            </a:r>
            <a:r>
              <a:rPr lang="en-US" sz="2200" dirty="0" smtClean="0"/>
              <a:t>)  Where and how are research, researchers and research work, 	located in this frame in Europe? </a:t>
            </a:r>
            <a:endParaRPr lang="en-US" sz="2200" dirty="0"/>
          </a:p>
        </p:txBody>
      </p:sp>
    </p:spTree>
    <p:extLst>
      <p:ext uri="{BB962C8B-B14F-4D97-AF65-F5344CB8AC3E}">
        <p14:creationId xmlns:p14="http://schemas.microsoft.com/office/powerpoint/2010/main" val="33212557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Calibri"/>
              </a:rPr>
              <a:t>Thinking Sociologically</a:t>
            </a:r>
            <a:endParaRPr lang="en-US" sz="2800" dirty="0">
              <a:latin typeface="Calibri"/>
            </a:endParaRPr>
          </a:p>
        </p:txBody>
      </p:sp>
      <p:sp>
        <p:nvSpPr>
          <p:cNvPr id="3" name="Content Placeholder 2"/>
          <p:cNvSpPr>
            <a:spLocks noGrp="1"/>
          </p:cNvSpPr>
          <p:nvPr>
            <p:ph idx="1"/>
          </p:nvPr>
        </p:nvSpPr>
        <p:spPr>
          <a:xfrm>
            <a:off x="457200" y="1417638"/>
            <a:ext cx="8229600" cy="4525963"/>
          </a:xfrm>
        </p:spPr>
        <p:txBody>
          <a:bodyPr>
            <a:normAutofit lnSpcReduction="10000"/>
          </a:bodyPr>
          <a:lstStyle/>
          <a:p>
            <a:pPr marL="0" indent="0" algn="just">
              <a:buNone/>
            </a:pPr>
            <a:r>
              <a:rPr lang="en-US" sz="2000" dirty="0" smtClean="0">
                <a:latin typeface="Times New Roman"/>
                <a:ea typeface="ＭＳ 明朝"/>
              </a:rPr>
              <a:t>……means committing to </a:t>
            </a:r>
            <a:r>
              <a:rPr lang="en-US" sz="2000" dirty="0">
                <a:latin typeface="Times New Roman"/>
                <a:ea typeface="ＭＳ 明朝"/>
              </a:rPr>
              <a:t>an intellectual effort to understand the social world that requires the </a:t>
            </a:r>
            <a:r>
              <a:rPr lang="en-US" sz="2000" dirty="0" err="1">
                <a:latin typeface="Times New Roman"/>
                <a:ea typeface="ＭＳ 明朝"/>
              </a:rPr>
              <a:t>conceptualisation</a:t>
            </a:r>
            <a:r>
              <a:rPr lang="en-US" sz="2000" dirty="0">
                <a:latin typeface="Times New Roman"/>
                <a:ea typeface="ＭＳ 明朝"/>
              </a:rPr>
              <a:t> of issues in and aspects of </a:t>
            </a:r>
            <a:r>
              <a:rPr lang="en-US" sz="2000" dirty="0" smtClean="0">
                <a:latin typeface="Times New Roman"/>
                <a:ea typeface="ＭＳ 明朝"/>
              </a:rPr>
              <a:t>society; </a:t>
            </a:r>
          </a:p>
          <a:p>
            <a:pPr marL="0" indent="0" algn="just">
              <a:buNone/>
            </a:pPr>
            <a:r>
              <a:rPr lang="en-US" sz="2000" dirty="0" smtClean="0">
                <a:latin typeface="Times New Roman"/>
                <a:ea typeface="ＭＳ 明朝"/>
              </a:rPr>
              <a:t>….an attempt to use </a:t>
            </a:r>
            <a:r>
              <a:rPr lang="en-US" sz="2000" dirty="0">
                <a:latin typeface="Times New Roman"/>
                <a:ea typeface="ＭＳ 明朝"/>
              </a:rPr>
              <a:t>concepts to explain the workings of society as reflected in the field of education/learning, </a:t>
            </a:r>
            <a:endParaRPr lang="en-US" sz="2000" dirty="0" smtClean="0">
              <a:latin typeface="Times New Roman"/>
              <a:ea typeface="ＭＳ 明朝"/>
            </a:endParaRPr>
          </a:p>
          <a:p>
            <a:pPr marL="0" indent="0" algn="just">
              <a:buNone/>
            </a:pPr>
            <a:r>
              <a:rPr lang="en-US" sz="2000" dirty="0" smtClean="0">
                <a:latin typeface="Times New Roman"/>
                <a:ea typeface="ＭＳ 明朝"/>
              </a:rPr>
              <a:t>and </a:t>
            </a:r>
            <a:r>
              <a:rPr lang="en-US" sz="2000" dirty="0">
                <a:latin typeface="Times New Roman"/>
                <a:ea typeface="ＭＳ 明朝"/>
              </a:rPr>
              <a:t>also that we interrogate those concepts through empirical </a:t>
            </a:r>
            <a:r>
              <a:rPr lang="en-US" sz="2000" dirty="0" smtClean="0">
                <a:latin typeface="Times New Roman"/>
                <a:ea typeface="ＭＳ 明朝"/>
              </a:rPr>
              <a:t>research, and through adopting the sociological principle of </a:t>
            </a:r>
            <a:r>
              <a:rPr lang="en-US" sz="2000" i="1" dirty="0" smtClean="0">
                <a:latin typeface="Times New Roman"/>
                <a:ea typeface="ＭＳ 明朝"/>
              </a:rPr>
              <a:t>reflexivity</a:t>
            </a:r>
            <a:r>
              <a:rPr lang="en-US" sz="2400" dirty="0" smtClean="0">
                <a:latin typeface="Times New Roman"/>
                <a:ea typeface="ＭＳ 明朝"/>
              </a:rPr>
              <a:t>. </a:t>
            </a:r>
            <a:endParaRPr lang="en-US" sz="2400" dirty="0">
              <a:latin typeface="Times New Roman"/>
              <a:ea typeface="ＭＳ 明朝"/>
            </a:endParaRPr>
          </a:p>
          <a:p>
            <a:pPr marL="0" indent="0">
              <a:buNone/>
            </a:pPr>
            <a:endParaRPr lang="en-GB" sz="2000" i="1" dirty="0" smtClean="0"/>
          </a:p>
          <a:p>
            <a:pPr marL="0" indent="0">
              <a:buNone/>
            </a:pPr>
            <a:r>
              <a:rPr lang="en-GB" sz="2000" i="1" dirty="0" smtClean="0"/>
              <a:t>‘</a:t>
            </a:r>
            <a:r>
              <a:rPr lang="en-GB" sz="2000" i="1" dirty="0"/>
              <a:t>The positivist dream of an epistemological state of perfect innocence papers over the fact that the crucial difference is not between a science that effects a construction and one that does not, but between a science that does this without knowing it and one that, being aware of the work of construction, strives to discover and master as completely as possible the nature of its inevitable acts of construction and the equally inevitable effects these acts produce’ (Bourdieu et al 1999: 608) </a:t>
            </a:r>
            <a:endParaRPr lang="en-GB" sz="2000" dirty="0"/>
          </a:p>
        </p:txBody>
      </p:sp>
    </p:spTree>
    <p:extLst>
      <p:ext uri="{BB962C8B-B14F-4D97-AF65-F5344CB8AC3E}">
        <p14:creationId xmlns:p14="http://schemas.microsoft.com/office/powerpoint/2010/main" val="3534484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2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The data-based world and its consequences……</a:t>
            </a:r>
            <a:endParaRPr lang="en-US" sz="2400" dirty="0"/>
          </a:p>
        </p:txBody>
      </p:sp>
      <p:sp>
        <p:nvSpPr>
          <p:cNvPr id="3" name="Content Placeholder 2"/>
          <p:cNvSpPr>
            <a:spLocks noGrp="1"/>
          </p:cNvSpPr>
          <p:nvPr>
            <p:ph idx="1"/>
          </p:nvPr>
        </p:nvSpPr>
        <p:spPr/>
        <p:txBody>
          <a:bodyPr>
            <a:normAutofit/>
          </a:bodyPr>
          <a:lstStyle/>
          <a:p>
            <a:pPr marL="0" indent="0">
              <a:buNone/>
            </a:pPr>
            <a:endParaRPr lang="en-US" sz="2000" dirty="0" smtClean="0"/>
          </a:p>
          <a:p>
            <a:pPr marL="0" indent="0">
              <a:buNone/>
            </a:pPr>
            <a:endParaRPr lang="en-US" sz="2000" dirty="0"/>
          </a:p>
          <a:p>
            <a:pPr marL="0" indent="0" algn="just">
              <a:buNone/>
            </a:pPr>
            <a:r>
              <a:rPr lang="en-US" sz="2000" dirty="0" smtClean="0"/>
              <a:t>‘This is a world where massive amounts of data and applied mathematics replace every other tool that might be brought to bear. Out with every theory of human behavior, from linguistics to sociology and psychology. Who knows why people do what they do? The point is that they do it, and we can track and measure it with unprecedented fidelity. </a:t>
            </a:r>
          </a:p>
          <a:p>
            <a:pPr marL="0" indent="0" algn="just">
              <a:buNone/>
            </a:pPr>
            <a:r>
              <a:rPr lang="en-US" sz="2000" dirty="0" smtClean="0"/>
              <a:t>With enough data, the numbers speak for themselves’ </a:t>
            </a:r>
          </a:p>
          <a:p>
            <a:pPr marL="0" indent="0">
              <a:buNone/>
            </a:pPr>
            <a:r>
              <a:rPr lang="en-US" sz="2000" dirty="0" smtClean="0"/>
              <a:t>(Anderson 2008 quoted in </a:t>
            </a:r>
            <a:r>
              <a:rPr lang="en-US" sz="2000" dirty="0" err="1" smtClean="0"/>
              <a:t>boyd</a:t>
            </a:r>
            <a:r>
              <a:rPr lang="en-US" sz="2000" dirty="0" smtClean="0"/>
              <a:t> and Crawford 2012) </a:t>
            </a:r>
            <a:endParaRPr lang="en-GB" sz="2000" dirty="0" smtClean="0"/>
          </a:p>
          <a:p>
            <a:pPr marL="0" indent="0">
              <a:buNone/>
            </a:pPr>
            <a:r>
              <a:rPr lang="en-US" sz="2000" dirty="0" smtClean="0"/>
              <a:t> </a:t>
            </a:r>
            <a:endParaRPr lang="en-GB" sz="2000" dirty="0" smtClean="0"/>
          </a:p>
          <a:p>
            <a:pPr>
              <a:buNone/>
            </a:pPr>
            <a:endParaRPr lang="en-GB" sz="2000" dirty="0" smtClean="0">
              <a:solidFill>
                <a:schemeClr val="tx1"/>
              </a:solidFill>
              <a:latin typeface="Calibri"/>
              <a:cs typeface="Times New Roman" pitchFamily="18"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14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Calibri"/>
              </a:rPr>
              <a:t>Comparative simplification</a:t>
            </a:r>
            <a:endParaRPr lang="en-US" sz="2800" dirty="0">
              <a:latin typeface="Calibri"/>
            </a:endParaRPr>
          </a:p>
        </p:txBody>
      </p:sp>
      <p:sp>
        <p:nvSpPr>
          <p:cNvPr id="3" name="Content Placeholder 2"/>
          <p:cNvSpPr>
            <a:spLocks noGrp="1"/>
          </p:cNvSpPr>
          <p:nvPr>
            <p:ph idx="1"/>
          </p:nvPr>
        </p:nvSpPr>
        <p:spPr/>
        <p:txBody>
          <a:bodyPr>
            <a:noAutofit/>
          </a:bodyPr>
          <a:lstStyle/>
          <a:p>
            <a:pPr algn="just">
              <a:buNone/>
            </a:pPr>
            <a:r>
              <a:rPr lang="en-GB" sz="2000" dirty="0" smtClean="0">
                <a:latin typeface="Calibri"/>
              </a:rPr>
              <a:t>A key feature of governing knowledge is that it is comparative.</a:t>
            </a:r>
          </a:p>
          <a:p>
            <a:pPr algn="just">
              <a:buNone/>
            </a:pPr>
            <a:r>
              <a:rPr lang="en-GB" sz="2000" dirty="0" smtClean="0">
                <a:latin typeface="Calibri"/>
              </a:rPr>
              <a:t>Comparison </a:t>
            </a:r>
            <a:r>
              <a:rPr lang="en-GB" sz="2000" dirty="0">
                <a:latin typeface="Calibri"/>
              </a:rPr>
              <a:t>frames knowledge-governing relations through establishing three key principles</a:t>
            </a:r>
            <a:r>
              <a:rPr lang="en-GB" sz="2000" dirty="0" smtClean="0">
                <a:latin typeface="Calibri"/>
              </a:rPr>
              <a:t> </a:t>
            </a:r>
          </a:p>
          <a:p>
            <a:pPr marL="571500" indent="-571500" algn="just">
              <a:buAutoNum type="romanLcParenBoth"/>
            </a:pPr>
            <a:r>
              <a:rPr lang="en-GB" sz="2000" dirty="0" smtClean="0">
                <a:latin typeface="Calibri"/>
              </a:rPr>
              <a:t>that </a:t>
            </a:r>
            <a:r>
              <a:rPr lang="en-GB" sz="2000" dirty="0">
                <a:latin typeface="Calibri"/>
              </a:rPr>
              <a:t>regular and systematic assessments are truthful practices for the improvement of national education systems;</a:t>
            </a:r>
            <a:r>
              <a:rPr lang="en-GB" sz="2000" dirty="0" smtClean="0">
                <a:latin typeface="Calibri"/>
              </a:rPr>
              <a:t> </a:t>
            </a:r>
          </a:p>
          <a:p>
            <a:pPr marL="571500" indent="-571500" algn="just">
              <a:buAutoNum type="romanLcParenBoth"/>
            </a:pPr>
            <a:r>
              <a:rPr lang="en-GB" sz="2000" dirty="0" smtClean="0">
                <a:latin typeface="Calibri"/>
              </a:rPr>
              <a:t>that </a:t>
            </a:r>
            <a:r>
              <a:rPr lang="en-GB" sz="2000" dirty="0">
                <a:latin typeface="Calibri"/>
              </a:rPr>
              <a:t>such improvement has to be analysed in relation to the pace of change of other countries;</a:t>
            </a:r>
            <a:r>
              <a:rPr lang="en-GB" sz="2000" dirty="0" smtClean="0">
                <a:latin typeface="Calibri"/>
              </a:rPr>
              <a:t> </a:t>
            </a:r>
          </a:p>
          <a:p>
            <a:pPr marL="571500" indent="-571500" algn="just">
              <a:buAutoNum type="romanLcParenBoth"/>
            </a:pPr>
            <a:r>
              <a:rPr lang="en-GB" sz="2000" dirty="0" smtClean="0">
                <a:latin typeface="Calibri"/>
              </a:rPr>
              <a:t>that </a:t>
            </a:r>
            <a:r>
              <a:rPr lang="en-GB" sz="2000" dirty="0">
                <a:latin typeface="Calibri"/>
              </a:rPr>
              <a:t>international comparison of student performances develops the quality of national education systems while capturing educational complexity and diversity (</a:t>
            </a:r>
            <a:r>
              <a:rPr lang="en-GB" sz="2000" dirty="0" err="1">
                <a:latin typeface="Calibri"/>
              </a:rPr>
              <a:t>Carvalho</a:t>
            </a:r>
            <a:r>
              <a:rPr lang="en-GB" sz="2000" dirty="0">
                <a:latin typeface="Calibri"/>
              </a:rPr>
              <a:t>, 2012).</a:t>
            </a:r>
            <a:r>
              <a:rPr lang="en-GB" sz="2000" dirty="0" smtClean="0">
                <a:latin typeface="Calibri"/>
              </a:rPr>
              <a:t> </a:t>
            </a:r>
          </a:p>
          <a:p>
            <a:pPr marL="571500" indent="-571500" algn="just">
              <a:buNone/>
            </a:pPr>
            <a:r>
              <a:rPr lang="en-GB" sz="2000" dirty="0" smtClean="0">
                <a:latin typeface="Calibri"/>
              </a:rPr>
              <a:t>The principle of comparison is also important within the national: in comparisons of schools and head/teachers/learners.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alphaModFix amt="31000"/>
          </a:blip>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Calibri"/>
              </a:rPr>
              <a:t>Governing needs de-</a:t>
            </a:r>
            <a:r>
              <a:rPr lang="en-US" sz="2400" dirty="0" err="1" smtClean="0">
                <a:latin typeface="Calibri"/>
              </a:rPr>
              <a:t>contextualised</a:t>
            </a:r>
            <a:r>
              <a:rPr lang="en-US" sz="2400" dirty="0" smtClean="0">
                <a:latin typeface="Calibri"/>
              </a:rPr>
              <a:t>, actionable, </a:t>
            </a:r>
            <a:r>
              <a:rPr lang="en-US" sz="2400" b="1" dirty="0" smtClean="0">
                <a:latin typeface="Calibri"/>
              </a:rPr>
              <a:t>mobile</a:t>
            </a:r>
            <a:r>
              <a:rPr lang="en-US" sz="2400" dirty="0" smtClean="0">
                <a:latin typeface="Calibri"/>
              </a:rPr>
              <a:t> knowledge</a:t>
            </a:r>
            <a:endParaRPr lang="en-US" sz="2400" dirty="0">
              <a:latin typeface="Calibri"/>
            </a:endParaRPr>
          </a:p>
        </p:txBody>
      </p:sp>
      <p:sp>
        <p:nvSpPr>
          <p:cNvPr id="3" name="Content Placeholder 2"/>
          <p:cNvSpPr>
            <a:spLocks noGrp="1"/>
          </p:cNvSpPr>
          <p:nvPr>
            <p:ph idx="1"/>
          </p:nvPr>
        </p:nvSpPr>
        <p:spPr/>
        <p:txBody>
          <a:bodyPr>
            <a:normAutofit/>
          </a:bodyPr>
          <a:lstStyle/>
          <a:p>
            <a:pPr marL="0" algn="just">
              <a:buNone/>
            </a:pPr>
            <a:r>
              <a:rPr lang="en-GB" sz="2162" dirty="0" smtClean="0">
                <a:latin typeface="Calibri"/>
              </a:rPr>
              <a:t>In current conditions, knowledge claims are most powerful if they are trans-historical and trans-situational:</a:t>
            </a:r>
          </a:p>
          <a:p>
            <a:pPr marL="0" indent="0" algn="just">
              <a:buNone/>
            </a:pPr>
            <a:r>
              <a:rPr lang="en-GB" sz="2162" dirty="0" smtClean="0">
                <a:latin typeface="Calibri"/>
              </a:rPr>
              <a:t>‘the decline or loss of the context-specificity of a knowledge claim is widely seen as adding to the validity, if not the truthfulness, of the claim’ </a:t>
            </a:r>
          </a:p>
          <a:p>
            <a:pPr marL="0" indent="0" algn="just">
              <a:buNone/>
            </a:pPr>
            <a:r>
              <a:rPr lang="en-GB" sz="2200" dirty="0" smtClean="0"/>
              <a:t>(</a:t>
            </a:r>
            <a:r>
              <a:rPr lang="en-GB" sz="2200" dirty="0" err="1">
                <a:ea typeface="ＭＳ 明朝"/>
              </a:rPr>
              <a:t>Grundmann</a:t>
            </a:r>
            <a:r>
              <a:rPr lang="en-GB" sz="2200" dirty="0">
                <a:ea typeface="ＭＳ 明朝"/>
              </a:rPr>
              <a:t> R and </a:t>
            </a:r>
            <a:r>
              <a:rPr lang="en-GB" sz="2200" dirty="0" err="1">
                <a:ea typeface="ＭＳ 明朝"/>
              </a:rPr>
              <a:t>Stehr</a:t>
            </a:r>
            <a:r>
              <a:rPr lang="en-GB" sz="2200" dirty="0">
                <a:ea typeface="ＭＳ 明朝"/>
              </a:rPr>
              <a:t>, N (2012) </a:t>
            </a:r>
            <a:r>
              <a:rPr lang="en-GB" sz="2200" u="sng" dirty="0">
                <a:ea typeface="ＭＳ 明朝"/>
              </a:rPr>
              <a:t>The Power of Scientific Knowledge</a:t>
            </a:r>
            <a:r>
              <a:rPr lang="en-GB" sz="2200" dirty="0">
                <a:ea typeface="ＭＳ 明朝"/>
              </a:rPr>
              <a:t> Cambridge, Cambridge University </a:t>
            </a:r>
            <a:r>
              <a:rPr lang="en-GB" sz="2200" dirty="0" smtClean="0">
                <a:ea typeface="ＭＳ 明朝"/>
              </a:rPr>
              <a:t>Press</a:t>
            </a:r>
            <a:r>
              <a:rPr lang="en-GB" sz="2200" dirty="0" smtClean="0"/>
              <a:t>: p.3)</a:t>
            </a:r>
          </a:p>
          <a:p>
            <a:pPr algn="just">
              <a:buNone/>
            </a:pPr>
            <a:endParaRPr lang="en-GB" sz="2162" dirty="0">
              <a:latin typeface="Calibri"/>
            </a:endParaRPr>
          </a:p>
          <a:p>
            <a:pPr algn="just">
              <a:buNone/>
            </a:pPr>
            <a:r>
              <a:rPr lang="en-GB" sz="2162" dirty="0" smtClean="0">
                <a:latin typeface="Calibri"/>
              </a:rPr>
              <a:t>Knowledge becomes relevant to governing when: </a:t>
            </a:r>
          </a:p>
          <a:p>
            <a:pPr algn="just">
              <a:buNone/>
            </a:pPr>
            <a:r>
              <a:rPr lang="en-GB" sz="2162" dirty="0" smtClean="0">
                <a:latin typeface="Calibri"/>
              </a:rPr>
              <a:t>	‘it includes the policy options that need to be manipulated” [and such] ‘practical knowledge (…) provides knowledge that identifies the levers for action</a:t>
            </a:r>
            <a:r>
              <a:rPr lang="en-GB" sz="2162" b="1" i="1" dirty="0" smtClean="0">
                <a:latin typeface="Calibri"/>
              </a:rPr>
              <a:t>’ </a:t>
            </a:r>
            <a:r>
              <a:rPr lang="en-GB" sz="2162" dirty="0" smtClean="0">
                <a:latin typeface="Calibri"/>
              </a:rPr>
              <a:t> (</a:t>
            </a:r>
            <a:r>
              <a:rPr lang="en-GB" sz="2162" dirty="0" err="1" smtClean="0">
                <a:latin typeface="Calibri"/>
              </a:rPr>
              <a:t>Grundmann</a:t>
            </a:r>
            <a:r>
              <a:rPr lang="en-GB" sz="2162" dirty="0" smtClean="0">
                <a:latin typeface="Calibri"/>
              </a:rPr>
              <a:t> and </a:t>
            </a:r>
            <a:r>
              <a:rPr lang="en-GB" sz="2162" dirty="0" err="1" smtClean="0">
                <a:latin typeface="Calibri"/>
              </a:rPr>
              <a:t>Stehr</a:t>
            </a:r>
            <a:r>
              <a:rPr lang="en-GB" sz="2162" dirty="0" smtClean="0">
                <a:latin typeface="Calibri"/>
              </a:rPr>
              <a:t> 2012:179). </a:t>
            </a:r>
          </a:p>
          <a:p>
            <a:pPr algn="just">
              <a:buNone/>
            </a:pPr>
            <a:endParaRPr lang="en-GB" sz="2162" dirty="0" smtClean="0">
              <a:latin typeface="Calibri"/>
            </a:endParaRPr>
          </a:p>
          <a:p>
            <a:pPr marL="0" indent="0">
              <a:buNone/>
            </a:pPr>
            <a:endParaRPr lang="en-GB" sz="3143" dirty="0" smtClean="0">
              <a:solidFill>
                <a:schemeClr val="tx1">
                  <a:lumMod val="65000"/>
                  <a:lumOff val="35000"/>
                </a:schemeClr>
              </a:solidFill>
              <a:latin typeface="Calibri"/>
            </a:endParaRPr>
          </a:p>
          <a:p>
            <a:pPr marL="571500" indent="-571500">
              <a:buAutoNum type="romanLcParenBoth"/>
            </a:pPr>
            <a:endParaRPr lang="en-GB" dirty="0" smtClean="0">
              <a:latin typeface="Times New Roman"/>
            </a:endParaRPr>
          </a:p>
          <a:p>
            <a:pPr marL="571500" indent="-571500">
              <a:buAutoNum type="romanLcParenBoth"/>
            </a:pPr>
            <a:endParaRPr lang="en-GB" dirty="0" smtClean="0">
              <a:latin typeface="Times New Roman"/>
            </a:endParaRPr>
          </a:p>
          <a:p>
            <a:pPr marL="571500" indent="-571500">
              <a:buNone/>
            </a:pPr>
            <a:endParaRPr lang="en-US" dirty="0" smtClean="0">
              <a:latin typeface="Times New Roman"/>
            </a:endParaRPr>
          </a:p>
          <a:p>
            <a:pPr marL="571500" indent="-571500">
              <a:buNone/>
            </a:pPr>
            <a:endParaRPr lang="en-US" dirty="0" smtClean="0">
              <a:latin typeface="Times New Roman"/>
            </a:endParaRPr>
          </a:p>
          <a:p>
            <a:endParaRPr lang="en-US" dirty="0">
              <a:latin typeface="Times New Roman"/>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17779</TotalTime>
  <Words>2219</Words>
  <Application>Microsoft Macintosh PowerPoint</Application>
  <PresentationFormat>Presentazione su schermo (4:3)</PresentationFormat>
  <Paragraphs>147</Paragraphs>
  <Slides>20</Slides>
  <Notes>0</Notes>
  <HiddenSlides>0</HiddenSlides>
  <MMClips>0</MMClips>
  <ScaleCrop>false</ScaleCrop>
  <HeadingPairs>
    <vt:vector size="4" baseType="variant">
      <vt:variant>
        <vt:lpstr>Tema</vt:lpstr>
      </vt:variant>
      <vt:variant>
        <vt:i4>3</vt:i4>
      </vt:variant>
      <vt:variant>
        <vt:lpstr>Titoli diapositive</vt:lpstr>
      </vt:variant>
      <vt:variant>
        <vt:i4>20</vt:i4>
      </vt:variant>
    </vt:vector>
  </HeadingPairs>
  <TitlesOfParts>
    <vt:vector size="23" baseType="lpstr">
      <vt:lpstr>Office Theme</vt:lpstr>
      <vt:lpstr>3_Office Theme</vt:lpstr>
      <vt:lpstr>5_Office Theme</vt:lpstr>
      <vt:lpstr> Governing Education in Europe-the changing role of knowledge  </vt:lpstr>
      <vt:lpstr>The Overarching Research ‘Project’</vt:lpstr>
      <vt:lpstr>Findings (i)</vt:lpstr>
      <vt:lpstr>Findings (ii)</vt:lpstr>
      <vt:lpstr>Key Questions</vt:lpstr>
      <vt:lpstr>Thinking Sociologically</vt:lpstr>
      <vt:lpstr>The data-based world and its consequences……</vt:lpstr>
      <vt:lpstr>Comparative simplification</vt:lpstr>
      <vt:lpstr>Governing needs de-contextualised, actionable, mobile knowledge</vt:lpstr>
      <vt:lpstr>The new knowledge-brokers: experts, consultants, advisers….</vt:lpstr>
      <vt:lpstr>Changing Governance (adapted from the project ‘The Changing Role of Knowledge and Policy in health and education’: www.knowandpol.eu)</vt:lpstr>
      <vt:lpstr>Changing Knowledge</vt:lpstr>
      <vt:lpstr>Researching Europe</vt:lpstr>
      <vt:lpstr>Researching Europe</vt:lpstr>
      <vt:lpstr>Researching Europe-constructing Europe</vt:lpstr>
      <vt:lpstr>Governing knowledge production</vt:lpstr>
      <vt:lpstr>The ERA evolves around six priorities: </vt:lpstr>
      <vt:lpstr>Progress towards an open labour market for researchers</vt:lpstr>
      <vt:lpstr>Return to Key Questions…and some answers</vt:lpstr>
      <vt:lpstr>Bibliography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Cultures and values of inspection England and Scotland</dc:title>
  <dc:creator>Martin Lawn</dc:creator>
  <cp:lastModifiedBy>Emiliano Grimaldi</cp:lastModifiedBy>
  <cp:revision>267</cp:revision>
  <cp:lastPrinted>2013-05-21T20:05:58Z</cp:lastPrinted>
  <dcterms:created xsi:type="dcterms:W3CDTF">2014-05-31T15:10:45Z</dcterms:created>
  <dcterms:modified xsi:type="dcterms:W3CDTF">2018-07-04T13:46:46Z</dcterms:modified>
</cp:coreProperties>
</file>